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0"/>
  </p:notesMasterIdLst>
  <p:sldIdLst>
    <p:sldId id="299" r:id="rId2"/>
    <p:sldId id="258" r:id="rId3"/>
    <p:sldId id="257" r:id="rId4"/>
    <p:sldId id="269" r:id="rId5"/>
    <p:sldId id="270" r:id="rId6"/>
    <p:sldId id="259" r:id="rId7"/>
    <p:sldId id="271" r:id="rId8"/>
    <p:sldId id="272" r:id="rId9"/>
    <p:sldId id="261" r:id="rId10"/>
    <p:sldId id="273" r:id="rId11"/>
    <p:sldId id="275" r:id="rId12"/>
    <p:sldId id="276" r:id="rId13"/>
    <p:sldId id="277" r:id="rId14"/>
    <p:sldId id="274" r:id="rId15"/>
    <p:sldId id="278" r:id="rId16"/>
    <p:sldId id="279" r:id="rId17"/>
    <p:sldId id="280" r:id="rId18"/>
    <p:sldId id="281" r:id="rId19"/>
    <p:sldId id="282" r:id="rId20"/>
    <p:sldId id="284" r:id="rId21"/>
    <p:sldId id="286" r:id="rId22"/>
    <p:sldId id="287" r:id="rId23"/>
    <p:sldId id="285" r:id="rId24"/>
    <p:sldId id="288" r:id="rId25"/>
    <p:sldId id="289" r:id="rId26"/>
    <p:sldId id="290" r:id="rId27"/>
    <p:sldId id="291" r:id="rId28"/>
    <p:sldId id="292" r:id="rId29"/>
    <p:sldId id="293" r:id="rId30"/>
    <p:sldId id="294" r:id="rId31"/>
    <p:sldId id="295" r:id="rId32"/>
    <p:sldId id="296" r:id="rId33"/>
    <p:sldId id="283" r:id="rId34"/>
    <p:sldId id="365" r:id="rId35"/>
    <p:sldId id="361" r:id="rId36"/>
    <p:sldId id="362" r:id="rId37"/>
    <p:sldId id="300" r:id="rId38"/>
    <p:sldId id="301" r:id="rId39"/>
    <p:sldId id="302" r:id="rId40"/>
    <p:sldId id="303" r:id="rId41"/>
    <p:sldId id="304" r:id="rId42"/>
    <p:sldId id="305" r:id="rId43"/>
    <p:sldId id="306" r:id="rId44"/>
    <p:sldId id="307" r:id="rId45"/>
    <p:sldId id="308" r:id="rId46"/>
    <p:sldId id="309" r:id="rId47"/>
    <p:sldId id="327" r:id="rId48"/>
    <p:sldId id="310" r:id="rId49"/>
    <p:sldId id="312" r:id="rId50"/>
    <p:sldId id="311" r:id="rId51"/>
    <p:sldId id="313" r:id="rId52"/>
    <p:sldId id="314" r:id="rId53"/>
    <p:sldId id="328" r:id="rId54"/>
    <p:sldId id="316" r:id="rId55"/>
    <p:sldId id="329" r:id="rId56"/>
    <p:sldId id="317" r:id="rId57"/>
    <p:sldId id="318" r:id="rId58"/>
    <p:sldId id="319" r:id="rId59"/>
    <p:sldId id="320" r:id="rId60"/>
    <p:sldId id="330" r:id="rId61"/>
    <p:sldId id="331" r:id="rId62"/>
    <p:sldId id="332" r:id="rId63"/>
    <p:sldId id="321" r:id="rId64"/>
    <p:sldId id="322" r:id="rId65"/>
    <p:sldId id="323" r:id="rId66"/>
    <p:sldId id="324" r:id="rId67"/>
    <p:sldId id="325" r:id="rId68"/>
    <p:sldId id="326" r:id="rId69"/>
    <p:sldId id="366" r:id="rId70"/>
    <p:sldId id="363" r:id="rId71"/>
    <p:sldId id="364" r:id="rId72"/>
    <p:sldId id="333" r:id="rId73"/>
    <p:sldId id="334" r:id="rId74"/>
    <p:sldId id="335" r:id="rId75"/>
    <p:sldId id="336" r:id="rId76"/>
    <p:sldId id="337" r:id="rId77"/>
    <p:sldId id="338" r:id="rId78"/>
    <p:sldId id="339" r:id="rId79"/>
    <p:sldId id="340" r:id="rId80"/>
    <p:sldId id="341" r:id="rId81"/>
    <p:sldId id="342" r:id="rId82"/>
    <p:sldId id="344" r:id="rId83"/>
    <p:sldId id="345" r:id="rId84"/>
    <p:sldId id="347" r:id="rId85"/>
    <p:sldId id="349" r:id="rId86"/>
    <p:sldId id="350" r:id="rId87"/>
    <p:sldId id="353" r:id="rId88"/>
    <p:sldId id="351" r:id="rId89"/>
    <p:sldId id="354" r:id="rId90"/>
    <p:sldId id="355" r:id="rId91"/>
    <p:sldId id="356" r:id="rId92"/>
    <p:sldId id="357" r:id="rId93"/>
    <p:sldId id="358" r:id="rId94"/>
    <p:sldId id="359" r:id="rId95"/>
    <p:sldId id="360" r:id="rId96"/>
    <p:sldId id="367" r:id="rId97"/>
    <p:sldId id="297" r:id="rId98"/>
    <p:sldId id="298" r:id="rId99"/>
  </p:sldIdLst>
  <p:sldSz cx="18288000" cy="10287000"/>
  <p:notesSz cx="6858000" cy="9144000"/>
  <p:embeddedFontLst>
    <p:embeddedFont>
      <p:font typeface="Aileron Regular" panose="020B0604020202020204" charset="0"/>
      <p:regular r:id="rId101"/>
    </p:embeddedFont>
    <p:embeddedFont>
      <p:font typeface="Clear Sans Bold" panose="020B0604020202020204" charset="0"/>
      <p:regular r:id="rId102"/>
    </p:embeddedFont>
    <p:embeddedFont>
      <p:font typeface="Clear Sans Regular" panose="020B0604020202020204" charset="0"/>
      <p:regular r:id="rId103"/>
    </p:embeddedFont>
    <p:embeddedFont>
      <p:font typeface="Nourd Bold" panose="020B0604020202020204" charset="0"/>
      <p:regular r:id="rId104"/>
    </p:embeddedFont>
    <p:embeddedFont>
      <p:font typeface="Arial Rounded MT Bold" panose="020F0704030504030204" pitchFamily="34" charset="0"/>
      <p:regular r:id="rId105"/>
    </p:embeddedFont>
    <p:embeddedFont>
      <p:font typeface="Nourd Bold Bold" panose="020B0604020202020204" charset="0"/>
      <p:regular r:id="rId106"/>
    </p:embeddedFont>
    <p:embeddedFont>
      <p:font typeface="Monotype Corsiva" panose="03010101010201010101" pitchFamily="66" charset="0"/>
      <p:italic r:id="rId107"/>
    </p:embeddedFont>
    <p:embeddedFont>
      <p:font typeface="Calibri" panose="020F0502020204030204" pitchFamily="34" charset="0"/>
      <p:regular r:id="rId108"/>
      <p:bold r:id="rId109"/>
      <p:italic r:id="rId110"/>
      <p:boldItalic r:id="rId111"/>
    </p:embeddedFont>
    <p:embeddedFont>
      <p:font typeface="Aileron Regular Bold" panose="020B0604020202020204" charset="0"/>
      <p:regular r:id="rId112"/>
    </p:embeddedFont>
    <p:embeddedFont>
      <p:font typeface="Hind Guntur Light" panose="020B0604020202020204" charset="0"/>
      <p:regular r:id="rId1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D92FB9"/>
    <a:srgbClr val="690D4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2.fntdata"/><Relationship Id="rId110" Type="http://schemas.openxmlformats.org/officeDocument/2006/relationships/font" Target="fonts/font10.fntdata"/><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113"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3.fntdata"/><Relationship Id="rId108" Type="http://schemas.openxmlformats.org/officeDocument/2006/relationships/font" Target="fonts/font8.fntdata"/><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6.fntdata"/><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080F31-1AAF-4C20-9134-F2FD469B2F4A}" type="datetimeFigureOut">
              <a:rPr lang="en-US" smtClean="0"/>
              <a:t>5/29/2023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4F54D-6292-40EB-8B87-2D8BD9D1C0F2}" type="slidenum">
              <a:rPr lang="en-US" smtClean="0"/>
              <a:t>‹#›</a:t>
            </a:fld>
            <a:endParaRPr lang="en-US"/>
          </a:p>
        </p:txBody>
      </p:sp>
    </p:spTree>
    <p:extLst>
      <p:ext uri="{BB962C8B-B14F-4D97-AF65-F5344CB8AC3E}">
        <p14:creationId xmlns:p14="http://schemas.microsoft.com/office/powerpoint/2010/main" val="736090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4F54D-6292-40EB-8B87-2D8BD9D1C0F2}" type="slidenum">
              <a:rPr lang="en-US" smtClean="0"/>
              <a:t>40</a:t>
            </a:fld>
            <a:endParaRPr lang="en-US"/>
          </a:p>
        </p:txBody>
      </p:sp>
    </p:spTree>
    <p:extLst>
      <p:ext uri="{BB962C8B-B14F-4D97-AF65-F5344CB8AC3E}">
        <p14:creationId xmlns:p14="http://schemas.microsoft.com/office/powerpoint/2010/main" val="822938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8.svg"/><Relationship Id="rId3" Type="http://schemas.openxmlformats.org/officeDocument/2006/relationships/image" Target="../media/image2.png"/><Relationship Id="rId21" Type="http://schemas.openxmlformats.org/officeDocument/2006/relationships/image" Target="../media/image53.svg"/><Relationship Id="rId7" Type="http://schemas.openxmlformats.org/officeDocument/2006/relationships/image" Target="../media/image5.png"/><Relationship Id="rId12" Type="http://schemas.openxmlformats.org/officeDocument/2006/relationships/image" Target="../media/image4.svg"/><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image" Target="../media/image14.png"/><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55.svg"/><Relationship Id="rId10" Type="http://schemas.openxmlformats.org/officeDocument/2006/relationships/image" Target="../media/image7.pn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svg"/><Relationship Id="rId14" Type="http://schemas.openxmlformats.org/officeDocument/2006/relationships/image" Target="../media/image10.svg"/><Relationship Id="rId22"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1.png"/><Relationship Id="rId19" Type="http://schemas.openxmlformats.org/officeDocument/2006/relationships/image" Target="../media/image36.sv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3" Type="http://schemas.openxmlformats.org/officeDocument/2006/relationships/image" Target="../media/image44.png"/><Relationship Id="rId8" Type="http://schemas.openxmlformats.org/officeDocument/2006/relationships/image" Target="../media/image7.svg"/><Relationship Id="rId3" Type="http://schemas.openxmlformats.org/officeDocument/2006/relationships/image" Target="../media/image43.png"/><Relationship Id="rId12" Type="http://schemas.openxmlformats.org/officeDocument/2006/relationships/image" Target="../media/image11.svg"/><Relationship Id="rId17" Type="http://schemas.openxmlformats.org/officeDocument/2006/relationships/image" Target="../media/image48.png"/><Relationship Id="rId2" Type="http://schemas.openxmlformats.org/officeDocument/2006/relationships/image" Target="../media/image42.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svg"/><Relationship Id="rId15" Type="http://schemas.openxmlformats.org/officeDocument/2006/relationships/image" Target="../media/image46.png"/><Relationship Id="rId10" Type="http://schemas.openxmlformats.org/officeDocument/2006/relationships/image" Target="../media/image9.svg"/><Relationship Id="rId4" Type="http://schemas.openxmlformats.org/officeDocument/2006/relationships/image" Target="../media/image3.svg"/><Relationship Id="rId14" Type="http://schemas.openxmlformats.org/officeDocument/2006/relationships/image" Target="../media/image45.png"/><Relationship Id="rId9" Type="http://schemas.openxmlformats.org/officeDocument/2006/relationships/image" Target="../media/image117.sv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6.sv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8.svg"/><Relationship Id="rId3" Type="http://schemas.openxmlformats.org/officeDocument/2006/relationships/image" Target="../media/image2.png"/><Relationship Id="rId21" Type="http://schemas.openxmlformats.org/officeDocument/2006/relationships/image" Target="../media/image53.svg"/><Relationship Id="rId7" Type="http://schemas.openxmlformats.org/officeDocument/2006/relationships/image" Target="../media/image5.png"/><Relationship Id="rId12" Type="http://schemas.openxmlformats.org/officeDocument/2006/relationships/image" Target="../media/image4.svg"/><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53.jpeg"/><Relationship Id="rId10" Type="http://schemas.openxmlformats.org/officeDocument/2006/relationships/image" Target="../media/image8.pn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svg"/><Relationship Id="rId14" Type="http://schemas.openxmlformats.org/officeDocument/2006/relationships/image" Target="../media/image10.svg"/><Relationship Id="rId22"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4.svg"/><Relationship Id="rId4" Type="http://schemas.openxmlformats.org/officeDocument/2006/relationships/image" Target="../media/image55.png"/><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8.png"/><Relationship Id="rId7" Type="http://schemas.openxmlformats.org/officeDocument/2006/relationships/image" Target="../media/image46.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41.svg"/><Relationship Id="rId5" Type="http://schemas.openxmlformats.org/officeDocument/2006/relationships/image" Target="../media/image24.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2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8.png"/><Relationship Id="rId7" Type="http://schemas.openxmlformats.org/officeDocument/2006/relationships/image" Target="../media/image46.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39.svg"/></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1.sv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2.svg"/><Relationship Id="rId3" Type="http://schemas.openxmlformats.org/officeDocument/2006/relationships/image" Target="../media/image24.svg"/><Relationship Id="rId7" Type="http://schemas.openxmlformats.org/officeDocument/2006/relationships/image" Target="../media/image36.svg"/><Relationship Id="rId12"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68.png"/><Relationship Id="rId10"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38.svg"/><Relationship Id="rId14"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4.svg"/><Relationship Id="rId4" Type="http://schemas.openxmlformats.org/officeDocument/2006/relationships/image" Target="../media/image55.png"/><Relationship Id="rId9" Type="http://schemas.openxmlformats.org/officeDocument/2006/relationships/image" Target="../media/image6.sv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4.svg"/><Relationship Id="rId4" Type="http://schemas.openxmlformats.org/officeDocument/2006/relationships/image" Target="../media/image55.png"/><Relationship Id="rId9" Type="http://schemas.openxmlformats.org/officeDocument/2006/relationships/image" Target="../media/image6.sv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6.svg"/><Relationship Id="rId21" Type="http://schemas.openxmlformats.org/officeDocument/2006/relationships/image" Target="../media/image53.svg"/><Relationship Id="rId7" Type="http://schemas.openxmlformats.org/officeDocument/2006/relationships/image" Target="../media/image39.svg"/><Relationship Id="rId2" Type="http://schemas.openxmlformats.org/officeDocument/2006/relationships/image" Target="../media/image35.png"/><Relationship Id="rId1" Type="http://schemas.openxmlformats.org/officeDocument/2006/relationships/slideLayout" Target="../slideLayouts/slideLayout7.xml"/><Relationship Id="rId23"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58.png"/><Relationship Id="rId9" Type="http://schemas.openxmlformats.org/officeDocument/2006/relationships/image" Target="../media/image41.svg"/><Relationship Id="rId22"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29.svg"/><Relationship Id="rId19" Type="http://schemas.openxmlformats.org/officeDocument/2006/relationships/image" Target="../media/image36.sv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4.svg"/><Relationship Id="rId7" Type="http://schemas.openxmlformats.org/officeDocument/2006/relationships/image" Target="../media/image3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38.sv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1.sv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4.svg"/><Relationship Id="rId7" Type="http://schemas.openxmlformats.org/officeDocument/2006/relationships/image" Target="../media/image3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38.svg"/></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45.svg"/><Relationship Id="rId3" Type="http://schemas.openxmlformats.org/officeDocument/2006/relationships/image" Target="../media/image46.svg"/><Relationship Id="rId21" Type="http://schemas.openxmlformats.org/officeDocument/2006/relationships/image" Target="../media/image53.svg"/><Relationship Id="rId7" Type="http://schemas.openxmlformats.org/officeDocument/2006/relationships/image" Target="../media/image3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3.png"/><Relationship Id="rId4" Type="http://schemas.openxmlformats.org/officeDocument/2006/relationships/image" Target="../media/image24.png"/><Relationship Id="rId1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45.svg"/><Relationship Id="rId18" Type="http://schemas.openxmlformats.org/officeDocument/2006/relationships/image" Target="../media/image12.png"/><Relationship Id="rId3" Type="http://schemas.openxmlformats.org/officeDocument/2006/relationships/slideLayout" Target="../slideLayouts/slideLayout7.xml"/><Relationship Id="rId21" Type="http://schemas.openxmlformats.org/officeDocument/2006/relationships/image" Target="../media/image53.svg"/><Relationship Id="rId7" Type="http://schemas.openxmlformats.org/officeDocument/2006/relationships/image" Target="../media/image39.svg"/><Relationship Id="rId17" Type="http://schemas.openxmlformats.org/officeDocument/2006/relationships/image" Target="../media/image49.svg"/><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8.png"/><Relationship Id="rId4" Type="http://schemas.openxmlformats.org/officeDocument/2006/relationships/image" Target="../media/image74.png"/><Relationship Id="rId14" Type="http://schemas.openxmlformats.org/officeDocument/2006/relationships/image" Target="../media/image75.png"/><Relationship Id="rId22" Type="http://schemas.openxmlformats.org/officeDocument/2006/relationships/image" Target="../media/image7.png"/></Relationships>
</file>

<file path=ppt/slides/_rels/slide34.xml.rels><?xml version="1.0" encoding="UTF-8" standalone="yes"?>
<Relationships xmlns="http://schemas.openxmlformats.org/package/2006/relationships"><Relationship Id="rId13" Type="http://schemas.openxmlformats.org/officeDocument/2006/relationships/image" Target="../media/image44.png"/><Relationship Id="rId8" Type="http://schemas.openxmlformats.org/officeDocument/2006/relationships/image" Target="../media/image7.svg"/><Relationship Id="rId18" Type="http://schemas.openxmlformats.org/officeDocument/2006/relationships/image" Target="../media/image76.png"/><Relationship Id="rId3" Type="http://schemas.openxmlformats.org/officeDocument/2006/relationships/image" Target="../media/image43.png"/><Relationship Id="rId12" Type="http://schemas.openxmlformats.org/officeDocument/2006/relationships/image" Target="../media/image11.svg"/><Relationship Id="rId17" Type="http://schemas.openxmlformats.org/officeDocument/2006/relationships/image" Target="../media/image37.png"/><Relationship Id="rId2" Type="http://schemas.openxmlformats.org/officeDocument/2006/relationships/image" Target="../media/image42.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svg"/><Relationship Id="rId15" Type="http://schemas.openxmlformats.org/officeDocument/2006/relationships/image" Target="../media/image46.png"/><Relationship Id="rId10" Type="http://schemas.openxmlformats.org/officeDocument/2006/relationships/image" Target="../media/image9.svg"/><Relationship Id="rId4" Type="http://schemas.openxmlformats.org/officeDocument/2006/relationships/image" Target="../media/image3.svg"/><Relationship Id="rId14"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48.svg"/><Relationship Id="rId4" Type="http://schemas.openxmlformats.org/officeDocument/2006/relationships/image" Target="../media/image3.svg"/><Relationship Id="rId9"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1.png"/><Relationship Id="rId18" Type="http://schemas.openxmlformats.org/officeDocument/2006/relationships/image" Target="../media/image49.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39.svg"/><Relationship Id="rId17" Type="http://schemas.openxmlformats.org/officeDocument/2006/relationships/image" Target="../media/image75.png"/><Relationship Id="rId2" Type="http://schemas.openxmlformats.org/officeDocument/2006/relationships/image" Target="../media/image77.png"/><Relationship Id="rId16" Type="http://schemas.openxmlformats.org/officeDocument/2006/relationships/image" Target="../media/image43.svg"/><Relationship Id="rId20"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58.png"/><Relationship Id="rId5" Type="http://schemas.openxmlformats.org/officeDocument/2006/relationships/image" Target="../media/image3.png"/><Relationship Id="rId15" Type="http://schemas.openxmlformats.org/officeDocument/2006/relationships/image" Target="../media/image78.png"/><Relationship Id="rId10" Type="http://schemas.openxmlformats.org/officeDocument/2006/relationships/image" Target="../media/image28.png"/><Relationship Id="rId19" Type="http://schemas.openxmlformats.org/officeDocument/2006/relationships/image" Target="../media/image79.png"/><Relationship Id="rId4" Type="http://schemas.openxmlformats.org/officeDocument/2006/relationships/image" Target="../media/image3.svg"/><Relationship Id="rId9" Type="http://schemas.openxmlformats.org/officeDocument/2006/relationships/image" Target="../media/image7.png"/><Relationship Id="rId14" Type="http://schemas.openxmlformats.org/officeDocument/2006/relationships/image" Target="../media/image41.svg"/><Relationship Id="rId22" Type="http://schemas.openxmlformats.org/officeDocument/2006/relationships/image" Target="../media/image53.sv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svg"/><Relationship Id="rId7"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4.png"/><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png"/><Relationship Id="rId4" Type="http://schemas.openxmlformats.org/officeDocument/2006/relationships/image" Target="../media/image34.png"/><Relationship Id="rId9" Type="http://schemas.openxmlformats.org/officeDocument/2006/relationships/image" Target="../media/image35.sv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1.png"/><Relationship Id="rId19" Type="http://schemas.openxmlformats.org/officeDocument/2006/relationships/image" Target="../media/image36.sv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3" Type="http://schemas.openxmlformats.org/officeDocument/2006/relationships/image" Target="../media/image44.png"/><Relationship Id="rId8" Type="http://schemas.openxmlformats.org/officeDocument/2006/relationships/image" Target="../media/image7.svg"/><Relationship Id="rId3" Type="http://schemas.openxmlformats.org/officeDocument/2006/relationships/image" Target="../media/image43.png"/><Relationship Id="rId12" Type="http://schemas.openxmlformats.org/officeDocument/2006/relationships/image" Target="../media/image11.svg"/><Relationship Id="rId17" Type="http://schemas.openxmlformats.org/officeDocument/2006/relationships/image" Target="../media/image48.png"/><Relationship Id="rId2" Type="http://schemas.openxmlformats.org/officeDocument/2006/relationships/image" Target="../media/image42.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svg"/><Relationship Id="rId15" Type="http://schemas.openxmlformats.org/officeDocument/2006/relationships/image" Target="../media/image46.png"/><Relationship Id="rId10" Type="http://schemas.openxmlformats.org/officeDocument/2006/relationships/image" Target="../media/image9.svg"/><Relationship Id="rId4" Type="http://schemas.openxmlformats.org/officeDocument/2006/relationships/image" Target="../media/image3.svg"/><Relationship Id="rId14" Type="http://schemas.openxmlformats.org/officeDocument/2006/relationships/image" Target="../media/image45.png"/><Relationship Id="rId9" Type="http://schemas.openxmlformats.org/officeDocument/2006/relationships/image" Target="../media/image117.svg"/></Relationships>
</file>

<file path=ppt/slides/_rels/slide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6.sv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8.svg"/><Relationship Id="rId3" Type="http://schemas.openxmlformats.org/officeDocument/2006/relationships/image" Target="../media/image2.png"/><Relationship Id="rId21" Type="http://schemas.openxmlformats.org/officeDocument/2006/relationships/image" Target="../media/image53.svg"/><Relationship Id="rId7" Type="http://schemas.openxmlformats.org/officeDocument/2006/relationships/image" Target="../media/image5.png"/><Relationship Id="rId12" Type="http://schemas.openxmlformats.org/officeDocument/2006/relationships/image" Target="../media/image4.svg"/><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53.jpeg"/><Relationship Id="rId10" Type="http://schemas.openxmlformats.org/officeDocument/2006/relationships/image" Target="../media/image8.pn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svg"/><Relationship Id="rId14" Type="http://schemas.openxmlformats.org/officeDocument/2006/relationships/image" Target="../media/image10.svg"/><Relationship Id="rId22" Type="http://schemas.openxmlformats.org/officeDocument/2006/relationships/image" Target="../media/image14.png"/></Relationships>
</file>

<file path=ppt/slides/_rels/slide4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4.svg"/><Relationship Id="rId4" Type="http://schemas.openxmlformats.org/officeDocument/2006/relationships/image" Target="../media/image55.png"/><Relationship Id="rId9" Type="http://schemas.openxmlformats.org/officeDocument/2006/relationships/image" Target="../media/image6.sv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4.svg"/><Relationship Id="rId4" Type="http://schemas.openxmlformats.org/officeDocument/2006/relationships/image" Target="../media/image55.png"/><Relationship Id="rId9" Type="http://schemas.openxmlformats.org/officeDocument/2006/relationships/image" Target="../media/image6.svg"/></Relationships>
</file>

<file path=ppt/slides/_rels/slide4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5.png"/><Relationship Id="rId7" Type="http://schemas.openxmlformats.org/officeDocument/2006/relationships/image" Target="../media/image46.svg"/><Relationship Id="rId12"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7.xml"/><Relationship Id="rId11" Type="http://schemas.openxmlformats.org/officeDocument/2006/relationships/image" Target="../media/image23.png"/><Relationship Id="rId10" Type="http://schemas.openxmlformats.org/officeDocument/2006/relationships/image" Target="../media/image82.png"/><Relationship Id="rId9" Type="http://schemas.openxmlformats.org/officeDocument/2006/relationships/image" Target="../media/image39.svg"/></Relationships>
</file>

<file path=ppt/slides/_rels/slide4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41.svg"/><Relationship Id="rId5" Type="http://schemas.openxmlformats.org/officeDocument/2006/relationships/image" Target="../media/image24.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svg"/><Relationship Id="rId7"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7.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2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5.png"/><Relationship Id="rId7" Type="http://schemas.openxmlformats.org/officeDocument/2006/relationships/image" Target="../media/image46.svg"/><Relationship Id="rId12"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7.xml"/><Relationship Id="rId11" Type="http://schemas.openxmlformats.org/officeDocument/2006/relationships/image" Target="../media/image23.png"/><Relationship Id="rId10" Type="http://schemas.openxmlformats.org/officeDocument/2006/relationships/image" Target="../media/image82.png"/><Relationship Id="rId9" Type="http://schemas.openxmlformats.org/officeDocument/2006/relationships/image" Target="../media/image39.svg"/></Relationships>
</file>

<file path=ppt/slides/_rels/slide5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1.sv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1.sv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2.svg"/><Relationship Id="rId3" Type="http://schemas.openxmlformats.org/officeDocument/2006/relationships/image" Target="../media/image24.svg"/><Relationship Id="rId7" Type="http://schemas.openxmlformats.org/officeDocument/2006/relationships/image" Target="../media/image36.svg"/><Relationship Id="rId12"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38.sv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87.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86.png"/><Relationship Id="rId5" Type="http://schemas.openxmlformats.org/officeDocument/2006/relationships/image" Target="../media/image24.svg"/><Relationship Id="rId10" Type="http://schemas.openxmlformats.org/officeDocument/2006/relationships/image" Target="../media/image85.png"/><Relationship Id="rId4" Type="http://schemas.openxmlformats.org/officeDocument/2006/relationships/image" Target="../media/image55.png"/><Relationship Id="rId9" Type="http://schemas.openxmlformats.org/officeDocument/2006/relationships/image" Target="../media/image6.svg"/></Relationships>
</file>

<file path=ppt/slides/_rels/slide5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0.png"/><Relationship Id="rId7" Type="http://schemas.openxmlformats.org/officeDocument/2006/relationships/image" Target="../media/image88.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png"/><Relationship Id="rId10" Type="http://schemas.openxmlformats.org/officeDocument/2006/relationships/image" Target="../media/image91.png"/><Relationship Id="rId4" Type="http://schemas.openxmlformats.org/officeDocument/2006/relationships/image" Target="../media/image17.png"/><Relationship Id="rId9"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94.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93.png"/><Relationship Id="rId5" Type="http://schemas.openxmlformats.org/officeDocument/2006/relationships/image" Target="../media/image24.svg"/><Relationship Id="rId10" Type="http://schemas.openxmlformats.org/officeDocument/2006/relationships/image" Target="../media/image92.png"/><Relationship Id="rId4" Type="http://schemas.openxmlformats.org/officeDocument/2006/relationships/image" Target="../media/image55.png"/><Relationship Id="rId9" Type="http://schemas.openxmlformats.org/officeDocument/2006/relationships/image" Target="../media/image6.svg"/></Relationships>
</file>

<file path=ppt/slides/_rels/slide6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70.png"/><Relationship Id="rId7" Type="http://schemas.openxmlformats.org/officeDocument/2006/relationships/image" Target="../media/image95.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17.png"/><Relationship Id="rId9" Type="http://schemas.openxmlformats.org/officeDocument/2006/relationships/image" Target="../media/image97.png"/></Relationships>
</file>

<file path=ppt/slides/_rels/slide6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00.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99.png"/><Relationship Id="rId5" Type="http://schemas.openxmlformats.org/officeDocument/2006/relationships/image" Target="../media/image24.svg"/><Relationship Id="rId10" Type="http://schemas.openxmlformats.org/officeDocument/2006/relationships/image" Target="../media/image98.png"/><Relationship Id="rId4" Type="http://schemas.openxmlformats.org/officeDocument/2006/relationships/image" Target="../media/image55.png"/><Relationship Id="rId9" Type="http://schemas.openxmlformats.org/officeDocument/2006/relationships/image" Target="../media/image6.svg"/></Relationships>
</file>

<file path=ppt/slides/_rels/slide6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6.svg"/><Relationship Id="rId21" Type="http://schemas.openxmlformats.org/officeDocument/2006/relationships/image" Target="../media/image53.svg"/><Relationship Id="rId7" Type="http://schemas.openxmlformats.org/officeDocument/2006/relationships/image" Target="../media/image39.svg"/><Relationship Id="rId2" Type="http://schemas.openxmlformats.org/officeDocument/2006/relationships/image" Target="../media/image35.png"/><Relationship Id="rId1" Type="http://schemas.openxmlformats.org/officeDocument/2006/relationships/slideLayout" Target="../slideLayouts/slideLayout7.xml"/><Relationship Id="rId23"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58.png"/><Relationship Id="rId9" Type="http://schemas.openxmlformats.org/officeDocument/2006/relationships/image" Target="../media/image41.svg"/><Relationship Id="rId22"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29.svg"/><Relationship Id="rId19" Type="http://schemas.openxmlformats.org/officeDocument/2006/relationships/image" Target="../media/image36.sv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4.svg"/><Relationship Id="rId7" Type="http://schemas.openxmlformats.org/officeDocument/2006/relationships/image" Target="../media/image3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38.svg"/></Relationships>
</file>

<file path=ppt/slides/_rels/slide6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4.svg"/><Relationship Id="rId7" Type="http://schemas.openxmlformats.org/officeDocument/2006/relationships/image" Target="../media/image3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38.svg"/></Relationships>
</file>

<file path=ppt/slides/_rels/slide6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45.svg"/><Relationship Id="rId3" Type="http://schemas.openxmlformats.org/officeDocument/2006/relationships/image" Target="../media/image46.svg"/><Relationship Id="rId21" Type="http://schemas.openxmlformats.org/officeDocument/2006/relationships/image" Target="../media/image53.svg"/><Relationship Id="rId7" Type="http://schemas.openxmlformats.org/officeDocument/2006/relationships/image" Target="../media/image3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3.png"/><Relationship Id="rId4" Type="http://schemas.openxmlformats.org/officeDocument/2006/relationships/image" Target="../media/image24.png"/><Relationship Id="rId1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3" Type="http://schemas.openxmlformats.org/officeDocument/2006/relationships/image" Target="../media/image44.png"/><Relationship Id="rId8" Type="http://schemas.openxmlformats.org/officeDocument/2006/relationships/image" Target="../media/image7.svg"/><Relationship Id="rId18" Type="http://schemas.openxmlformats.org/officeDocument/2006/relationships/image" Target="../media/image76.png"/><Relationship Id="rId3" Type="http://schemas.openxmlformats.org/officeDocument/2006/relationships/image" Target="../media/image43.png"/><Relationship Id="rId12" Type="http://schemas.openxmlformats.org/officeDocument/2006/relationships/image" Target="../media/image11.svg"/><Relationship Id="rId17" Type="http://schemas.openxmlformats.org/officeDocument/2006/relationships/image" Target="../media/image37.png"/><Relationship Id="rId2" Type="http://schemas.openxmlformats.org/officeDocument/2006/relationships/image" Target="../media/image42.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svg"/><Relationship Id="rId15" Type="http://schemas.openxmlformats.org/officeDocument/2006/relationships/image" Target="../media/image46.png"/><Relationship Id="rId10" Type="http://schemas.openxmlformats.org/officeDocument/2006/relationships/image" Target="../media/image9.svg"/><Relationship Id="rId4" Type="http://schemas.openxmlformats.org/officeDocument/2006/relationships/image" Target="../media/image3.sv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48.svg"/><Relationship Id="rId4" Type="http://schemas.openxmlformats.org/officeDocument/2006/relationships/image" Target="../media/image3.svg"/><Relationship Id="rId9" Type="http://schemas.openxmlformats.org/officeDocument/2006/relationships/image" Target="../media/image63.png"/></Relationships>
</file>

<file path=ppt/slides/_rels/slide7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1.png"/><Relationship Id="rId18" Type="http://schemas.openxmlformats.org/officeDocument/2006/relationships/image" Target="../media/image49.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39.svg"/><Relationship Id="rId17" Type="http://schemas.openxmlformats.org/officeDocument/2006/relationships/image" Target="../media/image75.png"/><Relationship Id="rId2" Type="http://schemas.openxmlformats.org/officeDocument/2006/relationships/image" Target="../media/image77.png"/><Relationship Id="rId16" Type="http://schemas.openxmlformats.org/officeDocument/2006/relationships/image" Target="../media/image43.svg"/><Relationship Id="rId20"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58.png"/><Relationship Id="rId5" Type="http://schemas.openxmlformats.org/officeDocument/2006/relationships/image" Target="../media/image3.png"/><Relationship Id="rId15" Type="http://schemas.openxmlformats.org/officeDocument/2006/relationships/image" Target="../media/image78.png"/><Relationship Id="rId10" Type="http://schemas.openxmlformats.org/officeDocument/2006/relationships/image" Target="../media/image28.png"/><Relationship Id="rId19" Type="http://schemas.openxmlformats.org/officeDocument/2006/relationships/image" Target="../media/image79.png"/><Relationship Id="rId4" Type="http://schemas.openxmlformats.org/officeDocument/2006/relationships/image" Target="../media/image3.svg"/><Relationship Id="rId9" Type="http://schemas.openxmlformats.org/officeDocument/2006/relationships/image" Target="../media/image7.png"/><Relationship Id="rId14" Type="http://schemas.openxmlformats.org/officeDocument/2006/relationships/image" Target="../media/image41.svg"/><Relationship Id="rId22" Type="http://schemas.openxmlformats.org/officeDocument/2006/relationships/image" Target="../media/image53.svg"/></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5.svg"/><Relationship Id="rId4" Type="http://schemas.openxmlformats.org/officeDocument/2006/relationships/image" Target="../media/image13.png"/><Relationship Id="rId9" Type="http://schemas.openxmlformats.org/officeDocument/2006/relationships/image" Target="../media/image38.svg"/></Relationships>
</file>

<file path=ppt/slides/_rels/slide7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1.png"/><Relationship Id="rId19" Type="http://schemas.openxmlformats.org/officeDocument/2006/relationships/image" Target="../media/image36.svg"/><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13" Type="http://schemas.openxmlformats.org/officeDocument/2006/relationships/image" Target="../media/image44.png"/><Relationship Id="rId8" Type="http://schemas.openxmlformats.org/officeDocument/2006/relationships/image" Target="../media/image7.svg"/><Relationship Id="rId3" Type="http://schemas.openxmlformats.org/officeDocument/2006/relationships/image" Target="../media/image43.png"/><Relationship Id="rId12" Type="http://schemas.openxmlformats.org/officeDocument/2006/relationships/image" Target="../media/image11.svg"/><Relationship Id="rId17" Type="http://schemas.openxmlformats.org/officeDocument/2006/relationships/image" Target="../media/image48.png"/><Relationship Id="rId2" Type="http://schemas.openxmlformats.org/officeDocument/2006/relationships/image" Target="../media/image42.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svg"/><Relationship Id="rId15" Type="http://schemas.openxmlformats.org/officeDocument/2006/relationships/image" Target="../media/image46.png"/><Relationship Id="rId10" Type="http://schemas.openxmlformats.org/officeDocument/2006/relationships/image" Target="../media/image9.svg"/><Relationship Id="rId4" Type="http://schemas.openxmlformats.org/officeDocument/2006/relationships/image" Target="../media/image3.svg"/><Relationship Id="rId14" Type="http://schemas.openxmlformats.org/officeDocument/2006/relationships/image" Target="../media/image45.png"/><Relationship Id="rId9" Type="http://schemas.openxmlformats.org/officeDocument/2006/relationships/image" Target="../media/image117.svg"/></Relationships>
</file>

<file path=ppt/slides/_rels/slide7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6.sv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8.svg"/><Relationship Id="rId3" Type="http://schemas.openxmlformats.org/officeDocument/2006/relationships/image" Target="../media/image2.png"/><Relationship Id="rId21" Type="http://schemas.openxmlformats.org/officeDocument/2006/relationships/image" Target="../media/image53.svg"/><Relationship Id="rId7" Type="http://schemas.openxmlformats.org/officeDocument/2006/relationships/image" Target="../media/image5.png"/><Relationship Id="rId12" Type="http://schemas.openxmlformats.org/officeDocument/2006/relationships/image" Target="../media/image4.svg"/><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53.jpeg"/><Relationship Id="rId10" Type="http://schemas.openxmlformats.org/officeDocument/2006/relationships/image" Target="../media/image8.pn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svg"/><Relationship Id="rId14" Type="http://schemas.openxmlformats.org/officeDocument/2006/relationships/image" Target="../media/image10.svg"/><Relationship Id="rId22" Type="http://schemas.openxmlformats.org/officeDocument/2006/relationships/image" Target="../media/image14.png"/></Relationships>
</file>

<file path=ppt/slides/_rels/slide8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4.svg"/><Relationship Id="rId4" Type="http://schemas.openxmlformats.org/officeDocument/2006/relationships/image" Target="../media/image55.png"/><Relationship Id="rId9" Type="http://schemas.openxmlformats.org/officeDocument/2006/relationships/image" Target="../media/image6.svg"/></Relationships>
</file>

<file path=ppt/slides/_rels/slide8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41.svg"/><Relationship Id="rId5" Type="http://schemas.openxmlformats.org/officeDocument/2006/relationships/image" Target="../media/image24.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svg"/></Relationships>
</file>

<file path=ppt/slides/_rels/slide84.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2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1.sv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21.png"/></Relationships>
</file>

<file path=ppt/slides/_rels/slide8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2.svg"/><Relationship Id="rId3" Type="http://schemas.openxmlformats.org/officeDocument/2006/relationships/image" Target="../media/image24.svg"/><Relationship Id="rId7" Type="http://schemas.openxmlformats.org/officeDocument/2006/relationships/image" Target="../media/image36.svg"/><Relationship Id="rId12"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105.png"/><Relationship Id="rId10"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38.svg"/><Relationship Id="rId14" Type="http://schemas.openxmlformats.org/officeDocument/2006/relationships/image" Target="../media/image104.png"/></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6.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17.png"/></Relationships>
</file>

<file path=ppt/slides/_rels/slide8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4.svg"/><Relationship Id="rId10" Type="http://schemas.openxmlformats.org/officeDocument/2006/relationships/image" Target="../media/image107.png"/><Relationship Id="rId4" Type="http://schemas.openxmlformats.org/officeDocument/2006/relationships/image" Target="../media/image55.png"/><Relationship Id="rId9" Type="http://schemas.openxmlformats.org/officeDocument/2006/relationships/image" Target="../media/image6.svg"/></Relationships>
</file>

<file path=ppt/slides/_rels/slide8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6.svg"/><Relationship Id="rId21" Type="http://schemas.openxmlformats.org/officeDocument/2006/relationships/image" Target="../media/image53.svg"/><Relationship Id="rId7" Type="http://schemas.openxmlformats.org/officeDocument/2006/relationships/image" Target="../media/image39.svg"/><Relationship Id="rId2" Type="http://schemas.openxmlformats.org/officeDocument/2006/relationships/image" Target="../media/image35.png"/><Relationship Id="rId1" Type="http://schemas.openxmlformats.org/officeDocument/2006/relationships/slideLayout" Target="../slideLayouts/slideLayout7.xml"/><Relationship Id="rId23"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58.png"/><Relationship Id="rId9" Type="http://schemas.openxmlformats.org/officeDocument/2006/relationships/image" Target="../media/image41.svg"/><Relationship Id="rId22"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29.svg"/><Relationship Id="rId19" Type="http://schemas.openxmlformats.org/officeDocument/2006/relationships/image" Target="../media/image36.svg"/><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4.svg"/><Relationship Id="rId7" Type="http://schemas.openxmlformats.org/officeDocument/2006/relationships/image" Target="../media/image3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38.svg"/></Relationships>
</file>

<file path=ppt/slides/_rels/slide9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4.svg"/><Relationship Id="rId7" Type="http://schemas.openxmlformats.org/officeDocument/2006/relationships/image" Target="../media/image3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38.svg"/></Relationships>
</file>

<file path=ppt/slides/_rels/slide9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45.svg"/><Relationship Id="rId3" Type="http://schemas.openxmlformats.org/officeDocument/2006/relationships/image" Target="../media/image46.svg"/><Relationship Id="rId21" Type="http://schemas.openxmlformats.org/officeDocument/2006/relationships/image" Target="../media/image53.svg"/><Relationship Id="rId7" Type="http://schemas.openxmlformats.org/officeDocument/2006/relationships/image" Target="../media/image3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3.png"/><Relationship Id="rId4" Type="http://schemas.openxmlformats.org/officeDocument/2006/relationships/image" Target="../media/image24.png"/><Relationship Id="rId14" Type="http://schemas.openxmlformats.org/officeDocument/2006/relationships/image" Target="../media/image12.png"/></Relationships>
</file>

<file path=ppt/slides/_rels/slide9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45.svg"/><Relationship Id="rId18" Type="http://schemas.openxmlformats.org/officeDocument/2006/relationships/image" Target="../media/image12.png"/><Relationship Id="rId3" Type="http://schemas.openxmlformats.org/officeDocument/2006/relationships/slideLayout" Target="../slideLayouts/slideLayout7.xml"/><Relationship Id="rId21" Type="http://schemas.openxmlformats.org/officeDocument/2006/relationships/image" Target="../media/image53.svg"/><Relationship Id="rId7" Type="http://schemas.openxmlformats.org/officeDocument/2006/relationships/image" Target="../media/image39.svg"/><Relationship Id="rId17" Type="http://schemas.openxmlformats.org/officeDocument/2006/relationships/image" Target="../media/image49.svg"/><Relationship Id="rId2" Type="http://schemas.openxmlformats.org/officeDocument/2006/relationships/video" Target="../media/media2.mp4"/><Relationship Id="rId1" Type="http://schemas.microsoft.com/office/2007/relationships/media" Target="../media/media2.mp4"/><Relationship Id="rId23" Type="http://schemas.openxmlformats.org/officeDocument/2006/relationships/image" Target="../media/image108.png"/><Relationship Id="rId4" Type="http://schemas.openxmlformats.org/officeDocument/2006/relationships/image" Target="../media/image58.png"/><Relationship Id="rId14" Type="http://schemas.openxmlformats.org/officeDocument/2006/relationships/image" Target="../media/image75.png"/><Relationship Id="rId22" Type="http://schemas.openxmlformats.org/officeDocument/2006/relationships/image" Target="../media/image7.png"/></Relationships>
</file>

<file path=ppt/slides/_rels/slide96.xml.rels><?xml version="1.0" encoding="UTF-8" standalone="yes"?>
<Relationships xmlns="http://schemas.openxmlformats.org/package/2006/relationships"><Relationship Id="rId13" Type="http://schemas.openxmlformats.org/officeDocument/2006/relationships/image" Target="../media/image44.png"/><Relationship Id="rId8" Type="http://schemas.openxmlformats.org/officeDocument/2006/relationships/image" Target="../media/image7.svg"/><Relationship Id="rId18" Type="http://schemas.openxmlformats.org/officeDocument/2006/relationships/image" Target="../media/image76.png"/><Relationship Id="rId3" Type="http://schemas.openxmlformats.org/officeDocument/2006/relationships/image" Target="../media/image43.png"/><Relationship Id="rId12" Type="http://schemas.openxmlformats.org/officeDocument/2006/relationships/image" Target="../media/image11.svg"/><Relationship Id="rId17" Type="http://schemas.openxmlformats.org/officeDocument/2006/relationships/image" Target="../media/image37.png"/><Relationship Id="rId2" Type="http://schemas.openxmlformats.org/officeDocument/2006/relationships/image" Target="../media/image42.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svg"/><Relationship Id="rId15" Type="http://schemas.openxmlformats.org/officeDocument/2006/relationships/image" Target="../media/image46.png"/><Relationship Id="rId10" Type="http://schemas.openxmlformats.org/officeDocument/2006/relationships/image" Target="../media/image9.svg"/><Relationship Id="rId4" Type="http://schemas.openxmlformats.org/officeDocument/2006/relationships/image" Target="../media/image3.svg"/><Relationship Id="rId14" Type="http://schemas.openxmlformats.org/officeDocument/2006/relationships/image" Target="../media/image45.png"/></Relationships>
</file>

<file path=ppt/slides/_rels/slide9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48.svg"/><Relationship Id="rId4" Type="http://schemas.openxmlformats.org/officeDocument/2006/relationships/image" Target="../media/image3.svg"/><Relationship Id="rId9" Type="http://schemas.openxmlformats.org/officeDocument/2006/relationships/image" Target="../media/image63.png"/></Relationships>
</file>

<file path=ppt/slides/_rels/slide9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1.png"/><Relationship Id="rId18" Type="http://schemas.openxmlformats.org/officeDocument/2006/relationships/image" Target="../media/image49.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39.svg"/><Relationship Id="rId17" Type="http://schemas.openxmlformats.org/officeDocument/2006/relationships/image" Target="../media/image75.png"/><Relationship Id="rId2" Type="http://schemas.openxmlformats.org/officeDocument/2006/relationships/image" Target="../media/image77.png"/><Relationship Id="rId16" Type="http://schemas.openxmlformats.org/officeDocument/2006/relationships/image" Target="../media/image43.svg"/><Relationship Id="rId20"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58.png"/><Relationship Id="rId5" Type="http://schemas.openxmlformats.org/officeDocument/2006/relationships/image" Target="../media/image3.png"/><Relationship Id="rId15" Type="http://schemas.openxmlformats.org/officeDocument/2006/relationships/image" Target="../media/image78.png"/><Relationship Id="rId10" Type="http://schemas.openxmlformats.org/officeDocument/2006/relationships/image" Target="../media/image28.png"/><Relationship Id="rId19" Type="http://schemas.openxmlformats.org/officeDocument/2006/relationships/image" Target="../media/image79.png"/><Relationship Id="rId4" Type="http://schemas.openxmlformats.org/officeDocument/2006/relationships/image" Target="../media/image3.svg"/><Relationship Id="rId9" Type="http://schemas.openxmlformats.org/officeDocument/2006/relationships/image" Target="../media/image7.png"/><Relationship Id="rId14" Type="http://schemas.openxmlformats.org/officeDocument/2006/relationships/image" Target="../media/image41.svg"/><Relationship Id="rId22" Type="http://schemas.openxmlformats.org/officeDocument/2006/relationships/image" Target="../media/image5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schemeClr val="accent1">
                <a:shade val="45000"/>
                <a:satMod val="135000"/>
              </a:schemeClr>
              <a:prstClr val="white"/>
            </a:duotone>
          </a:blip>
          <a:srcRect/>
          <a:stretch>
            <a:fillRect/>
          </a:stretch>
        </p:blipFill>
        <p:spPr>
          <a:xfrm>
            <a:off x="3754163" y="1701307"/>
            <a:ext cx="12456415" cy="7782812"/>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10700">
            <a:off x="16336449" y="5135528"/>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4162021" y="-655690"/>
            <a:ext cx="4650025" cy="3789770"/>
          </a:xfrm>
          <a:prstGeom prst="rect">
            <a:avLst/>
          </a:prstGeom>
        </p:spPr>
      </p:pic>
      <p:pic>
        <p:nvPicPr>
          <p:cNvPr id="12" name="Picture 12"/>
          <p:cNvPicPr>
            <a:picLocks noChangeAspect="1"/>
          </p:cNvPicPr>
          <p:nvPr/>
        </p:nvPicPr>
        <p:blipFill>
          <a:blip r:embed="rId6"/>
          <a:srcRect/>
          <a:stretch>
            <a:fillRect/>
          </a:stretch>
        </p:blipFill>
        <p:spPr>
          <a:xfrm>
            <a:off x="15824491" y="7808984"/>
            <a:ext cx="3341894" cy="3350270"/>
          </a:xfrm>
          <a:prstGeom prst="rect">
            <a:avLst/>
          </a:prstGeom>
        </p:spPr>
      </p:pic>
      <p:pic>
        <p:nvPicPr>
          <p:cNvPr id="20" name="Picture 20"/>
          <p:cNvPicPr>
            <a:picLocks noChangeAspect="1"/>
          </p:cNvPicPr>
          <p:nvPr/>
        </p:nvPicPr>
        <p:blipFill>
          <a:blip r:embed="rId7"/>
          <a:srcRect/>
          <a:stretch>
            <a:fillRect/>
          </a:stretch>
        </p:blipFill>
        <p:spPr>
          <a:xfrm>
            <a:off x="7924800" y="7684851"/>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sp>
        <p:nvSpPr>
          <p:cNvPr id="27" name="TextBox 27"/>
          <p:cNvSpPr txBox="1"/>
          <p:nvPr/>
        </p:nvSpPr>
        <p:spPr>
          <a:xfrm>
            <a:off x="14173201" y="705183"/>
            <a:ext cx="3352800" cy="500137"/>
          </a:xfrm>
          <a:prstGeom prst="rect">
            <a:avLst/>
          </a:prstGeom>
        </p:spPr>
        <p:txBody>
          <a:bodyPr wrap="square" lIns="0" tIns="0" rIns="0" bIns="0" rtlCol="0" anchor="t">
            <a:spAutoFit/>
          </a:bodyPr>
          <a:lstStyle/>
          <a:p>
            <a:pPr algn="r">
              <a:lnSpc>
                <a:spcPts val="3919"/>
              </a:lnSpc>
            </a:pPr>
            <a:r>
              <a:rPr lang="en-US" sz="3600" dirty="0" smtClean="0">
                <a:solidFill>
                  <a:srgbClr val="FFFFFF"/>
                </a:solidFill>
                <a:latin typeface="Hind Guntur Light"/>
              </a:rPr>
              <a:t>May 22, 2023</a:t>
            </a:r>
            <a:endParaRPr lang="en-US" sz="3600" dirty="0">
              <a:solidFill>
                <a:srgbClr val="FFFFFF"/>
              </a:solidFill>
              <a:latin typeface="Hind Guntur Light"/>
            </a:endParaRPr>
          </a:p>
        </p:txBody>
      </p:sp>
      <p:pic>
        <p:nvPicPr>
          <p:cNvPr id="25"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9"/>
              </a:ext>
            </a:extLst>
          </a:blip>
          <a:srcRect/>
          <a:stretch>
            <a:fillRect/>
          </a:stretch>
        </p:blipFill>
        <p:spPr>
          <a:xfrm flipH="1">
            <a:off x="445295" y="4072308"/>
            <a:ext cx="4000218" cy="4174801"/>
          </a:xfrm>
          <a:prstGeom prst="rect">
            <a:avLst/>
          </a:prstGeom>
        </p:spPr>
      </p:pic>
      <p:pic>
        <p:nvPicPr>
          <p:cNvPr id="28" name="Picture 19"/>
          <p:cNvPicPr>
            <a:picLocks noChangeAspect="1"/>
          </p:cNvPicPr>
          <p:nvPr/>
        </p:nvPicPr>
        <p:blipFill>
          <a:blip r:embed="rId10"/>
          <a:srcRect r="39880" b="38590"/>
          <a:stretch>
            <a:fillRect/>
          </a:stretch>
        </p:blipFill>
        <p:spPr>
          <a:xfrm rot="4711549">
            <a:off x="16186695" y="1933719"/>
            <a:ext cx="2145209" cy="2177521"/>
          </a:xfrm>
          <a:prstGeom prst="rect">
            <a:avLst/>
          </a:prstGeom>
        </p:spPr>
      </p:pic>
      <p:pic>
        <p:nvPicPr>
          <p:cNvPr id="2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640492" flipH="1">
            <a:off x="122190" y="1729840"/>
            <a:ext cx="2765123" cy="1061360"/>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2"/>
              </a:ext>
            </a:extLst>
          </a:blip>
          <a:srcRect/>
          <a:stretch>
            <a:fillRect/>
          </a:stretch>
        </p:blipFill>
        <p:spPr>
          <a:xfrm>
            <a:off x="3146528" y="3644740"/>
            <a:ext cx="851375" cy="1866365"/>
          </a:xfrm>
          <a:prstGeom prst="rect">
            <a:avLst/>
          </a:prstGeom>
        </p:spPr>
      </p:pic>
      <p:pic>
        <p:nvPicPr>
          <p:cNvPr id="31" name="Picture 3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4"/>
              </a:ext>
            </a:extLst>
          </a:blip>
          <a:srcRect/>
          <a:stretch>
            <a:fillRect/>
          </a:stretch>
        </p:blipFill>
        <p:spPr>
          <a:xfrm>
            <a:off x="387219" y="6677195"/>
            <a:ext cx="1437328" cy="3226654"/>
          </a:xfrm>
          <a:prstGeom prst="rect">
            <a:avLst/>
          </a:prstGeom>
        </p:spPr>
      </p:pic>
      <p:pic>
        <p:nvPicPr>
          <p:cNvPr id="33" name="Picture 3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6"/>
              </a:ext>
            </a:extLst>
          </a:blip>
          <a:srcRect/>
          <a:stretch>
            <a:fillRect/>
          </a:stretch>
        </p:blipFill>
        <p:spPr>
          <a:xfrm>
            <a:off x="3271263" y="8166510"/>
            <a:ext cx="2348499" cy="2771834"/>
          </a:xfrm>
          <a:prstGeom prst="rect">
            <a:avLst/>
          </a:prstGeom>
        </p:spPr>
      </p:pic>
      <p:pic>
        <p:nvPicPr>
          <p:cNvPr id="34" name="Picture 3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8"/>
              </a:ext>
            </a:extLst>
          </a:blip>
          <a:srcRect/>
          <a:stretch>
            <a:fillRect/>
          </a:stretch>
        </p:blipFill>
        <p:spPr>
          <a:xfrm>
            <a:off x="-874527" y="3158294"/>
            <a:ext cx="2368213" cy="1838595"/>
          </a:xfrm>
          <a:prstGeom prst="rect">
            <a:avLst/>
          </a:prstGeom>
        </p:spPr>
      </p:pic>
      <p:pic>
        <p:nvPicPr>
          <p:cNvPr id="35" name="Picture 70"/>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2284068" y="8290522"/>
            <a:ext cx="1065378" cy="1040196"/>
          </a:xfrm>
          <a:prstGeom prst="rect">
            <a:avLst/>
          </a:prstGeom>
        </p:spPr>
      </p:pic>
      <p:sp>
        <p:nvSpPr>
          <p:cNvPr id="3" name="Rectangle 2"/>
          <p:cNvSpPr/>
          <p:nvPr/>
        </p:nvSpPr>
        <p:spPr>
          <a:xfrm>
            <a:off x="4675274" y="2725261"/>
            <a:ext cx="11245579" cy="4606389"/>
          </a:xfrm>
          <a:prstGeom prst="rect">
            <a:avLst/>
          </a:prstGeom>
        </p:spPr>
        <p:txBody>
          <a:bodyPr wrap="square">
            <a:spAutoFit/>
          </a:bodyPr>
          <a:lstStyle/>
          <a:p>
            <a:pPr algn="ctr">
              <a:lnSpc>
                <a:spcPts val="8800"/>
              </a:lnSpc>
            </a:pPr>
            <a:r>
              <a:rPr lang="en-US" sz="7200" b="1" dirty="0">
                <a:solidFill>
                  <a:schemeClr val="accent6">
                    <a:lumMod val="40000"/>
                    <a:lumOff val="60000"/>
                  </a:schemeClr>
                </a:solidFill>
                <a:latin typeface="Nourd Bold Bold"/>
              </a:rPr>
              <a:t>O</a:t>
            </a:r>
            <a:r>
              <a:rPr lang="en-US" sz="4400" dirty="0">
                <a:solidFill>
                  <a:schemeClr val="accent6">
                    <a:lumMod val="40000"/>
                    <a:lumOff val="60000"/>
                  </a:schemeClr>
                </a:solidFill>
                <a:latin typeface="Nourd Bold Bold"/>
              </a:rPr>
              <a:t>BJECT </a:t>
            </a:r>
            <a:r>
              <a:rPr lang="en-US" sz="7200" b="1" dirty="0">
                <a:solidFill>
                  <a:schemeClr val="accent6">
                    <a:lumMod val="40000"/>
                    <a:lumOff val="60000"/>
                  </a:schemeClr>
                </a:solidFill>
                <a:latin typeface="Nourd Bold Bold"/>
              </a:rPr>
              <a:t>O</a:t>
            </a:r>
            <a:r>
              <a:rPr lang="en-US" sz="4400" dirty="0">
                <a:solidFill>
                  <a:schemeClr val="accent6">
                    <a:lumMod val="40000"/>
                    <a:lumOff val="60000"/>
                  </a:schemeClr>
                </a:solidFill>
                <a:latin typeface="Nourd Bold Bold"/>
              </a:rPr>
              <a:t>RIENTED </a:t>
            </a:r>
            <a:r>
              <a:rPr lang="en-US" sz="7200" b="1" dirty="0">
                <a:solidFill>
                  <a:schemeClr val="accent3">
                    <a:lumMod val="60000"/>
                    <a:lumOff val="40000"/>
                  </a:schemeClr>
                </a:solidFill>
                <a:latin typeface="Nourd Bold Bold"/>
              </a:rPr>
              <a:t>P</a:t>
            </a:r>
            <a:r>
              <a:rPr lang="en-US" sz="4400" dirty="0">
                <a:solidFill>
                  <a:schemeClr val="accent3">
                    <a:lumMod val="60000"/>
                    <a:lumOff val="40000"/>
                  </a:schemeClr>
                </a:solidFill>
                <a:latin typeface="Nourd Bold Bold"/>
              </a:rPr>
              <a:t>ONG</a:t>
            </a:r>
            <a:r>
              <a:rPr lang="en-US" sz="4400" dirty="0">
                <a:solidFill>
                  <a:schemeClr val="accent6">
                    <a:lumMod val="40000"/>
                    <a:lumOff val="60000"/>
                  </a:schemeClr>
                </a:solidFill>
                <a:latin typeface="Nourd Bold Bold"/>
              </a:rPr>
              <a:t> </a:t>
            </a:r>
            <a:r>
              <a:rPr lang="en-US" sz="7200" b="1" dirty="0">
                <a:solidFill>
                  <a:schemeClr val="accent6">
                    <a:lumMod val="40000"/>
                    <a:lumOff val="60000"/>
                  </a:schemeClr>
                </a:solidFill>
                <a:latin typeface="Nourd Bold Bold"/>
              </a:rPr>
              <a:t>G</a:t>
            </a:r>
            <a:r>
              <a:rPr lang="en-US" sz="4400" dirty="0">
                <a:solidFill>
                  <a:schemeClr val="accent6">
                    <a:lumMod val="40000"/>
                    <a:lumOff val="60000"/>
                  </a:schemeClr>
                </a:solidFill>
                <a:latin typeface="Nourd Bold Bold"/>
              </a:rPr>
              <a:t>AME</a:t>
            </a:r>
          </a:p>
          <a:p>
            <a:pPr algn="ctr">
              <a:lnSpc>
                <a:spcPts val="8800"/>
              </a:lnSpc>
            </a:pPr>
            <a:r>
              <a:rPr lang="en-US" sz="7200" b="1" dirty="0">
                <a:solidFill>
                  <a:schemeClr val="accent3">
                    <a:lumMod val="60000"/>
                    <a:lumOff val="40000"/>
                  </a:schemeClr>
                </a:solidFill>
                <a:latin typeface="Nourd Bold Bold"/>
              </a:rPr>
              <a:t>C</a:t>
            </a:r>
            <a:r>
              <a:rPr lang="en-US" sz="4400" dirty="0">
                <a:solidFill>
                  <a:schemeClr val="accent3">
                    <a:lumMod val="60000"/>
                    <a:lumOff val="40000"/>
                  </a:schemeClr>
                </a:solidFill>
                <a:latin typeface="Nourd Bold Bold"/>
              </a:rPr>
              <a:t>OLLEGE</a:t>
            </a:r>
            <a:r>
              <a:rPr lang="en-US" sz="4400" dirty="0">
                <a:solidFill>
                  <a:schemeClr val="accent6">
                    <a:lumMod val="40000"/>
                    <a:lumOff val="60000"/>
                  </a:schemeClr>
                </a:solidFill>
                <a:latin typeface="Nourd Bold Bold"/>
              </a:rPr>
              <a:t> </a:t>
            </a:r>
            <a:r>
              <a:rPr lang="en-US" sz="7200" b="1" dirty="0">
                <a:solidFill>
                  <a:schemeClr val="accent6">
                    <a:lumMod val="40000"/>
                    <a:lumOff val="60000"/>
                  </a:schemeClr>
                </a:solidFill>
                <a:latin typeface="Nourd Bold Bold"/>
              </a:rPr>
              <a:t>M</a:t>
            </a:r>
            <a:r>
              <a:rPr lang="en-US" sz="4400" dirty="0">
                <a:solidFill>
                  <a:schemeClr val="accent6">
                    <a:lumMod val="40000"/>
                    <a:lumOff val="60000"/>
                  </a:schemeClr>
                </a:solidFill>
                <a:latin typeface="Nourd Bold Bold"/>
              </a:rPr>
              <a:t>ANAGEMENT </a:t>
            </a:r>
            <a:r>
              <a:rPr lang="en-US" sz="7200" b="1" dirty="0">
                <a:solidFill>
                  <a:schemeClr val="accent6">
                    <a:lumMod val="40000"/>
                    <a:lumOff val="60000"/>
                  </a:schemeClr>
                </a:solidFill>
                <a:latin typeface="Nourd Bold Bold"/>
              </a:rPr>
              <a:t>S</a:t>
            </a:r>
            <a:r>
              <a:rPr lang="en-US" sz="4400" dirty="0">
                <a:solidFill>
                  <a:schemeClr val="accent6">
                    <a:lumMod val="40000"/>
                    <a:lumOff val="60000"/>
                  </a:schemeClr>
                </a:solidFill>
                <a:latin typeface="Nourd Bold Bold"/>
              </a:rPr>
              <a:t>YSTEM</a:t>
            </a:r>
          </a:p>
          <a:p>
            <a:pPr algn="ctr">
              <a:lnSpc>
                <a:spcPts val="8800"/>
              </a:lnSpc>
            </a:pPr>
            <a:r>
              <a:rPr lang="en-US" sz="7200" b="1" dirty="0">
                <a:solidFill>
                  <a:schemeClr val="accent6">
                    <a:lumMod val="40000"/>
                    <a:lumOff val="60000"/>
                  </a:schemeClr>
                </a:solidFill>
                <a:latin typeface="Nourd Bold Bold"/>
              </a:rPr>
              <a:t>O</a:t>
            </a:r>
            <a:r>
              <a:rPr lang="en-US" sz="4400" dirty="0">
                <a:solidFill>
                  <a:schemeClr val="accent6">
                    <a:lumMod val="40000"/>
                    <a:lumOff val="60000"/>
                  </a:schemeClr>
                </a:solidFill>
                <a:latin typeface="Nourd Bold Bold"/>
              </a:rPr>
              <a:t>BJECT </a:t>
            </a:r>
            <a:r>
              <a:rPr lang="en-US" sz="7200" b="1" dirty="0">
                <a:solidFill>
                  <a:schemeClr val="accent6">
                    <a:lumMod val="40000"/>
                    <a:lumOff val="60000"/>
                  </a:schemeClr>
                </a:solidFill>
                <a:latin typeface="Nourd Bold Bold"/>
              </a:rPr>
              <a:t>O</a:t>
            </a:r>
            <a:r>
              <a:rPr lang="en-US" sz="4400" dirty="0">
                <a:solidFill>
                  <a:schemeClr val="accent6">
                    <a:lumMod val="40000"/>
                    <a:lumOff val="60000"/>
                  </a:schemeClr>
                </a:solidFill>
                <a:latin typeface="Nourd Bold Bold"/>
              </a:rPr>
              <a:t>RIENTED </a:t>
            </a:r>
            <a:r>
              <a:rPr lang="en-US" sz="7200" b="1" dirty="0">
                <a:solidFill>
                  <a:schemeClr val="accent6">
                    <a:lumMod val="40000"/>
                    <a:lumOff val="60000"/>
                  </a:schemeClr>
                </a:solidFill>
                <a:latin typeface="Nourd Bold Bold"/>
              </a:rPr>
              <a:t>A</a:t>
            </a:r>
            <a:r>
              <a:rPr lang="en-US" sz="4400" dirty="0">
                <a:solidFill>
                  <a:schemeClr val="accent6">
                    <a:lumMod val="40000"/>
                    <a:lumOff val="60000"/>
                  </a:schemeClr>
                </a:solidFill>
                <a:latin typeface="Nourd Bold Bold"/>
              </a:rPr>
              <a:t>PPLICATION:</a:t>
            </a:r>
          </a:p>
          <a:p>
            <a:pPr algn="ctr">
              <a:lnSpc>
                <a:spcPts val="8800"/>
              </a:lnSpc>
            </a:pPr>
            <a:r>
              <a:rPr lang="en-US" sz="8800" b="1" dirty="0">
                <a:solidFill>
                  <a:schemeClr val="accent3">
                    <a:lumMod val="60000"/>
                    <a:lumOff val="40000"/>
                  </a:schemeClr>
                </a:solidFill>
                <a:latin typeface="Nourd Bold Bold"/>
              </a:rPr>
              <a:t>T</a:t>
            </a:r>
            <a:r>
              <a:rPr lang="en-US" sz="4400" dirty="0">
                <a:solidFill>
                  <a:schemeClr val="accent3">
                    <a:lumMod val="60000"/>
                    <a:lumOff val="40000"/>
                  </a:schemeClr>
                </a:solidFill>
                <a:latin typeface="Nourd Bold Bold"/>
              </a:rPr>
              <a:t>ALK </a:t>
            </a:r>
            <a:r>
              <a:rPr lang="en-US" sz="8800" b="1" dirty="0">
                <a:solidFill>
                  <a:schemeClr val="accent3">
                    <a:lumMod val="60000"/>
                    <a:lumOff val="40000"/>
                  </a:schemeClr>
                </a:solidFill>
                <a:latin typeface="Nourd Bold Bold"/>
              </a:rPr>
              <a:t>B</a:t>
            </a:r>
            <a:r>
              <a:rPr lang="en-US" sz="4400" dirty="0">
                <a:solidFill>
                  <a:schemeClr val="accent3">
                    <a:lumMod val="60000"/>
                    <a:lumOff val="40000"/>
                  </a:schemeClr>
                </a:solidFill>
                <a:latin typeface="Nourd Bold Bold"/>
              </a:rPr>
              <a:t>UDDY</a:t>
            </a:r>
          </a:p>
        </p:txBody>
      </p:sp>
      <p:pic>
        <p:nvPicPr>
          <p:cNvPr id="37" name="Picture 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a:off x="4316628" y="2890392"/>
            <a:ext cx="574676" cy="754348"/>
          </a:xfrm>
          <a:prstGeom prst="rect">
            <a:avLst/>
          </a:prstGeom>
        </p:spPr>
      </p:pic>
      <p:pic>
        <p:nvPicPr>
          <p:cNvPr id="38" name="Picture 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a:off x="4320777" y="3987012"/>
            <a:ext cx="574676" cy="754348"/>
          </a:xfrm>
          <a:prstGeom prst="rect">
            <a:avLst/>
          </a:prstGeom>
        </p:spPr>
      </p:pic>
      <p:pic>
        <p:nvPicPr>
          <p:cNvPr id="39" name="Picture 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a:off x="4302592" y="5091279"/>
            <a:ext cx="574676" cy="754348"/>
          </a:xfrm>
          <a:prstGeom prst="rect">
            <a:avLst/>
          </a:prstGeom>
        </p:spPr>
      </p:pic>
      <p:pic>
        <p:nvPicPr>
          <p:cNvPr id="40" name="Picture 7"/>
          <p:cNvPicPr>
            <a:picLocks noChangeAspect="1"/>
          </p:cNvPicPr>
          <p:nvPr/>
        </p:nvPicPr>
        <p:blipFill>
          <a:blip r:embed="rId24"/>
          <a:srcRect/>
          <a:stretch>
            <a:fillRect/>
          </a:stretch>
        </p:blipFill>
        <p:spPr>
          <a:xfrm rot="2212509">
            <a:off x="1364294" y="316595"/>
            <a:ext cx="1255090" cy="1255090"/>
          </a:xfrm>
          <a:prstGeom prst="rect">
            <a:avLst/>
          </a:prstGeom>
        </p:spPr>
      </p:pic>
    </p:spTree>
    <p:extLst>
      <p:ext uri="{BB962C8B-B14F-4D97-AF65-F5344CB8AC3E}">
        <p14:creationId xmlns:p14="http://schemas.microsoft.com/office/powerpoint/2010/main" val="569243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6"/>
          <p:cNvSpPr txBox="1"/>
          <p:nvPr/>
        </p:nvSpPr>
        <p:spPr>
          <a:xfrm>
            <a:off x="1187673" y="5657309"/>
            <a:ext cx="3086101" cy="3266926"/>
          </a:xfrm>
          <a:prstGeom prst="rect">
            <a:avLst/>
          </a:prstGeom>
        </p:spPr>
        <p:txBody>
          <a:bodyPr lIns="50800" tIns="50800" rIns="50800" bIns="50800" rtlCol="0" anchor="ctr"/>
          <a:lstStyle/>
          <a:p>
            <a:pPr algn="ctr">
              <a:lnSpc>
                <a:spcPts val="3359"/>
              </a:lnSpc>
            </a:pPr>
            <a:endParaRPr lang="en-US" sz="2400" dirty="0">
              <a:solidFill>
                <a:srgbClr val="FFFF00"/>
              </a:solidFill>
              <a:latin typeface="Hind Guntur Light"/>
            </a:endParaRPr>
          </a:p>
        </p:txBody>
      </p:sp>
      <p:sp>
        <p:nvSpPr>
          <p:cNvPr id="12" name="TextBox 12"/>
          <p:cNvSpPr txBox="1"/>
          <p:nvPr/>
        </p:nvSpPr>
        <p:spPr>
          <a:xfrm>
            <a:off x="4127768" y="490679"/>
            <a:ext cx="9930594" cy="1242648"/>
          </a:xfrm>
          <a:prstGeom prst="rect">
            <a:avLst/>
          </a:prstGeom>
        </p:spPr>
        <p:txBody>
          <a:bodyPr lIns="0" tIns="0" rIns="0" bIns="0" rtlCol="0" anchor="t">
            <a:spAutoFit/>
          </a:bodyPr>
          <a:lstStyle/>
          <a:p>
            <a:pPr algn="ctr">
              <a:lnSpc>
                <a:spcPts val="10199"/>
              </a:lnSpc>
            </a:pPr>
            <a:r>
              <a:rPr lang="en-US" sz="8499" dirty="0" smtClean="0">
                <a:solidFill>
                  <a:schemeClr val="accent2">
                    <a:lumMod val="75000"/>
                  </a:schemeClr>
                </a:solidFill>
                <a:latin typeface="Nourd Bold Bold"/>
              </a:rPr>
              <a:t>Not in Scope</a:t>
            </a:r>
            <a:endParaRPr lang="en-US" sz="8499" dirty="0">
              <a:solidFill>
                <a:schemeClr val="accent2">
                  <a:lumMod val="75000"/>
                </a:schemeClr>
              </a:solidFill>
              <a:latin typeface="Nourd Bold Bold"/>
            </a:endParaRPr>
          </a:p>
        </p:txBody>
      </p:sp>
      <p:sp>
        <p:nvSpPr>
          <p:cNvPr id="2" name="Oval 1"/>
          <p:cNvSpPr/>
          <p:nvPr/>
        </p:nvSpPr>
        <p:spPr>
          <a:xfrm>
            <a:off x="1905000" y="2833738"/>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Tournament Mode</a:t>
            </a:r>
            <a:endParaRPr lang="en-US" sz="3600" dirty="0">
              <a:solidFill>
                <a:schemeClr val="accent2">
                  <a:lumMod val="60000"/>
                  <a:lumOff val="40000"/>
                </a:schemeClr>
              </a:solidFill>
            </a:endParaRPr>
          </a:p>
        </p:txBody>
      </p:sp>
      <p:sp>
        <p:nvSpPr>
          <p:cNvPr id="34" name="Oval 33"/>
          <p:cNvSpPr/>
          <p:nvPr/>
        </p:nvSpPr>
        <p:spPr>
          <a:xfrm>
            <a:off x="6934200" y="485005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AI Opponent</a:t>
            </a:r>
            <a:endParaRPr lang="en-US" sz="3600" dirty="0">
              <a:solidFill>
                <a:schemeClr val="accent2">
                  <a:lumMod val="60000"/>
                  <a:lumOff val="40000"/>
                </a:schemeClr>
              </a:solidFill>
            </a:endParaRPr>
          </a:p>
        </p:txBody>
      </p:sp>
      <p:sp>
        <p:nvSpPr>
          <p:cNvPr id="35" name="Oval 34"/>
          <p:cNvSpPr/>
          <p:nvPr/>
        </p:nvSpPr>
        <p:spPr>
          <a:xfrm>
            <a:off x="12192000" y="2833738"/>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Online </a:t>
            </a:r>
            <a:r>
              <a:rPr lang="en-US" sz="3600" dirty="0" smtClean="0"/>
              <a:t>Multiplayer</a:t>
            </a:r>
            <a:endParaRPr lang="en-US" sz="3600" dirty="0">
              <a:solidFill>
                <a:schemeClr val="accent2">
                  <a:lumMod val="60000"/>
                  <a:lumOff val="40000"/>
                </a:schemeClr>
              </a:solidFill>
            </a:endParaRPr>
          </a:p>
        </p:txBody>
      </p:sp>
      <p:sp>
        <p:nvSpPr>
          <p:cNvPr id="39" name="Oval 38"/>
          <p:cNvSpPr/>
          <p:nvPr/>
        </p:nvSpPr>
        <p:spPr>
          <a:xfrm>
            <a:off x="2133600" y="721869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Networking and Database Integration</a:t>
            </a:r>
            <a:endParaRPr lang="en-US" sz="3600" dirty="0">
              <a:solidFill>
                <a:schemeClr val="accent2">
                  <a:lumMod val="60000"/>
                  <a:lumOff val="40000"/>
                </a:schemeClr>
              </a:solidFill>
            </a:endParaRPr>
          </a:p>
        </p:txBody>
      </p:sp>
      <p:sp>
        <p:nvSpPr>
          <p:cNvPr id="40" name="Oval 39"/>
          <p:cNvSpPr/>
          <p:nvPr/>
        </p:nvSpPr>
        <p:spPr>
          <a:xfrm>
            <a:off x="12222480" y="721869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Power-ups and Special Effects</a:t>
            </a:r>
            <a:endParaRPr lang="en-US" sz="3600" dirty="0">
              <a:solidFill>
                <a:schemeClr val="accent2">
                  <a:lumMod val="60000"/>
                  <a:lumOff val="40000"/>
                </a:schemeClr>
              </a:solidFill>
            </a:endParaRPr>
          </a:p>
        </p:txBody>
      </p:sp>
      <p:pic>
        <p:nvPicPr>
          <p:cNvPr id="41" name="Picture 3"/>
          <p:cNvPicPr>
            <a:picLocks noChangeAspect="1"/>
          </p:cNvPicPr>
          <p:nvPr/>
        </p:nvPicPr>
        <p:blipFill>
          <a:blip r:embed="rId2"/>
          <a:srcRect/>
          <a:stretch>
            <a:fillRect/>
          </a:stretch>
        </p:blipFill>
        <p:spPr>
          <a:xfrm>
            <a:off x="-52488" y="8339884"/>
            <a:ext cx="1942248" cy="1947116"/>
          </a:xfrm>
          <a:prstGeom prst="rect">
            <a:avLst/>
          </a:prstGeom>
        </p:spPr>
      </p:pic>
      <p:pic>
        <p:nvPicPr>
          <p:cNvPr id="42" name="Picture 8"/>
          <p:cNvPicPr>
            <a:picLocks noChangeAspect="1"/>
          </p:cNvPicPr>
          <p:nvPr/>
        </p:nvPicPr>
        <p:blipFill>
          <a:blip r:embed="rId3"/>
          <a:srcRect/>
          <a:stretch>
            <a:fillRect/>
          </a:stretch>
        </p:blipFill>
        <p:spPr>
          <a:xfrm>
            <a:off x="7162800" y="7442415"/>
            <a:ext cx="4890732" cy="3985946"/>
          </a:xfrm>
          <a:prstGeom prst="rect">
            <a:avLst/>
          </a:prstGeom>
        </p:spPr>
      </p:pic>
      <p:pic>
        <p:nvPicPr>
          <p:cNvPr id="43" name="Picture 10"/>
          <p:cNvPicPr>
            <a:picLocks noChangeAspect="1"/>
          </p:cNvPicPr>
          <p:nvPr/>
        </p:nvPicPr>
        <p:blipFill>
          <a:blip r:embed="rId4"/>
          <a:srcRect/>
          <a:stretch>
            <a:fillRect/>
          </a:stretch>
        </p:blipFill>
        <p:spPr>
          <a:xfrm>
            <a:off x="15240000" y="0"/>
            <a:ext cx="2585720" cy="2718234"/>
          </a:xfrm>
          <a:prstGeom prst="rect">
            <a:avLst/>
          </a:prstGeom>
        </p:spPr>
      </p:pic>
      <p:pic>
        <p:nvPicPr>
          <p:cNvPr id="44" name="Picture 13"/>
          <p:cNvPicPr>
            <a:picLocks noChangeAspect="1"/>
          </p:cNvPicPr>
          <p:nvPr/>
        </p:nvPicPr>
        <p:blipFill>
          <a:blip r:embed="rId5"/>
          <a:srcRect/>
          <a:stretch>
            <a:fillRect/>
          </a:stretch>
        </p:blipFill>
        <p:spPr>
          <a:xfrm>
            <a:off x="366562" y="311450"/>
            <a:ext cx="3076875" cy="2488422"/>
          </a:xfrm>
          <a:prstGeom prst="rect">
            <a:avLst/>
          </a:prstGeom>
        </p:spPr>
      </p:pic>
      <p:pic>
        <p:nvPicPr>
          <p:cNvPr id="57" name="Picture 6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003072" y="600212"/>
            <a:ext cx="1290255" cy="1043934"/>
          </a:xfrm>
          <a:prstGeom prst="rect">
            <a:avLst/>
          </a:prstGeom>
        </p:spPr>
      </p:pic>
      <p:pic>
        <p:nvPicPr>
          <p:cNvPr id="58" name="Picture 6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2928363" y="600212"/>
            <a:ext cx="1290255" cy="1043934"/>
          </a:xfrm>
          <a:prstGeom prst="rect">
            <a:avLst/>
          </a:prstGeom>
        </p:spPr>
      </p:pic>
      <p:sp>
        <p:nvSpPr>
          <p:cNvPr id="15" name="Flowchart: Connector 14"/>
          <p:cNvSpPr/>
          <p:nvPr/>
        </p:nvSpPr>
        <p:spPr>
          <a:xfrm>
            <a:off x="16678872" y="8902591"/>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10</a:t>
            </a:r>
            <a:endParaRPr lang="en-US" sz="4400" dirty="0"/>
          </a:p>
        </p:txBody>
      </p:sp>
    </p:spTree>
    <p:extLst>
      <p:ext uri="{BB962C8B-B14F-4D97-AF65-F5344CB8AC3E}">
        <p14:creationId xmlns:p14="http://schemas.microsoft.com/office/powerpoint/2010/main" val="3723451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4878489" y="3346112"/>
            <a:ext cx="8989911" cy="44788"/>
          </a:xfrm>
          <a:prstGeom prst="line">
            <a:avLst/>
          </a:prstGeom>
          <a:ln w="28575" cap="flat">
            <a:solidFill>
              <a:srgbClr val="31356E"/>
            </a:solidFill>
            <a:prstDash val="solid"/>
            <a:headEnd type="none" w="sm" len="sm"/>
            <a:tailEnd type="none" w="sm" len="sm"/>
          </a:ln>
        </p:spPr>
      </p:sp>
      <p:grpSp>
        <p:nvGrpSpPr>
          <p:cNvPr id="9" name="Group 9"/>
          <p:cNvGrpSpPr/>
          <p:nvPr/>
        </p:nvGrpSpPr>
        <p:grpSpPr>
          <a:xfrm>
            <a:off x="8560871" y="2633744"/>
            <a:ext cx="1651190" cy="1362204"/>
            <a:chOff x="0" y="0"/>
            <a:chExt cx="825825" cy="810524"/>
          </a:xfrm>
        </p:grpSpPr>
        <p:sp>
          <p:nvSpPr>
            <p:cNvPr id="10"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11"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smtClean="0">
                  <a:solidFill>
                    <a:srgbClr val="2B4B82"/>
                  </a:solidFill>
                  <a:latin typeface="Clear Sans Bold Bold"/>
                </a:rPr>
                <a:t>02</a:t>
              </a:r>
              <a:endParaRPr lang="en-US" sz="4400" spc="752" dirty="0">
                <a:solidFill>
                  <a:srgbClr val="2B4B82"/>
                </a:solidFill>
                <a:latin typeface="Clear Sans Bold Bold"/>
              </a:endParaRPr>
            </a:p>
          </p:txBody>
        </p:sp>
      </p:grpSp>
      <p:sp>
        <p:nvSpPr>
          <p:cNvPr id="12" name="TextBox 12"/>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dirty="0" smtClean="0">
                <a:solidFill>
                  <a:srgbClr val="2B4B82"/>
                </a:solidFill>
                <a:latin typeface="Clear Sans Bold Bold"/>
              </a:rPr>
              <a:t>Project Plan</a:t>
            </a:r>
            <a:endParaRPr lang="en-US" sz="6399" dirty="0">
              <a:solidFill>
                <a:srgbClr val="2B4B82"/>
              </a:solidFill>
              <a:latin typeface="Clear Sans Bold Bold"/>
            </a:endParaRPr>
          </a:p>
        </p:txBody>
      </p:sp>
      <p:sp>
        <p:nvSpPr>
          <p:cNvPr id="14" name="TextBox 14"/>
          <p:cNvSpPr txBox="1"/>
          <p:nvPr/>
        </p:nvSpPr>
        <p:spPr>
          <a:xfrm>
            <a:off x="2839037" y="4588698"/>
            <a:ext cx="2401669" cy="1000274"/>
          </a:xfrm>
          <a:prstGeom prst="rect">
            <a:avLst/>
          </a:prstGeom>
        </p:spPr>
        <p:txBody>
          <a:bodyPr lIns="0" tIns="0" rIns="0" bIns="0" rtlCol="0" anchor="t">
            <a:spAutoFit/>
          </a:bodyPr>
          <a:lstStyle/>
          <a:p>
            <a:pPr marL="0" lvl="0" indent="0" algn="ctr">
              <a:lnSpc>
                <a:spcPts val="3919"/>
              </a:lnSpc>
            </a:pPr>
            <a:r>
              <a:rPr lang="en-US" sz="3200" b="1" spc="279" dirty="0" smtClean="0">
                <a:solidFill>
                  <a:srgbClr val="2B4B82"/>
                </a:solidFill>
                <a:latin typeface="Clear Sans Bold Bold"/>
              </a:rPr>
              <a:t>Design Phase</a:t>
            </a:r>
            <a:r>
              <a:rPr lang="en-US" sz="3200" b="1" u="none" spc="279" dirty="0" smtClean="0">
                <a:solidFill>
                  <a:srgbClr val="2B4B82"/>
                </a:solidFill>
                <a:latin typeface="Clear Sans Bold Bold"/>
              </a:rPr>
              <a:t> </a:t>
            </a:r>
            <a:endParaRPr lang="en-US" sz="3200" b="1" u="none" spc="279" dirty="0">
              <a:solidFill>
                <a:srgbClr val="2B4B82"/>
              </a:solidFill>
              <a:latin typeface="Clear Sans Bold Bold"/>
            </a:endParaRPr>
          </a:p>
        </p:txBody>
      </p:sp>
      <p:grpSp>
        <p:nvGrpSpPr>
          <p:cNvPr id="42" name="Group 9"/>
          <p:cNvGrpSpPr/>
          <p:nvPr/>
        </p:nvGrpSpPr>
        <p:grpSpPr>
          <a:xfrm>
            <a:off x="3227299" y="2567799"/>
            <a:ext cx="1651190" cy="1494094"/>
            <a:chOff x="0" y="-76200"/>
            <a:chExt cx="825825" cy="889000"/>
          </a:xfrm>
        </p:grpSpPr>
        <p:sp>
          <p:nvSpPr>
            <p:cNvPr id="43"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44"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smtClean="0">
                  <a:solidFill>
                    <a:srgbClr val="2B4B82"/>
                  </a:solidFill>
                  <a:latin typeface="Clear Sans Bold Bold"/>
                </a:rPr>
                <a:t>01</a:t>
              </a:r>
              <a:endParaRPr lang="en-US" sz="4400" spc="752" dirty="0">
                <a:solidFill>
                  <a:srgbClr val="2B4B82"/>
                </a:solidFill>
                <a:latin typeface="Clear Sans Bold Bold"/>
              </a:endParaRPr>
            </a:p>
          </p:txBody>
        </p:sp>
      </p:grpSp>
      <p:grpSp>
        <p:nvGrpSpPr>
          <p:cNvPr id="45" name="Group 9"/>
          <p:cNvGrpSpPr/>
          <p:nvPr/>
        </p:nvGrpSpPr>
        <p:grpSpPr>
          <a:xfrm>
            <a:off x="13868400" y="2372323"/>
            <a:ext cx="1852572" cy="1627325"/>
            <a:chOff x="0" y="-76200"/>
            <a:chExt cx="825825" cy="889000"/>
          </a:xfrm>
        </p:grpSpPr>
        <p:sp>
          <p:nvSpPr>
            <p:cNvPr id="46"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47"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smtClean="0">
                  <a:solidFill>
                    <a:srgbClr val="2B4B82"/>
                  </a:solidFill>
                  <a:latin typeface="Clear Sans Bold Bold"/>
                </a:rPr>
                <a:t>03</a:t>
              </a:r>
              <a:endParaRPr lang="en-US" sz="4400" spc="752" dirty="0">
                <a:solidFill>
                  <a:srgbClr val="2B4B82"/>
                </a:solidFill>
                <a:latin typeface="Clear Sans Bold Bold"/>
              </a:endParaRPr>
            </a:p>
          </p:txBody>
        </p:sp>
      </p:grpSp>
      <p:sp>
        <p:nvSpPr>
          <p:cNvPr id="51" name="TextBox 14"/>
          <p:cNvSpPr txBox="1"/>
          <p:nvPr/>
        </p:nvSpPr>
        <p:spPr>
          <a:xfrm>
            <a:off x="7663504" y="4524256"/>
            <a:ext cx="3714591" cy="1000274"/>
          </a:xfrm>
          <a:prstGeom prst="rect">
            <a:avLst/>
          </a:prstGeom>
        </p:spPr>
        <p:txBody>
          <a:bodyPr wrap="square" lIns="0" tIns="0" rIns="0" bIns="0" rtlCol="0" anchor="t">
            <a:spAutoFit/>
          </a:bodyPr>
          <a:lstStyle/>
          <a:p>
            <a:pPr marL="0" lvl="0" indent="0" algn="ctr">
              <a:lnSpc>
                <a:spcPts val="3919"/>
              </a:lnSpc>
            </a:pPr>
            <a:r>
              <a:rPr lang="en-US" sz="3200" b="1" spc="279" dirty="0" smtClean="0">
                <a:solidFill>
                  <a:srgbClr val="2B4B82"/>
                </a:solidFill>
                <a:latin typeface="Clear Sans Bold Bold"/>
              </a:rPr>
              <a:t>Implementation</a:t>
            </a:r>
          </a:p>
          <a:p>
            <a:pPr marL="0" lvl="0" indent="0" algn="ctr">
              <a:lnSpc>
                <a:spcPts val="3919"/>
              </a:lnSpc>
            </a:pPr>
            <a:r>
              <a:rPr lang="en-US" sz="3200" b="1" u="none" spc="279" dirty="0" smtClean="0">
                <a:solidFill>
                  <a:srgbClr val="2B4B82"/>
                </a:solidFill>
                <a:latin typeface="Clear Sans Bold Bold"/>
              </a:rPr>
              <a:t>Phase </a:t>
            </a:r>
            <a:endParaRPr lang="en-US" sz="3200" b="1" u="none" spc="279" dirty="0">
              <a:solidFill>
                <a:srgbClr val="2B4B82"/>
              </a:solidFill>
              <a:latin typeface="Clear Sans Bold Bold"/>
            </a:endParaRPr>
          </a:p>
        </p:txBody>
      </p:sp>
      <p:sp>
        <p:nvSpPr>
          <p:cNvPr id="55" name="TextBox 14"/>
          <p:cNvSpPr txBox="1"/>
          <p:nvPr/>
        </p:nvSpPr>
        <p:spPr>
          <a:xfrm>
            <a:off x="13593851" y="4545836"/>
            <a:ext cx="2401669" cy="1000274"/>
          </a:xfrm>
          <a:prstGeom prst="rect">
            <a:avLst/>
          </a:prstGeom>
        </p:spPr>
        <p:txBody>
          <a:bodyPr lIns="0" tIns="0" rIns="0" bIns="0" rtlCol="0" anchor="t">
            <a:spAutoFit/>
          </a:bodyPr>
          <a:lstStyle/>
          <a:p>
            <a:pPr marL="0" lvl="0" indent="0" algn="ctr">
              <a:lnSpc>
                <a:spcPts val="3919"/>
              </a:lnSpc>
            </a:pPr>
            <a:r>
              <a:rPr lang="en-US" sz="3200" b="1" spc="279" dirty="0" smtClean="0">
                <a:solidFill>
                  <a:srgbClr val="2B4B82"/>
                </a:solidFill>
                <a:latin typeface="Clear Sans Bold Bold"/>
              </a:rPr>
              <a:t>Testing </a:t>
            </a:r>
          </a:p>
          <a:p>
            <a:pPr marL="0" lvl="0" indent="0" algn="ctr">
              <a:lnSpc>
                <a:spcPts val="3919"/>
              </a:lnSpc>
            </a:pPr>
            <a:r>
              <a:rPr lang="en-US" sz="3200" b="1" u="none" spc="279" dirty="0" smtClean="0">
                <a:solidFill>
                  <a:srgbClr val="2B4B82"/>
                </a:solidFill>
                <a:latin typeface="Clear Sans Bold Bold"/>
              </a:rPr>
              <a:t>Phase </a:t>
            </a:r>
            <a:endParaRPr lang="en-US" sz="3200" b="1" u="none" spc="279" dirty="0">
              <a:solidFill>
                <a:srgbClr val="2B4B82"/>
              </a:solidFill>
              <a:latin typeface="Clear Sans Bold Bold"/>
            </a:endParaRPr>
          </a:p>
        </p:txBody>
      </p:sp>
      <p:sp>
        <p:nvSpPr>
          <p:cNvPr id="58" name="Rectangle 57"/>
          <p:cNvSpPr/>
          <p:nvPr/>
        </p:nvSpPr>
        <p:spPr>
          <a:xfrm>
            <a:off x="3024194" y="6029998"/>
            <a:ext cx="2057400" cy="3416320"/>
          </a:xfrm>
          <a:prstGeom prst="rect">
            <a:avLst/>
          </a:prstGeom>
        </p:spPr>
        <p:txBody>
          <a:bodyPr wrap="square">
            <a:spAutoFit/>
          </a:bodyPr>
          <a:lstStyle/>
          <a:p>
            <a:pPr algn="ctr"/>
            <a:r>
              <a:rPr lang="en-US" sz="2400" dirty="0">
                <a:solidFill>
                  <a:schemeClr val="accent2">
                    <a:lumMod val="75000"/>
                  </a:schemeClr>
                </a:solidFill>
                <a:latin typeface="Söhne"/>
              </a:rPr>
              <a:t>Identify game features and requirements, plan game design with OOP concepts, create UI wireframes.</a:t>
            </a:r>
            <a:endParaRPr lang="en-US" sz="2400" dirty="0">
              <a:solidFill>
                <a:schemeClr val="accent2">
                  <a:lumMod val="75000"/>
                </a:schemeClr>
              </a:solidFill>
            </a:endParaRPr>
          </a:p>
        </p:txBody>
      </p:sp>
      <p:sp>
        <p:nvSpPr>
          <p:cNvPr id="59" name="Rectangle 58"/>
          <p:cNvSpPr/>
          <p:nvPr/>
        </p:nvSpPr>
        <p:spPr>
          <a:xfrm>
            <a:off x="8382000" y="6052839"/>
            <a:ext cx="2277601" cy="3416320"/>
          </a:xfrm>
          <a:prstGeom prst="rect">
            <a:avLst/>
          </a:prstGeom>
        </p:spPr>
        <p:txBody>
          <a:bodyPr wrap="square">
            <a:spAutoFit/>
          </a:bodyPr>
          <a:lstStyle/>
          <a:p>
            <a:pPr algn="ctr"/>
            <a:r>
              <a:rPr lang="en-US" sz="2400" dirty="0">
                <a:solidFill>
                  <a:schemeClr val="accent2">
                    <a:lumMod val="75000"/>
                  </a:schemeClr>
                </a:solidFill>
                <a:latin typeface="Söhne"/>
              </a:rPr>
              <a:t>Develop game UI, implement game logic and rules, integrate sound effects, implement game settings, create game-over screen.</a:t>
            </a:r>
            <a:endParaRPr lang="en-US" sz="2400" dirty="0">
              <a:solidFill>
                <a:schemeClr val="accent2">
                  <a:lumMod val="75000"/>
                </a:schemeClr>
              </a:solidFill>
            </a:endParaRPr>
          </a:p>
        </p:txBody>
      </p:sp>
      <p:sp>
        <p:nvSpPr>
          <p:cNvPr id="60" name="Rectangle 59"/>
          <p:cNvSpPr/>
          <p:nvPr/>
        </p:nvSpPr>
        <p:spPr>
          <a:xfrm>
            <a:off x="13506988" y="6092298"/>
            <a:ext cx="2575393" cy="2677656"/>
          </a:xfrm>
          <a:prstGeom prst="rect">
            <a:avLst/>
          </a:prstGeom>
        </p:spPr>
        <p:txBody>
          <a:bodyPr wrap="square">
            <a:spAutoFit/>
          </a:bodyPr>
          <a:lstStyle/>
          <a:p>
            <a:pPr algn="ctr"/>
            <a:r>
              <a:rPr lang="en-US" sz="2400" dirty="0">
                <a:solidFill>
                  <a:schemeClr val="accent2">
                    <a:lumMod val="75000"/>
                  </a:schemeClr>
                </a:solidFill>
                <a:latin typeface="Söhne"/>
              </a:rPr>
              <a:t>Conduct thorough testing, test on different systems, ensure requirements are met, optimize performance</a:t>
            </a:r>
            <a:endParaRPr lang="en-US" sz="2400" dirty="0">
              <a:solidFill>
                <a:schemeClr val="accent2">
                  <a:lumMod val="75000"/>
                </a:schemeClr>
              </a:solidFill>
            </a:endParaRPr>
          </a:p>
        </p:txBody>
      </p:sp>
      <p:pic>
        <p:nvPicPr>
          <p:cNvPr id="61" name="Picture 7"/>
          <p:cNvPicPr>
            <a:picLocks noChangeAspect="1"/>
          </p:cNvPicPr>
          <p:nvPr/>
        </p:nvPicPr>
        <p:blipFill>
          <a:blip r:embed="rId2"/>
          <a:srcRect/>
          <a:stretch>
            <a:fillRect/>
          </a:stretch>
        </p:blipFill>
        <p:spPr>
          <a:xfrm rot="1822306">
            <a:off x="15289628" y="-1057345"/>
            <a:ext cx="2700488" cy="2748588"/>
          </a:xfrm>
          <a:prstGeom prst="rect">
            <a:avLst/>
          </a:prstGeom>
        </p:spPr>
      </p:pic>
      <p:pic>
        <p:nvPicPr>
          <p:cNvPr id="62" name="Picture 8"/>
          <p:cNvPicPr>
            <a:picLocks noChangeAspect="1"/>
          </p:cNvPicPr>
          <p:nvPr/>
        </p:nvPicPr>
        <p:blipFill>
          <a:blip r:embed="rId3"/>
          <a:srcRect/>
          <a:stretch>
            <a:fillRect/>
          </a:stretch>
        </p:blipFill>
        <p:spPr>
          <a:xfrm>
            <a:off x="16540668" y="8767414"/>
            <a:ext cx="2389100" cy="1947116"/>
          </a:xfrm>
          <a:prstGeom prst="rect">
            <a:avLst/>
          </a:prstGeom>
        </p:spPr>
      </p:pic>
      <p:pic>
        <p:nvPicPr>
          <p:cNvPr id="63" name="Picture 12"/>
          <p:cNvPicPr>
            <a:picLocks noChangeAspect="1"/>
          </p:cNvPicPr>
          <p:nvPr/>
        </p:nvPicPr>
        <p:blipFill>
          <a:blip r:embed="rId4"/>
          <a:srcRect/>
          <a:stretch>
            <a:fillRect/>
          </a:stretch>
        </p:blipFill>
        <p:spPr>
          <a:xfrm>
            <a:off x="-685800" y="-290834"/>
            <a:ext cx="2281870" cy="1822644"/>
          </a:xfrm>
          <a:prstGeom prst="rect">
            <a:avLst/>
          </a:prstGeom>
        </p:spPr>
      </p:pic>
      <p:pic>
        <p:nvPicPr>
          <p:cNvPr id="64"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623705" y="5996978"/>
            <a:ext cx="1500572" cy="3249272"/>
          </a:xfrm>
          <a:prstGeom prst="rect">
            <a:avLst/>
          </a:prstGeom>
        </p:spPr>
      </p:pic>
      <p:sp>
        <p:nvSpPr>
          <p:cNvPr id="23" name="Flowchart: Connector 22"/>
          <p:cNvSpPr/>
          <p:nvPr/>
        </p:nvSpPr>
        <p:spPr>
          <a:xfrm>
            <a:off x="15434681" y="8973859"/>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11</a:t>
            </a:r>
            <a:endParaRPr lang="en-US" sz="4400" dirty="0"/>
          </a:p>
        </p:txBody>
      </p:sp>
    </p:spTree>
    <p:extLst>
      <p:ext uri="{BB962C8B-B14F-4D97-AF65-F5344CB8AC3E}">
        <p14:creationId xmlns:p14="http://schemas.microsoft.com/office/powerpoint/2010/main" val="3164013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1" name="AutoShape 31"/>
          <p:cNvSpPr/>
          <p:nvPr/>
        </p:nvSpPr>
        <p:spPr>
          <a:xfrm flipV="1">
            <a:off x="12573000" y="4811144"/>
            <a:ext cx="0" cy="2023643"/>
          </a:xfrm>
          <a:prstGeom prst="line">
            <a:avLst/>
          </a:prstGeom>
          <a:ln w="76200" cap="flat">
            <a:solidFill>
              <a:srgbClr val="2C92D5"/>
            </a:solidFill>
            <a:prstDash val="solid"/>
            <a:headEnd type="none" w="sm" len="sm"/>
            <a:tailEnd type="none" w="sm" len="sm"/>
          </a:ln>
        </p:spPr>
      </p:sp>
      <p:sp>
        <p:nvSpPr>
          <p:cNvPr id="32" name="AutoShape 32"/>
          <p:cNvSpPr/>
          <p:nvPr/>
        </p:nvSpPr>
        <p:spPr>
          <a:xfrm flipH="1" flipV="1">
            <a:off x="15960230" y="4873199"/>
            <a:ext cx="0" cy="2022112"/>
          </a:xfrm>
          <a:prstGeom prst="line">
            <a:avLst/>
          </a:prstGeom>
          <a:ln w="76200" cap="flat">
            <a:solidFill>
              <a:srgbClr val="13538A"/>
            </a:solidFill>
            <a:prstDash val="solid"/>
            <a:headEnd type="none" w="sm" len="sm"/>
            <a:tailEnd type="none" w="sm" len="sm"/>
          </a:ln>
        </p:spPr>
      </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grpSp>
        <p:nvGrpSpPr>
          <p:cNvPr id="36" name="Group 36"/>
          <p:cNvGrpSpPr/>
          <p:nvPr/>
        </p:nvGrpSpPr>
        <p:grpSpPr>
          <a:xfrm>
            <a:off x="4383560" y="6866890"/>
            <a:ext cx="2678438" cy="1361406"/>
            <a:chOff x="0" y="0"/>
            <a:chExt cx="3571251" cy="1815208"/>
          </a:xfrm>
        </p:grpSpPr>
        <p:sp>
          <p:nvSpPr>
            <p:cNvPr id="37" name="TextBox 37"/>
            <p:cNvSpPr txBox="1"/>
            <p:nvPr/>
          </p:nvSpPr>
          <p:spPr>
            <a:xfrm>
              <a:off x="0" y="1250951"/>
              <a:ext cx="3571251" cy="564257"/>
            </a:xfrm>
            <a:prstGeom prst="rect">
              <a:avLst/>
            </a:prstGeom>
          </p:spPr>
          <p:txBody>
            <a:bodyPr lIns="0" tIns="0" rIns="0" bIns="0" rtlCol="0" anchor="t">
              <a:spAutoFit/>
            </a:bodyPr>
            <a:lstStyle/>
            <a:p>
              <a:pPr algn="ctr">
                <a:lnSpc>
                  <a:spcPts val="3299"/>
                </a:lnSpc>
              </a:pPr>
              <a:r>
                <a:rPr lang="en-US" sz="2800" spc="65" dirty="0">
                  <a:solidFill>
                    <a:srgbClr val="FFFFFF"/>
                  </a:solidFill>
                  <a:latin typeface="Aileron Regular"/>
                </a:rPr>
                <a:t>Idea Selection</a:t>
              </a:r>
            </a:p>
          </p:txBody>
        </p:sp>
        <p:grpSp>
          <p:nvGrpSpPr>
            <p:cNvPr id="38" name="Group 38"/>
            <p:cNvGrpSpPr/>
            <p:nvPr/>
          </p:nvGrpSpPr>
          <p:grpSpPr>
            <a:xfrm>
              <a:off x="1176872" y="0"/>
              <a:ext cx="1217507" cy="1217507"/>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40" name="TextBox 40"/>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2</a:t>
                </a:r>
              </a:p>
            </p:txBody>
          </p:sp>
        </p:grpSp>
      </p:grpSp>
      <p:grpSp>
        <p:nvGrpSpPr>
          <p:cNvPr id="41" name="Group 41"/>
          <p:cNvGrpSpPr/>
          <p:nvPr/>
        </p:nvGrpSpPr>
        <p:grpSpPr>
          <a:xfrm>
            <a:off x="7806588" y="6866890"/>
            <a:ext cx="2676631" cy="1784600"/>
            <a:chOff x="0" y="0"/>
            <a:chExt cx="3568842" cy="2379466"/>
          </a:xfrm>
        </p:grpSpPr>
        <p:sp>
          <p:nvSpPr>
            <p:cNvPr id="42" name="TextBox 42"/>
            <p:cNvSpPr txBox="1"/>
            <p:nvPr/>
          </p:nvSpPr>
          <p:spPr>
            <a:xfrm>
              <a:off x="0" y="1250951"/>
              <a:ext cx="3568842" cy="1128515"/>
            </a:xfrm>
            <a:prstGeom prst="rect">
              <a:avLst/>
            </a:prstGeom>
          </p:spPr>
          <p:txBody>
            <a:bodyPr lIns="0" tIns="0" rIns="0" bIns="0" rtlCol="0" anchor="t">
              <a:spAutoFit/>
            </a:bodyPr>
            <a:lstStyle/>
            <a:p>
              <a:pPr algn="ctr">
                <a:lnSpc>
                  <a:spcPts val="3299"/>
                </a:lnSpc>
              </a:pPr>
              <a:r>
                <a:rPr lang="en-US" sz="2800" spc="65" dirty="0" smtClean="0">
                  <a:solidFill>
                    <a:srgbClr val="FFFFFF"/>
                  </a:solidFill>
                  <a:latin typeface="Aileron Regular"/>
                </a:rPr>
                <a:t>Design Phase</a:t>
              </a:r>
            </a:p>
            <a:p>
              <a:pPr algn="ctr">
                <a:lnSpc>
                  <a:spcPts val="3299"/>
                </a:lnSpc>
              </a:pPr>
              <a:r>
                <a:rPr lang="en-US" sz="2800" spc="65" dirty="0">
                  <a:solidFill>
                    <a:srgbClr val="FFFF00"/>
                  </a:solidFill>
                  <a:latin typeface="Aileron Regular"/>
                </a:rPr>
                <a:t>(</a:t>
              </a:r>
              <a:r>
                <a:rPr lang="en-US" sz="2800" spc="65" dirty="0" smtClean="0">
                  <a:solidFill>
                    <a:srgbClr val="FFFF00"/>
                  </a:solidFill>
                  <a:latin typeface="Aileron Regular"/>
                </a:rPr>
                <a:t>1 Week)</a:t>
              </a:r>
              <a:endParaRPr lang="en-US" sz="2800" spc="65" dirty="0">
                <a:solidFill>
                  <a:srgbClr val="FFFF00"/>
                </a:solidFill>
                <a:latin typeface="Aileron Regular"/>
              </a:endParaRPr>
            </a:p>
          </p:txBody>
        </p:sp>
        <p:grpSp>
          <p:nvGrpSpPr>
            <p:cNvPr id="43" name="Group 43"/>
            <p:cNvGrpSpPr/>
            <p:nvPr/>
          </p:nvGrpSpPr>
          <p:grpSpPr>
            <a:xfrm>
              <a:off x="1137103" y="0"/>
              <a:ext cx="1217507" cy="1217507"/>
              <a:chOff x="0" y="0"/>
              <a:chExt cx="812800" cy="812800"/>
            </a:xfrm>
          </p:grpSpPr>
          <p:sp>
            <p:nvSpPr>
              <p:cNvPr id="44" name="Freeform 4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45" name="TextBox 4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3</a:t>
                </a:r>
              </a:p>
            </p:txBody>
          </p:sp>
        </p:grpSp>
      </p:grpSp>
      <p:grpSp>
        <p:nvGrpSpPr>
          <p:cNvPr id="46" name="Group 46"/>
          <p:cNvGrpSpPr/>
          <p:nvPr/>
        </p:nvGrpSpPr>
        <p:grpSpPr>
          <a:xfrm>
            <a:off x="11227809" y="6866890"/>
            <a:ext cx="2676631" cy="2207792"/>
            <a:chOff x="0" y="0"/>
            <a:chExt cx="3568842" cy="2943721"/>
          </a:xfrm>
        </p:grpSpPr>
        <p:sp>
          <p:nvSpPr>
            <p:cNvPr id="47" name="TextBox 47"/>
            <p:cNvSpPr txBox="1"/>
            <p:nvPr/>
          </p:nvSpPr>
          <p:spPr>
            <a:xfrm>
              <a:off x="0" y="1250951"/>
              <a:ext cx="3568842" cy="1692770"/>
            </a:xfrm>
            <a:prstGeom prst="rect">
              <a:avLst/>
            </a:prstGeom>
          </p:spPr>
          <p:txBody>
            <a:bodyPr lIns="0" tIns="0" rIns="0" bIns="0" rtlCol="0" anchor="t">
              <a:spAutoFit/>
            </a:bodyPr>
            <a:lstStyle/>
            <a:p>
              <a:pPr algn="ctr">
                <a:lnSpc>
                  <a:spcPts val="3299"/>
                </a:lnSpc>
              </a:pPr>
              <a:r>
                <a:rPr lang="en-US" sz="2800" spc="65" dirty="0" smtClean="0">
                  <a:solidFill>
                    <a:srgbClr val="FFFFFF"/>
                  </a:solidFill>
                  <a:latin typeface="Aileron Regular"/>
                </a:rPr>
                <a:t>Implementation </a:t>
              </a:r>
            </a:p>
            <a:p>
              <a:pPr algn="ctr">
                <a:lnSpc>
                  <a:spcPts val="3299"/>
                </a:lnSpc>
              </a:pPr>
              <a:r>
                <a:rPr lang="en-US" sz="2800" spc="65" dirty="0" smtClean="0">
                  <a:solidFill>
                    <a:srgbClr val="FFFFFF"/>
                  </a:solidFill>
                  <a:latin typeface="Aileron Regular"/>
                </a:rPr>
                <a:t>Phase</a:t>
              </a:r>
            </a:p>
            <a:p>
              <a:pPr algn="ctr">
                <a:lnSpc>
                  <a:spcPts val="3299"/>
                </a:lnSpc>
              </a:pPr>
              <a:r>
                <a:rPr lang="en-US" sz="2800" spc="65" dirty="0" smtClean="0">
                  <a:solidFill>
                    <a:srgbClr val="FFFF00"/>
                  </a:solidFill>
                  <a:latin typeface="Aileron Regular"/>
                </a:rPr>
                <a:t>(2 weeks)</a:t>
              </a:r>
              <a:endParaRPr lang="en-US" sz="2800" spc="65" dirty="0">
                <a:solidFill>
                  <a:srgbClr val="FFFF00"/>
                </a:solidFill>
                <a:latin typeface="Aileron Regular"/>
              </a:endParaRPr>
            </a:p>
          </p:txBody>
        </p:sp>
        <p:grpSp>
          <p:nvGrpSpPr>
            <p:cNvPr id="48" name="Group 48"/>
            <p:cNvGrpSpPr/>
            <p:nvPr/>
          </p:nvGrpSpPr>
          <p:grpSpPr>
            <a:xfrm>
              <a:off x="1164420" y="0"/>
              <a:ext cx="1217507" cy="1217507"/>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50" name="TextBox 50"/>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4</a:t>
                </a:r>
              </a:p>
            </p:txBody>
          </p:sp>
        </p:grpSp>
      </p:grpSp>
      <p:grpSp>
        <p:nvGrpSpPr>
          <p:cNvPr id="51" name="Group 51"/>
          <p:cNvGrpSpPr/>
          <p:nvPr/>
        </p:nvGrpSpPr>
        <p:grpSpPr>
          <a:xfrm>
            <a:off x="14649030" y="6866890"/>
            <a:ext cx="2676631" cy="1784599"/>
            <a:chOff x="0" y="0"/>
            <a:chExt cx="3568842" cy="2379464"/>
          </a:xfrm>
        </p:grpSpPr>
        <p:sp>
          <p:nvSpPr>
            <p:cNvPr id="52" name="TextBox 52"/>
            <p:cNvSpPr txBox="1"/>
            <p:nvPr/>
          </p:nvSpPr>
          <p:spPr>
            <a:xfrm>
              <a:off x="0" y="1250950"/>
              <a:ext cx="3568842" cy="1128514"/>
            </a:xfrm>
            <a:prstGeom prst="rect">
              <a:avLst/>
            </a:prstGeom>
          </p:spPr>
          <p:txBody>
            <a:bodyPr lIns="0" tIns="0" rIns="0" bIns="0" rtlCol="0" anchor="t">
              <a:spAutoFit/>
            </a:bodyPr>
            <a:lstStyle/>
            <a:p>
              <a:pPr algn="ctr">
                <a:lnSpc>
                  <a:spcPts val="3299"/>
                </a:lnSpc>
              </a:pPr>
              <a:r>
                <a:rPr lang="en-US" sz="2800" spc="65" dirty="0" smtClean="0">
                  <a:solidFill>
                    <a:srgbClr val="FFFFFF"/>
                  </a:solidFill>
                  <a:latin typeface="Aileron Regular"/>
                </a:rPr>
                <a:t>Testing Phase</a:t>
              </a:r>
            </a:p>
            <a:p>
              <a:pPr algn="ctr">
                <a:lnSpc>
                  <a:spcPts val="3299"/>
                </a:lnSpc>
              </a:pPr>
              <a:r>
                <a:rPr lang="en-US" sz="2800" spc="65" dirty="0" smtClean="0">
                  <a:solidFill>
                    <a:srgbClr val="FFFF00"/>
                  </a:solidFill>
                  <a:latin typeface="Aileron Regular"/>
                </a:rPr>
                <a:t>(1 week)</a:t>
              </a:r>
              <a:endParaRPr lang="en-US" sz="2800" spc="65" dirty="0">
                <a:solidFill>
                  <a:srgbClr val="FFFF00"/>
                </a:solidFill>
                <a:latin typeface="Aileron Regular"/>
              </a:endParaRPr>
            </a:p>
          </p:txBody>
        </p:sp>
        <p:grpSp>
          <p:nvGrpSpPr>
            <p:cNvPr id="53" name="Group 53"/>
            <p:cNvGrpSpPr/>
            <p:nvPr/>
          </p:nvGrpSpPr>
          <p:grpSpPr>
            <a:xfrm>
              <a:off x="1189991" y="0"/>
              <a:ext cx="1217507" cy="1217507"/>
              <a:chOff x="0" y="0"/>
              <a:chExt cx="812800" cy="812800"/>
            </a:xfrm>
          </p:grpSpPr>
          <p:sp>
            <p:nvSpPr>
              <p:cNvPr id="54" name="Freeform 5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55" name="TextBox 5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5</a:t>
                </a:r>
              </a:p>
            </p:txBody>
          </p:sp>
        </p:grpSp>
      </p:grpSp>
      <p:sp>
        <p:nvSpPr>
          <p:cNvPr id="61" name="AutoShape 61"/>
          <p:cNvSpPr/>
          <p:nvPr/>
        </p:nvSpPr>
        <p:spPr>
          <a:xfrm flipH="1" flipV="1">
            <a:off x="2273412" y="4804501"/>
            <a:ext cx="12587" cy="2000594"/>
          </a:xfrm>
          <a:prstGeom prst="line">
            <a:avLst/>
          </a:prstGeom>
          <a:ln w="76200" cap="flat">
            <a:solidFill>
              <a:srgbClr val="3EDAD8"/>
            </a:solidFill>
            <a:prstDash val="solid"/>
            <a:headEnd type="none" w="sm" len="sm"/>
            <a:tailEnd type="none" w="sm" len="sm"/>
          </a:ln>
        </p:spPr>
      </p:sp>
      <p:grpSp>
        <p:nvGrpSpPr>
          <p:cNvPr id="62" name="Group 62"/>
          <p:cNvGrpSpPr/>
          <p:nvPr/>
        </p:nvGrpSpPr>
        <p:grpSpPr>
          <a:xfrm>
            <a:off x="934319" y="6847840"/>
            <a:ext cx="2676631" cy="2139846"/>
            <a:chOff x="0" y="0"/>
            <a:chExt cx="3568842" cy="2853129"/>
          </a:xfrm>
        </p:grpSpPr>
        <p:grpSp>
          <p:nvGrpSpPr>
            <p:cNvPr id="63" name="Group 63"/>
            <p:cNvGrpSpPr/>
            <p:nvPr/>
          </p:nvGrpSpPr>
          <p:grpSpPr>
            <a:xfrm>
              <a:off x="1175668" y="0"/>
              <a:ext cx="1217507" cy="1217507"/>
              <a:chOff x="0" y="0"/>
              <a:chExt cx="812800" cy="812800"/>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65" name="TextBox 6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u="none" spc="160">
                    <a:solidFill>
                      <a:srgbClr val="3EDAD8"/>
                    </a:solidFill>
                    <a:latin typeface="Aileron Regular Bold"/>
                  </a:rPr>
                  <a:t>1</a:t>
                </a:r>
              </a:p>
            </p:txBody>
          </p:sp>
        </p:grpSp>
        <p:sp>
          <p:nvSpPr>
            <p:cNvPr id="66" name="TextBox 66"/>
            <p:cNvSpPr txBox="1"/>
            <p:nvPr/>
          </p:nvSpPr>
          <p:spPr>
            <a:xfrm>
              <a:off x="0" y="1160358"/>
              <a:ext cx="3568842" cy="1692771"/>
            </a:xfrm>
            <a:prstGeom prst="rect">
              <a:avLst/>
            </a:prstGeom>
          </p:spPr>
          <p:txBody>
            <a:bodyPr lIns="0" tIns="0" rIns="0" bIns="0" rtlCol="0" anchor="t">
              <a:spAutoFit/>
            </a:bodyPr>
            <a:lstStyle/>
            <a:p>
              <a:pPr algn="ctr">
                <a:lnSpc>
                  <a:spcPts val="3299"/>
                </a:lnSpc>
              </a:pPr>
              <a:r>
                <a:rPr lang="en-US" sz="2800" spc="65" dirty="0">
                  <a:solidFill>
                    <a:srgbClr val="FFFFFF"/>
                  </a:solidFill>
                  <a:latin typeface="Aileron Regular"/>
                </a:rPr>
                <a:t>Brainstorming and Idea Generation</a:t>
              </a:r>
            </a:p>
          </p:txBody>
        </p:sp>
      </p:grpSp>
      <p:sp>
        <p:nvSpPr>
          <p:cNvPr id="67" name="AutoShape 61"/>
          <p:cNvSpPr/>
          <p:nvPr/>
        </p:nvSpPr>
        <p:spPr>
          <a:xfrm flipV="1">
            <a:off x="5638800" y="4817048"/>
            <a:ext cx="35466" cy="2017740"/>
          </a:xfrm>
          <a:prstGeom prst="line">
            <a:avLst/>
          </a:prstGeom>
          <a:ln w="76200" cap="flat">
            <a:solidFill>
              <a:srgbClr val="3EDAD8"/>
            </a:solidFill>
            <a:prstDash val="solid"/>
            <a:headEnd type="none" w="sm" len="sm"/>
            <a:tailEnd type="none" w="sm" len="sm"/>
          </a:ln>
        </p:spPr>
      </p:sp>
      <p:sp>
        <p:nvSpPr>
          <p:cNvPr id="68" name="AutoShape 61"/>
          <p:cNvSpPr/>
          <p:nvPr/>
        </p:nvSpPr>
        <p:spPr>
          <a:xfrm flipV="1">
            <a:off x="9184733" y="4811145"/>
            <a:ext cx="1038" cy="2030662"/>
          </a:xfrm>
          <a:prstGeom prst="line">
            <a:avLst/>
          </a:prstGeom>
          <a:ln w="76200" cap="flat">
            <a:solidFill>
              <a:srgbClr val="3EDAD8"/>
            </a:solidFill>
            <a:prstDash val="solid"/>
            <a:headEnd type="none" w="sm" len="sm"/>
            <a:tailEnd type="none" w="sm" len="sm"/>
          </a:ln>
        </p:spPr>
      </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grpSp>
        <p:nvGrpSpPr>
          <p:cNvPr id="56" name="Group 56"/>
          <p:cNvGrpSpPr/>
          <p:nvPr/>
        </p:nvGrpSpPr>
        <p:grpSpPr>
          <a:xfrm>
            <a:off x="1533018" y="3315653"/>
            <a:ext cx="1479232" cy="1479232"/>
            <a:chOff x="0" y="0"/>
            <a:chExt cx="1972310" cy="1972310"/>
          </a:xfrm>
        </p:grpSpPr>
        <p:grpSp>
          <p:nvGrpSpPr>
            <p:cNvPr id="57" name="Group 57"/>
            <p:cNvGrpSpPr/>
            <p:nvPr/>
          </p:nvGrpSpPr>
          <p:grpSpPr>
            <a:xfrm>
              <a:off x="0" y="0"/>
              <a:ext cx="1972310" cy="1972310"/>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60" name="Picture 6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386865" y="558813"/>
              <a:ext cx="1198581" cy="916914"/>
            </a:xfrm>
            <a:prstGeom prst="rect">
              <a:avLst/>
            </a:prstGeom>
          </p:spPr>
        </p:pic>
      </p:grpSp>
      <p:grpSp>
        <p:nvGrpSpPr>
          <p:cNvPr id="9" name="Group 9"/>
          <p:cNvGrpSpPr/>
          <p:nvPr/>
        </p:nvGrpSpPr>
        <p:grpSpPr>
          <a:xfrm>
            <a:off x="4983163" y="3315653"/>
            <a:ext cx="1479232" cy="1479232"/>
            <a:chOff x="0" y="0"/>
            <a:chExt cx="1972310" cy="1972310"/>
          </a:xfrm>
        </p:grpSpPr>
        <p:grpSp>
          <p:nvGrpSpPr>
            <p:cNvPr id="10" name="Group 10"/>
            <p:cNvGrpSpPr/>
            <p:nvPr/>
          </p:nvGrpSpPr>
          <p:grpSpPr>
            <a:xfrm>
              <a:off x="0" y="0"/>
              <a:ext cx="1972310" cy="197231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3"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14" name="Group 14"/>
          <p:cNvGrpSpPr/>
          <p:nvPr/>
        </p:nvGrpSpPr>
        <p:grpSpPr>
          <a:xfrm>
            <a:off x="8376364" y="3315652"/>
            <a:ext cx="1479232" cy="1479232"/>
            <a:chOff x="0" y="0"/>
            <a:chExt cx="1972310" cy="1972310"/>
          </a:xfrm>
        </p:grpSpPr>
        <p:grpSp>
          <p:nvGrpSpPr>
            <p:cNvPr id="15" name="Group 15"/>
            <p:cNvGrpSpPr/>
            <p:nvPr/>
          </p:nvGrpSpPr>
          <p:grpSpPr>
            <a:xfrm>
              <a:off x="0" y="0"/>
              <a:ext cx="1972310" cy="19723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423853" y="525256"/>
              <a:ext cx="1124605" cy="984029"/>
            </a:xfrm>
            <a:prstGeom prst="rect">
              <a:avLst/>
            </a:prstGeom>
          </p:spPr>
        </p:pic>
      </p:grpSp>
      <p:grpSp>
        <p:nvGrpSpPr>
          <p:cNvPr id="19" name="Group 19"/>
          <p:cNvGrpSpPr/>
          <p:nvPr/>
        </p:nvGrpSpPr>
        <p:grpSpPr>
          <a:xfrm>
            <a:off x="15247729" y="3315652"/>
            <a:ext cx="1479232" cy="1479232"/>
            <a:chOff x="0" y="0"/>
            <a:chExt cx="1972310" cy="1972310"/>
          </a:xfrm>
        </p:grpSpPr>
        <p:grpSp>
          <p:nvGrpSpPr>
            <p:cNvPr id="20" name="Group 20"/>
            <p:cNvGrpSpPr/>
            <p:nvPr/>
          </p:nvGrpSpPr>
          <p:grpSpPr>
            <a:xfrm>
              <a:off x="0" y="0"/>
              <a:ext cx="1972310" cy="197231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3" name="Picture 23"/>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435398" y="466513"/>
              <a:ext cx="1101513" cy="1101513"/>
            </a:xfrm>
            <a:prstGeom prst="rect">
              <a:avLst/>
            </a:prstGeom>
          </p:spPr>
        </p:pic>
      </p:grpSp>
      <p:grpSp>
        <p:nvGrpSpPr>
          <p:cNvPr id="24" name="Group 24"/>
          <p:cNvGrpSpPr/>
          <p:nvPr/>
        </p:nvGrpSpPr>
        <p:grpSpPr>
          <a:xfrm>
            <a:off x="11827271" y="3315652"/>
            <a:ext cx="1479232" cy="1479232"/>
            <a:chOff x="0" y="0"/>
            <a:chExt cx="1972310" cy="1972310"/>
          </a:xfrm>
        </p:grpSpPr>
        <p:grpSp>
          <p:nvGrpSpPr>
            <p:cNvPr id="25" name="Group 25"/>
            <p:cNvGrpSpPr/>
            <p:nvPr/>
          </p:nvGrpSpPr>
          <p:grpSpPr>
            <a:xfrm>
              <a:off x="0" y="0"/>
              <a:ext cx="1972310" cy="197231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8" name="Picture 28"/>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51756" y="394301"/>
              <a:ext cx="1268798" cy="1268798"/>
            </a:xfrm>
            <a:prstGeom prst="rect">
              <a:avLst/>
            </a:prstGeom>
          </p:spPr>
        </p:pic>
      </p:grpSp>
      <p:sp>
        <p:nvSpPr>
          <p:cNvPr id="30" name="Rectangle 29"/>
          <p:cNvSpPr/>
          <p:nvPr/>
        </p:nvSpPr>
        <p:spPr>
          <a:xfrm>
            <a:off x="5638800" y="502820"/>
            <a:ext cx="6547929" cy="2708434"/>
          </a:xfrm>
          <a:prstGeom prst="rect">
            <a:avLst/>
          </a:prstGeom>
        </p:spPr>
        <p:txBody>
          <a:bodyPr wrap="square">
            <a:spAutoFit/>
          </a:bodyPr>
          <a:lstStyle/>
          <a:p>
            <a:pPr algn="ctr">
              <a:lnSpc>
                <a:spcPts val="10199"/>
              </a:lnSpc>
            </a:pPr>
            <a:r>
              <a:rPr lang="en-US" sz="5400" dirty="0" smtClean="0">
                <a:solidFill>
                  <a:schemeClr val="bg1"/>
                </a:solidFill>
                <a:latin typeface="Nourd Bold Bold"/>
              </a:rPr>
              <a:t>Project Timeline</a:t>
            </a:r>
          </a:p>
          <a:p>
            <a:pPr algn="ctr">
              <a:lnSpc>
                <a:spcPts val="10199"/>
              </a:lnSpc>
            </a:pPr>
            <a:r>
              <a:rPr lang="en-US" sz="5400" dirty="0" smtClean="0">
                <a:solidFill>
                  <a:schemeClr val="accent5">
                    <a:lumMod val="40000"/>
                    <a:lumOff val="60000"/>
                  </a:schemeClr>
                </a:solidFill>
                <a:latin typeface="Monotype Corsiva" panose="03010101010201010101" pitchFamily="66" charset="0"/>
              </a:rPr>
              <a:t>Four Weeks</a:t>
            </a:r>
            <a:endParaRPr lang="en-US" sz="5400" dirty="0">
              <a:solidFill>
                <a:schemeClr val="accent5">
                  <a:lumMod val="40000"/>
                  <a:lumOff val="60000"/>
                </a:schemeClr>
              </a:solidFill>
              <a:latin typeface="Monotype Corsiva" panose="03010101010201010101" pitchFamily="66" charset="0"/>
            </a:endParaRPr>
          </a:p>
        </p:txBody>
      </p:sp>
      <p:pic>
        <p:nvPicPr>
          <p:cNvPr id="70" name="Picture 6"/>
          <p:cNvPicPr>
            <a:picLocks noChangeAspect="1"/>
          </p:cNvPicPr>
          <p:nvPr/>
        </p:nvPicPr>
        <p:blipFill>
          <a:blip r:embed="rId17">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5627129" y="112260"/>
            <a:ext cx="2443176" cy="2698286"/>
          </a:xfrm>
          <a:prstGeom prst="rect">
            <a:avLst/>
          </a:prstGeom>
        </p:spPr>
      </p:pic>
      <p:sp>
        <p:nvSpPr>
          <p:cNvPr id="69" name="Flowchart: Connector 68"/>
          <p:cNvSpPr/>
          <p:nvPr/>
        </p:nvSpPr>
        <p:spPr>
          <a:xfrm>
            <a:off x="16505394" y="88773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12</a:t>
            </a:r>
            <a:endParaRPr lang="en-US" sz="4400" dirty="0"/>
          </a:p>
        </p:txBody>
      </p:sp>
    </p:spTree>
    <p:extLst>
      <p:ext uri="{BB962C8B-B14F-4D97-AF65-F5344CB8AC3E}">
        <p14:creationId xmlns:p14="http://schemas.microsoft.com/office/powerpoint/2010/main" val="35326263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1" y="723901"/>
            <a:ext cx="5715000" cy="62484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sp>
        <p:nvSpPr>
          <p:cNvPr id="10" name="Rectangle 9"/>
          <p:cNvSpPr/>
          <p:nvPr/>
        </p:nvSpPr>
        <p:spPr>
          <a:xfrm>
            <a:off x="6846161" y="876300"/>
            <a:ext cx="9121408" cy="1400383"/>
          </a:xfrm>
          <a:prstGeom prst="rect">
            <a:avLst/>
          </a:prstGeom>
        </p:spPr>
        <p:txBody>
          <a:bodyPr wrap="none">
            <a:spAutoFit/>
          </a:bodyPr>
          <a:lstStyle/>
          <a:p>
            <a:pPr algn="ctr">
              <a:lnSpc>
                <a:spcPts val="10199"/>
              </a:lnSpc>
            </a:pPr>
            <a:r>
              <a:rPr lang="en-US" sz="8800" b="1" dirty="0">
                <a:solidFill>
                  <a:schemeClr val="accent4">
                    <a:lumMod val="50000"/>
                  </a:schemeClr>
                </a:solidFill>
                <a:latin typeface="Nourd Bold Bold"/>
              </a:rPr>
              <a:t>P</a:t>
            </a:r>
            <a:r>
              <a:rPr lang="en-US" sz="4800" dirty="0">
                <a:solidFill>
                  <a:schemeClr val="accent4">
                    <a:lumMod val="50000"/>
                  </a:schemeClr>
                </a:solidFill>
                <a:latin typeface="Nourd Bold Bold"/>
              </a:rPr>
              <a:t>roject </a:t>
            </a:r>
            <a:r>
              <a:rPr lang="en-US" sz="8800" b="1" dirty="0" smtClean="0">
                <a:solidFill>
                  <a:schemeClr val="accent4">
                    <a:lumMod val="50000"/>
                  </a:schemeClr>
                </a:solidFill>
                <a:latin typeface="Nourd Bold Bold"/>
              </a:rPr>
              <a:t>B</a:t>
            </a:r>
            <a:r>
              <a:rPr lang="en-US" sz="4800" dirty="0" smtClean="0">
                <a:solidFill>
                  <a:schemeClr val="accent4">
                    <a:lumMod val="50000"/>
                  </a:schemeClr>
                </a:solidFill>
                <a:latin typeface="Nourd Bold Bold"/>
              </a:rPr>
              <a:t>udget &amp; </a:t>
            </a:r>
            <a:r>
              <a:rPr lang="en-US" sz="8800" b="1" dirty="0" smtClean="0">
                <a:solidFill>
                  <a:schemeClr val="accent4">
                    <a:lumMod val="50000"/>
                  </a:schemeClr>
                </a:solidFill>
                <a:latin typeface="Nourd Bold Bold"/>
              </a:rPr>
              <a:t>T</a:t>
            </a:r>
            <a:r>
              <a:rPr lang="en-US" sz="4800" dirty="0" smtClean="0">
                <a:solidFill>
                  <a:schemeClr val="accent4">
                    <a:lumMod val="50000"/>
                  </a:schemeClr>
                </a:solidFill>
                <a:latin typeface="Nourd Bold Bold"/>
              </a:rPr>
              <a:t>eam </a:t>
            </a:r>
            <a:endParaRPr lang="en-US" sz="4800" dirty="0">
              <a:solidFill>
                <a:schemeClr val="accent4">
                  <a:lumMod val="50000"/>
                </a:schemeClr>
              </a:solidFill>
              <a:latin typeface="Nourd Bold Bold"/>
            </a:endParaRPr>
          </a:p>
        </p:txBody>
      </p:sp>
      <p:pic>
        <p:nvPicPr>
          <p:cNvPr id="11" name="Picture 10"/>
          <p:cNvPicPr>
            <a:picLocks noChangeAspect="1"/>
          </p:cNvPicPr>
          <p:nvPr/>
        </p:nvPicPr>
        <p:blipFill>
          <a:blip r:embed="rId8"/>
          <a:stretch>
            <a:fillRect/>
          </a:stretch>
        </p:blipFill>
        <p:spPr>
          <a:xfrm>
            <a:off x="12801600" y="5563234"/>
            <a:ext cx="4943984" cy="4414733"/>
          </a:xfrm>
          <a:prstGeom prst="ellipse">
            <a:avLst/>
          </a:prstGeom>
          <a:ln>
            <a:noFill/>
          </a:ln>
          <a:effectLst>
            <a:softEdge rad="112500"/>
          </a:effectLst>
        </p:spPr>
      </p:pic>
      <p:sp>
        <p:nvSpPr>
          <p:cNvPr id="12" name="Rectangle 11"/>
          <p:cNvSpPr/>
          <p:nvPr/>
        </p:nvSpPr>
        <p:spPr>
          <a:xfrm>
            <a:off x="7406283" y="3003345"/>
            <a:ext cx="9144000" cy="1938992"/>
          </a:xfrm>
          <a:prstGeom prst="rect">
            <a:avLst/>
          </a:prstGeom>
        </p:spPr>
        <p:txBody>
          <a:bodyPr>
            <a:spAutoFit/>
          </a:bodyPr>
          <a:lstStyle/>
          <a:p>
            <a:pPr marL="571500" indent="-571500">
              <a:buFont typeface="Wingdings" panose="05000000000000000000" pitchFamily="2" charset="2"/>
              <a:buChar char="v"/>
            </a:pPr>
            <a:r>
              <a:rPr lang="en-US" sz="4000" dirty="0">
                <a:solidFill>
                  <a:schemeClr val="accent4">
                    <a:lumMod val="75000"/>
                  </a:schemeClr>
                </a:solidFill>
              </a:rPr>
              <a:t>This project will be developed using open-source tools and software, therefore there will be no cost </a:t>
            </a:r>
            <a:r>
              <a:rPr lang="en-US" sz="4000" dirty="0" smtClean="0">
                <a:solidFill>
                  <a:schemeClr val="accent4">
                    <a:lumMod val="75000"/>
                  </a:schemeClr>
                </a:solidFill>
              </a:rPr>
              <a:t>involved.</a:t>
            </a:r>
            <a:endParaRPr lang="en-US" sz="4000" dirty="0">
              <a:solidFill>
                <a:schemeClr val="accent4">
                  <a:lumMod val="75000"/>
                </a:schemeClr>
              </a:solidFill>
            </a:endParaRPr>
          </a:p>
        </p:txBody>
      </p:sp>
      <p:sp>
        <p:nvSpPr>
          <p:cNvPr id="13" name="Rectangle 12"/>
          <p:cNvSpPr/>
          <p:nvPr/>
        </p:nvSpPr>
        <p:spPr>
          <a:xfrm>
            <a:off x="1451899" y="7798540"/>
            <a:ext cx="11908767" cy="1323439"/>
          </a:xfrm>
          <a:prstGeom prst="rect">
            <a:avLst/>
          </a:prstGeom>
        </p:spPr>
        <p:txBody>
          <a:bodyPr wrap="square">
            <a:spAutoFit/>
          </a:bodyPr>
          <a:lstStyle/>
          <a:p>
            <a:pPr marL="571500" indent="-571500">
              <a:buFont typeface="Wingdings" panose="05000000000000000000" pitchFamily="2" charset="2"/>
              <a:buChar char="Ø"/>
            </a:pPr>
            <a:r>
              <a:rPr lang="en-US" sz="4000" dirty="0">
                <a:solidFill>
                  <a:schemeClr val="accent4">
                    <a:lumMod val="75000"/>
                  </a:schemeClr>
                </a:solidFill>
              </a:rPr>
              <a:t>The project will be developed by a team of one developer </a:t>
            </a:r>
            <a:r>
              <a:rPr lang="en-US" sz="4000" dirty="0" smtClean="0">
                <a:solidFill>
                  <a:schemeClr val="accent4">
                    <a:lumMod val="75000"/>
                  </a:schemeClr>
                </a:solidFill>
              </a:rPr>
              <a:t>only</a:t>
            </a:r>
            <a:r>
              <a:rPr lang="en-US" sz="3600" dirty="0" smtClean="0">
                <a:solidFill>
                  <a:schemeClr val="accent4">
                    <a:lumMod val="75000"/>
                  </a:schemeClr>
                </a:solidFill>
              </a:rPr>
              <a:t>.</a:t>
            </a:r>
            <a:endParaRPr lang="en-US" sz="3600" dirty="0">
              <a:solidFill>
                <a:schemeClr val="accent4">
                  <a:lumMod val="75000"/>
                </a:schemeClr>
              </a:solidFill>
            </a:endParaRPr>
          </a:p>
        </p:txBody>
      </p:sp>
      <p:sp>
        <p:nvSpPr>
          <p:cNvPr id="14" name="Flowchart: Connector 13"/>
          <p:cNvSpPr/>
          <p:nvPr/>
        </p:nvSpPr>
        <p:spPr>
          <a:xfrm>
            <a:off x="609601" y="895761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13</a:t>
            </a:r>
            <a:endParaRPr lang="en-US" sz="4400" dirty="0"/>
          </a:p>
        </p:txBody>
      </p:sp>
    </p:spTree>
    <p:extLst>
      <p:ext uri="{BB962C8B-B14F-4D97-AF65-F5344CB8AC3E}">
        <p14:creationId xmlns:p14="http://schemas.microsoft.com/office/powerpoint/2010/main" val="3952634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schemeClr val="accent6">
                <a:shade val="45000"/>
                <a:satMod val="135000"/>
              </a:schemeClr>
              <a:prstClr val="white"/>
            </a:duotone>
          </a:blip>
          <a:srcRect/>
          <a:stretch>
            <a:fillRect/>
          </a:stretch>
        </p:blipFill>
        <p:spPr>
          <a:xfrm>
            <a:off x="3754163" y="1701307"/>
            <a:ext cx="12456415" cy="7782812"/>
          </a:xfrm>
          <a:prstGeom prst="rect">
            <a:avLst/>
          </a:prstGeom>
          <a:solidFill>
            <a:schemeClr val="accent5">
              <a:lumMod val="40000"/>
              <a:lumOff val="60000"/>
            </a:schemeClr>
          </a:solidFill>
        </p:spPr>
      </p:pic>
      <p:pic>
        <p:nvPicPr>
          <p:cNvPr id="10" name="Picture 1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10700">
            <a:off x="16278373" y="5073553"/>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13101906" y="-1021578"/>
            <a:ext cx="4650025" cy="3789770"/>
          </a:xfrm>
          <a:prstGeom prst="rect">
            <a:avLst/>
          </a:prstGeom>
        </p:spPr>
      </p:pic>
      <p:pic>
        <p:nvPicPr>
          <p:cNvPr id="12" name="Picture 12"/>
          <p:cNvPicPr>
            <a:picLocks noChangeAspect="1"/>
          </p:cNvPicPr>
          <p:nvPr/>
        </p:nvPicPr>
        <p:blipFill>
          <a:blip r:embed="rId6"/>
          <a:srcRect/>
          <a:stretch>
            <a:fillRect/>
          </a:stretch>
        </p:blipFill>
        <p:spPr>
          <a:xfrm>
            <a:off x="15824491" y="7808984"/>
            <a:ext cx="3341894" cy="3350270"/>
          </a:xfrm>
          <a:prstGeom prst="rect">
            <a:avLst/>
          </a:prstGeom>
        </p:spPr>
      </p:pic>
      <p:pic>
        <p:nvPicPr>
          <p:cNvPr id="20" name="Picture 20"/>
          <p:cNvPicPr>
            <a:picLocks noChangeAspect="1"/>
          </p:cNvPicPr>
          <p:nvPr/>
        </p:nvPicPr>
        <p:blipFill>
          <a:blip r:embed="rId7"/>
          <a:srcRect/>
          <a:stretch>
            <a:fillRect/>
          </a:stretch>
        </p:blipFill>
        <p:spPr>
          <a:xfrm>
            <a:off x="7924800" y="7684851"/>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5"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9"/>
              </a:ext>
            </a:extLst>
          </a:blip>
          <a:srcRect/>
          <a:stretch>
            <a:fillRect/>
          </a:stretch>
        </p:blipFill>
        <p:spPr>
          <a:xfrm flipH="1">
            <a:off x="969045" y="3906084"/>
            <a:ext cx="4000218" cy="4174801"/>
          </a:xfrm>
          <a:prstGeom prst="rect">
            <a:avLst/>
          </a:prstGeom>
        </p:spPr>
      </p:pic>
      <p:pic>
        <p:nvPicPr>
          <p:cNvPr id="29" name="Picture 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640492" flipH="1">
            <a:off x="829321" y="2031284"/>
            <a:ext cx="2765123" cy="1061360"/>
          </a:xfrm>
          <a:prstGeom prst="rect">
            <a:avLst/>
          </a:prstGeom>
        </p:spPr>
      </p:pic>
      <p:pic>
        <p:nvPicPr>
          <p:cNvPr id="30" name="Picture 2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2"/>
              </a:ext>
            </a:extLst>
          </a:blip>
          <a:srcRect/>
          <a:stretch>
            <a:fillRect/>
          </a:stretch>
        </p:blipFill>
        <p:spPr>
          <a:xfrm>
            <a:off x="3914044" y="2528275"/>
            <a:ext cx="851375" cy="1866365"/>
          </a:xfrm>
          <a:prstGeom prst="rect">
            <a:avLst/>
          </a:prstGeom>
        </p:spPr>
      </p:pic>
      <p:pic>
        <p:nvPicPr>
          <p:cNvPr id="31" name="Picture 3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4"/>
              </a:ext>
            </a:extLst>
          </a:blip>
          <a:srcRect/>
          <a:stretch>
            <a:fillRect/>
          </a:stretch>
        </p:blipFill>
        <p:spPr>
          <a:xfrm>
            <a:off x="387219" y="6677195"/>
            <a:ext cx="1437328" cy="3226654"/>
          </a:xfrm>
          <a:prstGeom prst="rect">
            <a:avLst/>
          </a:prstGeom>
        </p:spPr>
      </p:pic>
      <p:pic>
        <p:nvPicPr>
          <p:cNvPr id="33" name="Picture 3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6"/>
              </a:ext>
            </a:extLst>
          </a:blip>
          <a:srcRect/>
          <a:stretch>
            <a:fillRect/>
          </a:stretch>
        </p:blipFill>
        <p:spPr>
          <a:xfrm>
            <a:off x="3271263" y="8166510"/>
            <a:ext cx="2348499" cy="2771834"/>
          </a:xfrm>
          <a:prstGeom prst="rect">
            <a:avLst/>
          </a:prstGeom>
        </p:spPr>
      </p:pic>
      <p:pic>
        <p:nvPicPr>
          <p:cNvPr id="34" name="Picture 3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8"/>
              </a:ext>
            </a:extLst>
          </a:blip>
          <a:srcRect/>
          <a:stretch>
            <a:fillRect/>
          </a:stretch>
        </p:blipFill>
        <p:spPr>
          <a:xfrm>
            <a:off x="-874527" y="3158294"/>
            <a:ext cx="2368213" cy="1838595"/>
          </a:xfrm>
          <a:prstGeom prst="rect">
            <a:avLst/>
          </a:prstGeom>
        </p:spPr>
      </p:pic>
      <p:pic>
        <p:nvPicPr>
          <p:cNvPr id="35" name="Picture 70"/>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2284068" y="8290522"/>
            <a:ext cx="1065378" cy="1040196"/>
          </a:xfrm>
          <a:prstGeom prst="rect">
            <a:avLst/>
          </a:prstGeom>
        </p:spPr>
      </p:pic>
      <p:pic>
        <p:nvPicPr>
          <p:cNvPr id="40" name="Picture 7"/>
          <p:cNvPicPr>
            <a:picLocks noChangeAspect="1"/>
          </p:cNvPicPr>
          <p:nvPr/>
        </p:nvPicPr>
        <p:blipFill>
          <a:blip r:embed="rId22"/>
          <a:srcRect/>
          <a:stretch>
            <a:fillRect/>
          </a:stretch>
        </p:blipFill>
        <p:spPr>
          <a:xfrm rot="2212509">
            <a:off x="2115260" y="131750"/>
            <a:ext cx="2062534" cy="2062534"/>
          </a:xfrm>
          <a:prstGeom prst="rect">
            <a:avLst/>
          </a:prstGeom>
        </p:spPr>
      </p:pic>
      <p:sp>
        <p:nvSpPr>
          <p:cNvPr id="4" name="Rectangle 3"/>
          <p:cNvSpPr/>
          <p:nvPr/>
        </p:nvSpPr>
        <p:spPr>
          <a:xfrm>
            <a:off x="3727161" y="4552992"/>
            <a:ext cx="12567543" cy="1400383"/>
          </a:xfrm>
          <a:prstGeom prst="rect">
            <a:avLst/>
          </a:prstGeom>
        </p:spPr>
        <p:txBody>
          <a:bodyPr wrap="none">
            <a:spAutoFit/>
          </a:bodyPr>
          <a:lstStyle/>
          <a:p>
            <a:pPr algn="ctr">
              <a:lnSpc>
                <a:spcPts val="10199"/>
              </a:lnSpc>
            </a:pPr>
            <a:r>
              <a:rPr lang="en-US" sz="8800" b="1" dirty="0" smtClean="0">
                <a:latin typeface="Arial Rounded MT Bold" panose="020F0704030504030204" pitchFamily="34" charset="0"/>
              </a:rPr>
              <a:t>P</a:t>
            </a:r>
            <a:r>
              <a:rPr lang="en-US" sz="4800" dirty="0" smtClean="0">
                <a:solidFill>
                  <a:schemeClr val="bg1"/>
                </a:solidFill>
                <a:latin typeface="Arial Rounded MT Bold" panose="020F0704030504030204" pitchFamily="34" charset="0"/>
              </a:rPr>
              <a:t>roject </a:t>
            </a:r>
            <a:r>
              <a:rPr lang="en-US" sz="8800" b="1" dirty="0" smtClean="0">
                <a:latin typeface="Arial Rounded MT Bold" panose="020F0704030504030204" pitchFamily="34" charset="0"/>
              </a:rPr>
              <a:t>F</a:t>
            </a:r>
            <a:r>
              <a:rPr lang="en-US" sz="4800" dirty="0" smtClean="0">
                <a:solidFill>
                  <a:schemeClr val="bg1"/>
                </a:solidFill>
                <a:latin typeface="Arial Rounded MT Bold" panose="020F0704030504030204" pitchFamily="34" charset="0"/>
              </a:rPr>
              <a:t>unctionality &amp; </a:t>
            </a:r>
            <a:r>
              <a:rPr lang="en-US" sz="8800" b="1" dirty="0" smtClean="0">
                <a:latin typeface="Arial Rounded MT Bold" panose="020F0704030504030204" pitchFamily="34" charset="0"/>
              </a:rPr>
              <a:t>I</a:t>
            </a:r>
            <a:r>
              <a:rPr lang="en-US" sz="4800" dirty="0" smtClean="0">
                <a:solidFill>
                  <a:schemeClr val="bg1"/>
                </a:solidFill>
                <a:latin typeface="Arial Rounded MT Bold" panose="020F0704030504030204" pitchFamily="34" charset="0"/>
              </a:rPr>
              <a:t>mplementation</a:t>
            </a:r>
            <a:endParaRPr lang="en-US" sz="4800" dirty="0">
              <a:solidFill>
                <a:schemeClr val="bg1"/>
              </a:solidFill>
              <a:latin typeface="Arial Rounded MT Bold" panose="020F0704030504030204" pitchFamily="34" charset="0"/>
            </a:endParaRPr>
          </a:p>
        </p:txBody>
      </p:sp>
      <p:pic>
        <p:nvPicPr>
          <p:cNvPr id="5" name="Picture 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17994" y="388950"/>
            <a:ext cx="2624713" cy="2624713"/>
          </a:xfrm>
          <a:prstGeom prst="ellipse">
            <a:avLst/>
          </a:prstGeom>
          <a:ln>
            <a:noFill/>
          </a:ln>
          <a:effectLst>
            <a:softEdge rad="112500"/>
          </a:effectLst>
        </p:spPr>
      </p:pic>
      <p:sp>
        <p:nvSpPr>
          <p:cNvPr id="18" name="Flowchart: Connector 17"/>
          <p:cNvSpPr/>
          <p:nvPr/>
        </p:nvSpPr>
        <p:spPr>
          <a:xfrm>
            <a:off x="9630350" y="887089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14</a:t>
            </a:r>
            <a:endParaRPr lang="en-US" sz="4400" dirty="0"/>
          </a:p>
        </p:txBody>
      </p:sp>
    </p:spTree>
    <p:extLst>
      <p:ext uri="{BB962C8B-B14F-4D97-AF65-F5344CB8AC3E}">
        <p14:creationId xmlns:p14="http://schemas.microsoft.com/office/powerpoint/2010/main" val="1588442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649912" y="-3759204"/>
            <a:ext cx="5357753" cy="5591583"/>
          </a:xfrm>
          <a:prstGeom prst="rect">
            <a:avLst/>
          </a:prstGeom>
        </p:spPr>
      </p:pic>
      <p:graphicFrame>
        <p:nvGraphicFramePr>
          <p:cNvPr id="6" name="Table 6"/>
          <p:cNvGraphicFramePr>
            <a:graphicFrameLocks noGrp="1"/>
          </p:cNvGraphicFramePr>
          <p:nvPr/>
        </p:nvGraphicFramePr>
        <p:xfrm>
          <a:off x="914400" y="2226178"/>
          <a:ext cx="16230600" cy="1219200"/>
        </p:xfrm>
        <a:graphic>
          <a:graphicData uri="http://schemas.openxmlformats.org/drawingml/2006/table">
            <a:tbl>
              <a:tblPr/>
              <a:tblGrid>
                <a:gridCol w="8115300"/>
                <a:gridCol w="8115300"/>
              </a:tblGrid>
              <a:tr h="1138537">
                <a:tc>
                  <a:txBody>
                    <a:bodyPr/>
                    <a:lstStyle/>
                    <a:p>
                      <a:pPr algn="l">
                        <a:lnSpc>
                          <a:spcPts val="6600"/>
                        </a:lnSpc>
                        <a:defRPr/>
                      </a:pPr>
                      <a:r>
                        <a:rPr lang="en-US" sz="5500" dirty="0" smtClean="0">
                          <a:solidFill>
                            <a:srgbClr val="2B4B82"/>
                          </a:solidFill>
                          <a:latin typeface="Clear Sans Bold Bold"/>
                        </a:rPr>
                        <a:t>Input</a:t>
                      </a:r>
                      <a:r>
                        <a:rPr lang="en-US" sz="5500" baseline="0" dirty="0" smtClean="0">
                          <a:solidFill>
                            <a:srgbClr val="2B4B82"/>
                          </a:solidFill>
                          <a:latin typeface="Clear Sans Bold Bold"/>
                        </a:rPr>
                        <a:t> Specifications</a:t>
                      </a:r>
                      <a:r>
                        <a:rPr lang="en-US" sz="5500" dirty="0" smtClean="0">
                          <a:solidFill>
                            <a:srgbClr val="2B4B82"/>
                          </a:solidFill>
                          <a:latin typeface="Clear Sans Bold Bold"/>
                        </a:rPr>
                        <a:t> </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600"/>
                        </a:lnSpc>
                        <a:defRPr/>
                      </a:pPr>
                      <a:r>
                        <a:rPr lang="en-US" sz="6000" dirty="0" smtClean="0">
                          <a:solidFill>
                            <a:srgbClr val="2B4B82"/>
                          </a:solidFill>
                          <a:latin typeface="Clear Sans Bold Bold"/>
                        </a:rPr>
                        <a:t>Output</a:t>
                      </a:r>
                      <a:r>
                        <a:rPr lang="en-US" sz="6000" baseline="0" dirty="0" smtClean="0">
                          <a:solidFill>
                            <a:srgbClr val="2B4B82"/>
                          </a:solidFill>
                          <a:latin typeface="Clear Sans Bold Bold"/>
                        </a:rPr>
                        <a:t> Specifications</a:t>
                      </a:r>
                      <a:r>
                        <a:rPr lang="en-US" sz="6000" dirty="0" smtClean="0">
                          <a:solidFill>
                            <a:srgbClr val="2B4B82"/>
                          </a:solidFill>
                          <a:latin typeface="Clear Sans Bold Bold"/>
                        </a:rPr>
                        <a:t> </a:t>
                      </a:r>
                      <a:endParaRPr lang="en-US" sz="1200" dirty="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8" name="Rectangle 7"/>
          <p:cNvSpPr/>
          <p:nvPr/>
        </p:nvSpPr>
        <p:spPr>
          <a:xfrm>
            <a:off x="655666" y="3619500"/>
            <a:ext cx="8793134" cy="6494085"/>
          </a:xfrm>
          <a:prstGeom prst="rect">
            <a:avLst/>
          </a:prstGeom>
        </p:spPr>
        <p:txBody>
          <a:bodyPr wrap="square">
            <a:spAutoFit/>
          </a:bodyPr>
          <a:lstStyle/>
          <a:p>
            <a:pPr marL="457200" indent="-457200">
              <a:buFont typeface="Wingdings" panose="05000000000000000000" pitchFamily="2" charset="2"/>
              <a:buChar char="q"/>
            </a:pPr>
            <a:r>
              <a:rPr lang="en-US" sz="3200" b="1" dirty="0" smtClean="0"/>
              <a:t> User Input</a:t>
            </a:r>
            <a:endParaRPr lang="en-US" sz="3200" b="1" dirty="0"/>
          </a:p>
          <a:p>
            <a:pPr marL="457200" indent="-457200">
              <a:buFont typeface="Arial" panose="020B0604020202020204" pitchFamily="34" charset="0"/>
              <a:buChar char="•"/>
            </a:pPr>
            <a:r>
              <a:rPr lang="en-US" sz="3200" dirty="0"/>
              <a:t> </a:t>
            </a:r>
            <a:r>
              <a:rPr lang="en-US" sz="3200" dirty="0">
                <a:solidFill>
                  <a:schemeClr val="accent2">
                    <a:lumMod val="75000"/>
                  </a:schemeClr>
                </a:solidFill>
              </a:rPr>
              <a:t>Keyboard inputs for player movement (up and down) </a:t>
            </a:r>
          </a:p>
          <a:p>
            <a:pPr marL="457200" indent="-457200">
              <a:buFont typeface="Arial" panose="020B0604020202020204" pitchFamily="34" charset="0"/>
              <a:buChar char="•"/>
            </a:pPr>
            <a:r>
              <a:rPr lang="en-US" sz="3200" dirty="0" smtClean="0">
                <a:solidFill>
                  <a:schemeClr val="accent2">
                    <a:lumMod val="75000"/>
                  </a:schemeClr>
                </a:solidFill>
              </a:rPr>
              <a:t> Mouse </a:t>
            </a:r>
            <a:r>
              <a:rPr lang="en-US" sz="3200" dirty="0">
                <a:solidFill>
                  <a:schemeClr val="accent2">
                    <a:lumMod val="75000"/>
                  </a:schemeClr>
                </a:solidFill>
              </a:rPr>
              <a:t>inputs for menu </a:t>
            </a:r>
            <a:r>
              <a:rPr lang="en-US" sz="3200" dirty="0" smtClean="0">
                <a:solidFill>
                  <a:schemeClr val="accent2">
                    <a:lumMod val="75000"/>
                  </a:schemeClr>
                </a:solidFill>
              </a:rPr>
              <a:t>selection</a:t>
            </a:r>
          </a:p>
          <a:p>
            <a:pPr marL="457200" indent="-457200">
              <a:buFont typeface="Wingdings" panose="05000000000000000000" pitchFamily="2" charset="2"/>
              <a:buChar char="q"/>
            </a:pPr>
            <a:endParaRPr lang="en-US" sz="3200" dirty="0"/>
          </a:p>
          <a:p>
            <a:pPr marL="457200" indent="-457200">
              <a:buFont typeface="Wingdings" panose="05000000000000000000" pitchFamily="2" charset="2"/>
              <a:buChar char="q"/>
            </a:pPr>
            <a:r>
              <a:rPr lang="en-US" sz="3200" b="1" dirty="0"/>
              <a:t>  Game Input</a:t>
            </a:r>
          </a:p>
          <a:p>
            <a:pPr marL="457200" indent="-457200">
              <a:buFont typeface="Arial" panose="020B0604020202020204" pitchFamily="34" charset="0"/>
              <a:buChar char="•"/>
            </a:pPr>
            <a:r>
              <a:rPr lang="en-US" sz="3200" dirty="0"/>
              <a:t>  </a:t>
            </a:r>
            <a:r>
              <a:rPr lang="en-US" sz="3200" dirty="0">
                <a:solidFill>
                  <a:schemeClr val="accent2">
                    <a:lumMod val="75000"/>
                  </a:schemeClr>
                </a:solidFill>
              </a:rPr>
              <a:t>Ball speed and trajectory </a:t>
            </a:r>
          </a:p>
          <a:p>
            <a:pPr marL="457200" indent="-457200">
              <a:buFont typeface="Arial" panose="020B0604020202020204" pitchFamily="34" charset="0"/>
              <a:buChar char="•"/>
            </a:pPr>
            <a:r>
              <a:rPr lang="en-US" sz="3200" dirty="0" smtClean="0">
                <a:solidFill>
                  <a:schemeClr val="accent2">
                    <a:lumMod val="75000"/>
                  </a:schemeClr>
                </a:solidFill>
              </a:rPr>
              <a:t>  </a:t>
            </a:r>
            <a:r>
              <a:rPr lang="en-US" sz="3200" dirty="0">
                <a:solidFill>
                  <a:schemeClr val="accent2">
                    <a:lumMod val="75000"/>
                  </a:schemeClr>
                </a:solidFill>
              </a:rPr>
              <a:t>Paddle speed and position </a:t>
            </a:r>
          </a:p>
          <a:p>
            <a:pPr marL="457200" indent="-457200">
              <a:buFont typeface="Arial" panose="020B0604020202020204" pitchFamily="34" charset="0"/>
              <a:buChar char="•"/>
            </a:pPr>
            <a:r>
              <a:rPr lang="en-US" sz="3200" dirty="0">
                <a:solidFill>
                  <a:schemeClr val="accent2">
                    <a:lumMod val="75000"/>
                  </a:schemeClr>
                </a:solidFill>
              </a:rPr>
              <a:t> </a:t>
            </a:r>
            <a:r>
              <a:rPr lang="en-US" sz="3200" dirty="0" smtClean="0">
                <a:solidFill>
                  <a:schemeClr val="accent2">
                    <a:lumMod val="75000"/>
                  </a:schemeClr>
                </a:solidFill>
              </a:rPr>
              <a:t> Score </a:t>
            </a:r>
            <a:r>
              <a:rPr lang="en-US" sz="3200" dirty="0">
                <a:solidFill>
                  <a:schemeClr val="accent2">
                    <a:lumMod val="75000"/>
                  </a:schemeClr>
                </a:solidFill>
              </a:rPr>
              <a:t>tracking </a:t>
            </a:r>
            <a:endParaRPr lang="en-US" sz="3200" dirty="0" smtClean="0">
              <a:solidFill>
                <a:schemeClr val="accent2">
                  <a:lumMod val="75000"/>
                </a:schemeClr>
              </a:solidFill>
            </a:endParaRPr>
          </a:p>
          <a:p>
            <a:pPr marL="457200" indent="-457200">
              <a:buFont typeface="Wingdings" panose="05000000000000000000" pitchFamily="2" charset="2"/>
              <a:buChar char="q"/>
            </a:pPr>
            <a:endParaRPr lang="en-US" sz="3200" dirty="0"/>
          </a:p>
          <a:p>
            <a:pPr marL="457200" indent="-457200">
              <a:buFont typeface="Wingdings" panose="05000000000000000000" pitchFamily="2" charset="2"/>
              <a:buChar char="q"/>
            </a:pPr>
            <a:r>
              <a:rPr lang="en-US" sz="3200" b="1" dirty="0" smtClean="0"/>
              <a:t> Network </a:t>
            </a:r>
            <a:r>
              <a:rPr lang="en-US" sz="3200" b="1" dirty="0"/>
              <a:t>Input (optional) </a:t>
            </a:r>
          </a:p>
          <a:p>
            <a:pPr marL="457200" indent="-457200">
              <a:buFont typeface="Arial" panose="020B0604020202020204" pitchFamily="34" charset="0"/>
              <a:buChar char="•"/>
            </a:pPr>
            <a:r>
              <a:rPr lang="en-US" sz="3200" dirty="0" smtClean="0">
                <a:solidFill>
                  <a:schemeClr val="accent2">
                    <a:lumMod val="75000"/>
                  </a:schemeClr>
                </a:solidFill>
              </a:rPr>
              <a:t>Data </a:t>
            </a:r>
            <a:r>
              <a:rPr lang="en-US" sz="3200" dirty="0">
                <a:solidFill>
                  <a:schemeClr val="accent2">
                    <a:lumMod val="75000"/>
                  </a:schemeClr>
                </a:solidFill>
              </a:rPr>
              <a:t>transmission between networked players </a:t>
            </a:r>
          </a:p>
          <a:p>
            <a:pPr marL="457200" indent="-457200">
              <a:buFont typeface="Arial" panose="020B0604020202020204" pitchFamily="34" charset="0"/>
              <a:buChar char="•"/>
            </a:pPr>
            <a:r>
              <a:rPr lang="en-US" sz="3200" dirty="0" smtClean="0">
                <a:solidFill>
                  <a:schemeClr val="accent2">
                    <a:lumMod val="75000"/>
                  </a:schemeClr>
                </a:solidFill>
              </a:rPr>
              <a:t> Chat </a:t>
            </a:r>
            <a:r>
              <a:rPr lang="en-US" sz="3200" dirty="0">
                <a:solidFill>
                  <a:schemeClr val="accent2">
                    <a:lumMod val="75000"/>
                  </a:schemeClr>
                </a:solidFill>
              </a:rPr>
              <a:t>messages between players</a:t>
            </a:r>
          </a:p>
        </p:txBody>
      </p:sp>
      <p:sp>
        <p:nvSpPr>
          <p:cNvPr id="9" name="Rectangle 8"/>
          <p:cNvSpPr/>
          <p:nvPr/>
        </p:nvSpPr>
        <p:spPr>
          <a:xfrm>
            <a:off x="11207503" y="3901849"/>
            <a:ext cx="9144000" cy="5632311"/>
          </a:xfrm>
          <a:prstGeom prst="rect">
            <a:avLst/>
          </a:prstGeom>
        </p:spPr>
        <p:txBody>
          <a:bodyPr>
            <a:spAutoFit/>
          </a:bodyPr>
          <a:lstStyle/>
          <a:p>
            <a:pPr marL="571500" indent="-571500">
              <a:buFont typeface="Arial" panose="020B0604020202020204" pitchFamily="34" charset="0"/>
              <a:buChar char="•"/>
            </a:pPr>
            <a:r>
              <a:rPr lang="en-US" sz="3600" dirty="0">
                <a:solidFill>
                  <a:schemeClr val="accent2">
                    <a:lumMod val="75000"/>
                  </a:schemeClr>
                </a:solidFill>
              </a:rPr>
              <a:t>User Interface</a:t>
            </a:r>
          </a:p>
          <a:p>
            <a:pPr marL="571500" indent="-571500">
              <a:buFont typeface="Arial" panose="020B0604020202020204" pitchFamily="34" charset="0"/>
              <a:buChar char="•"/>
            </a:pPr>
            <a:r>
              <a:rPr lang="en-US" sz="3600" dirty="0">
                <a:solidFill>
                  <a:schemeClr val="accent2">
                    <a:lumMod val="75000"/>
                  </a:schemeClr>
                </a:solidFill>
              </a:rPr>
              <a:t> Start Menu</a:t>
            </a:r>
          </a:p>
          <a:p>
            <a:pPr marL="571500" indent="-571500">
              <a:buFont typeface="Arial" panose="020B0604020202020204" pitchFamily="34" charset="0"/>
              <a:buChar char="•"/>
            </a:pPr>
            <a:r>
              <a:rPr lang="en-US" sz="3600" dirty="0">
                <a:solidFill>
                  <a:schemeClr val="accent2">
                    <a:lumMod val="75000"/>
                  </a:schemeClr>
                </a:solidFill>
              </a:rPr>
              <a:t> Game Screen</a:t>
            </a:r>
          </a:p>
          <a:p>
            <a:pPr marL="571500" indent="-571500">
              <a:buFont typeface="Arial" panose="020B0604020202020204" pitchFamily="34" charset="0"/>
              <a:buChar char="•"/>
            </a:pPr>
            <a:r>
              <a:rPr lang="en-US" sz="3600" dirty="0">
                <a:solidFill>
                  <a:schemeClr val="accent2">
                    <a:lumMod val="75000"/>
                  </a:schemeClr>
                </a:solidFill>
              </a:rPr>
              <a:t> Game-Over Screen</a:t>
            </a:r>
          </a:p>
          <a:p>
            <a:pPr marL="571500" indent="-571500">
              <a:buFont typeface="Arial" panose="020B0604020202020204" pitchFamily="34" charset="0"/>
              <a:buChar char="•"/>
            </a:pPr>
            <a:r>
              <a:rPr lang="en-US" sz="3600" dirty="0">
                <a:solidFill>
                  <a:schemeClr val="accent2">
                    <a:lumMod val="75000"/>
                  </a:schemeClr>
                </a:solidFill>
              </a:rPr>
              <a:t> Game Logic</a:t>
            </a:r>
          </a:p>
          <a:p>
            <a:pPr marL="571500" indent="-571500">
              <a:buFont typeface="Arial" panose="020B0604020202020204" pitchFamily="34" charset="0"/>
              <a:buChar char="•"/>
            </a:pPr>
            <a:r>
              <a:rPr lang="en-US" sz="3600" dirty="0">
                <a:solidFill>
                  <a:schemeClr val="accent2">
                    <a:lumMod val="75000"/>
                  </a:schemeClr>
                </a:solidFill>
              </a:rPr>
              <a:t> Paddle Movement</a:t>
            </a:r>
          </a:p>
          <a:p>
            <a:pPr marL="571500" indent="-571500">
              <a:buFont typeface="Arial" panose="020B0604020202020204" pitchFamily="34" charset="0"/>
              <a:buChar char="•"/>
            </a:pPr>
            <a:r>
              <a:rPr lang="en-US" sz="3600" dirty="0">
                <a:solidFill>
                  <a:schemeClr val="accent2">
                    <a:lumMod val="75000"/>
                  </a:schemeClr>
                </a:solidFill>
              </a:rPr>
              <a:t> Ball Movement</a:t>
            </a:r>
          </a:p>
          <a:p>
            <a:pPr marL="571500" indent="-571500">
              <a:buFont typeface="Arial" panose="020B0604020202020204" pitchFamily="34" charset="0"/>
              <a:buChar char="•"/>
            </a:pPr>
            <a:r>
              <a:rPr lang="en-US" sz="3600" dirty="0">
                <a:solidFill>
                  <a:schemeClr val="accent2">
                    <a:lumMod val="75000"/>
                  </a:schemeClr>
                </a:solidFill>
              </a:rPr>
              <a:t> Collision Detection</a:t>
            </a:r>
          </a:p>
          <a:p>
            <a:pPr marL="571500" indent="-571500">
              <a:buFont typeface="Arial" panose="020B0604020202020204" pitchFamily="34" charset="0"/>
              <a:buChar char="•"/>
            </a:pPr>
            <a:r>
              <a:rPr lang="en-US" sz="3600" dirty="0">
                <a:solidFill>
                  <a:schemeClr val="accent2">
                    <a:lumMod val="75000"/>
                  </a:schemeClr>
                </a:solidFill>
              </a:rPr>
              <a:t>Score Keeping</a:t>
            </a:r>
          </a:p>
          <a:p>
            <a:pPr marL="571500" indent="-571500">
              <a:buFont typeface="Arial" panose="020B0604020202020204" pitchFamily="34" charset="0"/>
              <a:buChar char="•"/>
            </a:pPr>
            <a:r>
              <a:rPr lang="en-US" sz="3600" dirty="0">
                <a:solidFill>
                  <a:schemeClr val="accent2">
                    <a:lumMod val="75000"/>
                  </a:schemeClr>
                </a:solidFill>
              </a:rPr>
              <a:t>Network (</a:t>
            </a:r>
            <a:r>
              <a:rPr lang="en-US" sz="3600" dirty="0" smtClean="0">
                <a:solidFill>
                  <a:schemeClr val="accent2">
                    <a:lumMod val="75000"/>
                  </a:schemeClr>
                </a:solidFill>
              </a:rPr>
              <a:t>optional)</a:t>
            </a:r>
            <a:endParaRPr lang="en-US" dirty="0">
              <a:solidFill>
                <a:schemeClr val="accent2">
                  <a:lumMod val="75000"/>
                </a:schemeClr>
              </a:solidFill>
            </a:endParaRPr>
          </a:p>
        </p:txBody>
      </p:sp>
      <p:sp>
        <p:nvSpPr>
          <p:cNvPr id="10" name="Flowchart: Connector 9"/>
          <p:cNvSpPr/>
          <p:nvPr/>
        </p:nvSpPr>
        <p:spPr>
          <a:xfrm>
            <a:off x="16505394" y="88773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15</a:t>
            </a:r>
            <a:endParaRPr lang="en-US" sz="4400" dirty="0"/>
          </a:p>
        </p:txBody>
      </p:sp>
    </p:spTree>
    <p:extLst>
      <p:ext uri="{BB962C8B-B14F-4D97-AF65-F5344CB8AC3E}">
        <p14:creationId xmlns:p14="http://schemas.microsoft.com/office/powerpoint/2010/main" val="3618559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extLst>
              <a:ext uri="{28A0092B-C50C-407E-A947-70E740481C1C}">
                <a14:useLocalDpi xmlns:a14="http://schemas.microsoft.com/office/drawing/2010/main" val="0"/>
              </a:ext>
            </a:extLst>
          </a:blip>
          <a:srcRect l="3040" t="719" r="18602"/>
          <a:stretch/>
        </p:blipFill>
        <p:spPr bwMode="auto">
          <a:xfrm>
            <a:off x="0" y="0"/>
            <a:ext cx="18287999" cy="10287000"/>
          </a:xfrm>
          <a:prstGeom prst="rect">
            <a:avLst/>
          </a:prstGeom>
          <a:ln>
            <a:noFill/>
          </a:ln>
          <a:extLst>
            <a:ext uri="{53640926-AAD7-44D8-BBD7-CCE9431645EC}">
              <a14:shadowObscured xmlns:a14="http://schemas.microsoft.com/office/drawing/2010/main"/>
            </a:ext>
          </a:extLst>
        </p:spPr>
      </p:pic>
      <p:pic>
        <p:nvPicPr>
          <p:cNvPr id="3" name="Picture 5"/>
          <p:cNvPicPr>
            <a:picLocks noChangeAspect="1"/>
          </p:cNvPicPr>
          <p:nvPr/>
        </p:nvPicPr>
        <p:blipFill>
          <a:blip r:embed="rId3"/>
          <a:srcRect/>
          <a:stretch>
            <a:fillRect/>
          </a:stretch>
        </p:blipFill>
        <p:spPr>
          <a:xfrm rot="5689601">
            <a:off x="279372" y="8093635"/>
            <a:ext cx="1956093" cy="2097687"/>
          </a:xfrm>
          <a:prstGeom prst="rect">
            <a:avLst/>
          </a:prstGeom>
        </p:spPr>
      </p:pic>
      <p:pic>
        <p:nvPicPr>
          <p:cNvPr id="5" name="Picture 7"/>
          <p:cNvPicPr>
            <a:picLocks noChangeAspect="1"/>
          </p:cNvPicPr>
          <p:nvPr/>
        </p:nvPicPr>
        <p:blipFill>
          <a:blip r:embed="rId4"/>
          <a:srcRect/>
          <a:stretch>
            <a:fillRect/>
          </a:stretch>
        </p:blipFill>
        <p:spPr>
          <a:xfrm rot="1080033">
            <a:off x="16457608" y="8464643"/>
            <a:ext cx="2695466" cy="2743476"/>
          </a:xfrm>
          <a:prstGeom prst="rect">
            <a:avLst/>
          </a:prstGeom>
        </p:spPr>
      </p:pic>
      <p:pic>
        <p:nvPicPr>
          <p:cNvPr id="6" name="Picture 10"/>
          <p:cNvPicPr>
            <a:picLocks noChangeAspect="1"/>
          </p:cNvPicPr>
          <p:nvPr/>
        </p:nvPicPr>
        <p:blipFill>
          <a:blip r:embed="rId5"/>
          <a:srcRect/>
          <a:stretch>
            <a:fillRect/>
          </a:stretch>
        </p:blipFill>
        <p:spPr>
          <a:xfrm>
            <a:off x="16611600" y="-1095109"/>
            <a:ext cx="2899410" cy="3200400"/>
          </a:xfrm>
          <a:prstGeom prst="rect">
            <a:avLst/>
          </a:prstGeom>
        </p:spPr>
      </p:pic>
      <p:pic>
        <p:nvPicPr>
          <p:cNvPr id="8"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494067">
            <a:off x="-22140" y="3503229"/>
            <a:ext cx="2177921" cy="3355340"/>
          </a:xfrm>
          <a:prstGeom prst="rect">
            <a:avLst/>
          </a:prstGeom>
        </p:spPr>
      </p:pic>
      <p:pic>
        <p:nvPicPr>
          <p:cNvPr id="9" name="Picture 6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838199" y="1452747"/>
            <a:ext cx="1546637" cy="1487586"/>
          </a:xfrm>
          <a:prstGeom prst="rect">
            <a:avLst/>
          </a:prstGeom>
        </p:spPr>
      </p:pic>
      <p:sp>
        <p:nvSpPr>
          <p:cNvPr id="10" name="Flowchart: Connector 9"/>
          <p:cNvSpPr/>
          <p:nvPr/>
        </p:nvSpPr>
        <p:spPr>
          <a:xfrm>
            <a:off x="2895600" y="910437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16</a:t>
            </a:r>
            <a:endParaRPr lang="en-US" sz="4400" dirty="0"/>
          </a:p>
        </p:txBody>
      </p:sp>
    </p:spTree>
    <p:extLst>
      <p:ext uri="{BB962C8B-B14F-4D97-AF65-F5344CB8AC3E}">
        <p14:creationId xmlns:p14="http://schemas.microsoft.com/office/powerpoint/2010/main" val="1065104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851762" y="1468613"/>
            <a:ext cx="3489749" cy="28615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90793" y="4703587"/>
            <a:ext cx="4618653" cy="4114800"/>
          </a:xfrm>
          <a:prstGeom prst="rect">
            <a:avLst/>
          </a:prstGeom>
        </p:spPr>
      </p:pic>
      <p:graphicFrame>
        <p:nvGraphicFramePr>
          <p:cNvPr id="4" name="Table 4"/>
          <p:cNvGraphicFramePr>
            <a:graphicFrameLocks noGrp="1"/>
          </p:cNvGraphicFramePr>
          <p:nvPr>
            <p:extLst>
              <p:ext uri="{D42A27DB-BD31-4B8C-83A1-F6EECF244321}">
                <p14:modId xmlns:p14="http://schemas.microsoft.com/office/powerpoint/2010/main" val="3264330254"/>
              </p:ext>
            </p:extLst>
          </p:nvPr>
        </p:nvGraphicFramePr>
        <p:xfrm>
          <a:off x="5341511" y="478813"/>
          <a:ext cx="10172153" cy="1232840"/>
        </p:xfrm>
        <a:graphic>
          <a:graphicData uri="http://schemas.openxmlformats.org/drawingml/2006/table">
            <a:tbl>
              <a:tblPr/>
              <a:tblGrid>
                <a:gridCol w="10172153"/>
              </a:tblGrid>
              <a:tr h="1232840">
                <a:tc>
                  <a:txBody>
                    <a:bodyPr/>
                    <a:lstStyle/>
                    <a:p>
                      <a:pPr algn="l">
                        <a:lnSpc>
                          <a:spcPts val="6719"/>
                        </a:lnSpc>
                        <a:defRPr/>
                      </a:pPr>
                      <a:r>
                        <a:rPr lang="en-US" sz="5400" dirty="0" smtClean="0">
                          <a:solidFill>
                            <a:srgbClr val="2B4B82"/>
                          </a:solidFill>
                          <a:latin typeface="Clear Sans Bold Bold"/>
                        </a:rPr>
                        <a:t>Module-Specific</a:t>
                      </a:r>
                      <a:r>
                        <a:rPr lang="en-US" sz="5400" baseline="0" dirty="0" smtClean="0">
                          <a:solidFill>
                            <a:srgbClr val="2B4B82"/>
                          </a:solidFill>
                          <a:latin typeface="Clear Sans Bold Bold"/>
                        </a:rPr>
                        <a:t> Requirements</a:t>
                      </a:r>
                      <a:endParaRPr lang="en-US" sz="1200" dirty="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tr>
            </a:tbl>
          </a:graphicData>
        </a:graphic>
      </p:graphicFrame>
      <p:sp>
        <p:nvSpPr>
          <p:cNvPr id="5" name="Rectangle 4"/>
          <p:cNvSpPr/>
          <p:nvPr/>
        </p:nvSpPr>
        <p:spPr>
          <a:xfrm>
            <a:off x="6629400" y="2247900"/>
            <a:ext cx="10744200" cy="7848302"/>
          </a:xfrm>
          <a:prstGeom prst="rect">
            <a:avLst/>
          </a:prstGeom>
        </p:spPr>
        <p:txBody>
          <a:bodyPr wrap="square">
            <a:spAutoFit/>
          </a:bodyPr>
          <a:lstStyle/>
          <a:p>
            <a:r>
              <a:rPr lang="en-US" sz="4000" b="1" dirty="0">
                <a:solidFill>
                  <a:schemeClr val="tx2">
                    <a:lumMod val="50000"/>
                  </a:schemeClr>
                </a:solidFill>
              </a:rPr>
              <a:t>User Interface Module</a:t>
            </a:r>
            <a:r>
              <a:rPr lang="en-US" sz="4000" b="1" dirty="0" smtClean="0">
                <a:solidFill>
                  <a:schemeClr val="tx2">
                    <a:lumMod val="50000"/>
                  </a:schemeClr>
                </a:solidFill>
              </a:rPr>
              <a:t>:</a:t>
            </a:r>
          </a:p>
          <a:p>
            <a:pPr marL="457200" indent="-457200">
              <a:buFont typeface="Arial" panose="020B0604020202020204" pitchFamily="34" charset="0"/>
              <a:buChar char="•"/>
            </a:pPr>
            <a:r>
              <a:rPr lang="en-US" sz="3200" dirty="0" smtClean="0">
                <a:solidFill>
                  <a:schemeClr val="accent1">
                    <a:lumMod val="75000"/>
                  </a:schemeClr>
                </a:solidFill>
              </a:rPr>
              <a:t> Design </a:t>
            </a:r>
            <a:r>
              <a:rPr lang="en-US" sz="3200" dirty="0">
                <a:solidFill>
                  <a:schemeClr val="accent1">
                    <a:lumMod val="75000"/>
                  </a:schemeClr>
                </a:solidFill>
              </a:rPr>
              <a:t>a user-friendly interface for the game</a:t>
            </a:r>
            <a:r>
              <a:rPr lang="en-US" sz="3200" dirty="0" smtClean="0">
                <a:solidFill>
                  <a:schemeClr val="accent1">
                    <a:lumMod val="75000"/>
                  </a:schemeClr>
                </a:solidFill>
              </a:rPr>
              <a:t>.</a:t>
            </a:r>
          </a:p>
          <a:p>
            <a:pPr marL="457200" indent="-457200">
              <a:buFont typeface="Arial" panose="020B0604020202020204" pitchFamily="34" charset="0"/>
              <a:buChar char="•"/>
            </a:pPr>
            <a:r>
              <a:rPr lang="en-US" sz="3200" dirty="0" smtClean="0">
                <a:solidFill>
                  <a:schemeClr val="accent1">
                    <a:lumMod val="75000"/>
                  </a:schemeClr>
                </a:solidFill>
              </a:rPr>
              <a:t> Provide </a:t>
            </a:r>
            <a:r>
              <a:rPr lang="en-US" sz="3200" dirty="0">
                <a:solidFill>
                  <a:schemeClr val="accent1">
                    <a:lumMod val="75000"/>
                  </a:schemeClr>
                </a:solidFill>
              </a:rPr>
              <a:t>clear instructions on how to play the game</a:t>
            </a:r>
            <a:r>
              <a:rPr lang="en-US" sz="3200" dirty="0" smtClean="0">
                <a:solidFill>
                  <a:schemeClr val="accent1">
                    <a:lumMod val="75000"/>
                  </a:schemeClr>
                </a:solidFill>
              </a:rPr>
              <a:t>.</a:t>
            </a:r>
          </a:p>
          <a:p>
            <a:pPr marL="457200" indent="-457200">
              <a:buFont typeface="Arial" panose="020B0604020202020204" pitchFamily="34" charset="0"/>
              <a:buChar char="•"/>
            </a:pPr>
            <a:r>
              <a:rPr lang="en-US" sz="3200" dirty="0" smtClean="0">
                <a:solidFill>
                  <a:schemeClr val="accent1">
                    <a:lumMod val="75000"/>
                  </a:schemeClr>
                </a:solidFill>
              </a:rPr>
              <a:t> Allow </a:t>
            </a:r>
            <a:r>
              <a:rPr lang="en-US" sz="3200" dirty="0">
                <a:solidFill>
                  <a:schemeClr val="accent1">
                    <a:lumMod val="75000"/>
                  </a:schemeClr>
                </a:solidFill>
              </a:rPr>
              <a:t>players to start a new game and exit the game</a:t>
            </a:r>
            <a:r>
              <a:rPr lang="en-US" sz="3200" dirty="0" smtClean="0"/>
              <a:t>.</a:t>
            </a:r>
          </a:p>
          <a:p>
            <a:endParaRPr lang="en-US" sz="3200" dirty="0"/>
          </a:p>
          <a:p>
            <a:r>
              <a:rPr lang="en-US" sz="4000" b="1" dirty="0" smtClean="0">
                <a:solidFill>
                  <a:schemeClr val="tx2">
                    <a:lumMod val="50000"/>
                  </a:schemeClr>
                </a:solidFill>
              </a:rPr>
              <a:t> </a:t>
            </a:r>
            <a:r>
              <a:rPr lang="en-US" sz="4000" b="1" dirty="0">
                <a:solidFill>
                  <a:schemeClr val="tx2">
                    <a:lumMod val="50000"/>
                  </a:schemeClr>
                </a:solidFill>
              </a:rPr>
              <a:t>Game Logic Module: </a:t>
            </a:r>
            <a:r>
              <a:rPr lang="en-US" sz="4000" b="1" dirty="0" smtClean="0">
                <a:solidFill>
                  <a:schemeClr val="tx2">
                    <a:lumMod val="50000"/>
                  </a:schemeClr>
                </a:solidFill>
              </a:rPr>
              <a:t> </a:t>
            </a:r>
          </a:p>
          <a:p>
            <a:pPr marL="457200" indent="-457200">
              <a:buFont typeface="Arial" panose="020B0604020202020204" pitchFamily="34" charset="0"/>
              <a:buChar char="•"/>
            </a:pPr>
            <a:r>
              <a:rPr lang="en-US" sz="3200" dirty="0" smtClean="0">
                <a:solidFill>
                  <a:schemeClr val="accent1">
                    <a:lumMod val="75000"/>
                  </a:schemeClr>
                </a:solidFill>
              </a:rPr>
              <a:t> Create </a:t>
            </a:r>
            <a:r>
              <a:rPr lang="en-US" sz="3200" dirty="0">
                <a:solidFill>
                  <a:schemeClr val="accent1">
                    <a:lumMod val="75000"/>
                  </a:schemeClr>
                </a:solidFill>
              </a:rPr>
              <a:t>a paddle that can be moved up and down by the players. </a:t>
            </a:r>
            <a:endParaRPr lang="en-US" sz="3200" dirty="0" smtClean="0">
              <a:solidFill>
                <a:schemeClr val="accent1">
                  <a:lumMod val="75000"/>
                </a:schemeClr>
              </a:solidFill>
            </a:endParaRPr>
          </a:p>
          <a:p>
            <a:pPr marL="457200" indent="-457200">
              <a:buFont typeface="Arial" panose="020B0604020202020204" pitchFamily="34" charset="0"/>
              <a:buChar char="•"/>
            </a:pPr>
            <a:r>
              <a:rPr lang="en-US" sz="3200" dirty="0" smtClean="0">
                <a:solidFill>
                  <a:schemeClr val="accent1">
                    <a:lumMod val="75000"/>
                  </a:schemeClr>
                </a:solidFill>
              </a:rPr>
              <a:t> </a:t>
            </a:r>
            <a:r>
              <a:rPr lang="en-US" sz="3200" dirty="0">
                <a:solidFill>
                  <a:schemeClr val="accent1">
                    <a:lumMod val="75000"/>
                  </a:schemeClr>
                </a:solidFill>
              </a:rPr>
              <a:t>Implement a ball that bounces off the walls and paddles. </a:t>
            </a:r>
            <a:endParaRPr lang="en-US" sz="3200" dirty="0" smtClean="0">
              <a:solidFill>
                <a:schemeClr val="accent1">
                  <a:lumMod val="75000"/>
                </a:schemeClr>
              </a:solidFill>
            </a:endParaRPr>
          </a:p>
          <a:p>
            <a:pPr marL="457200" indent="-457200">
              <a:buFont typeface="Arial" panose="020B0604020202020204" pitchFamily="34" charset="0"/>
              <a:buChar char="•"/>
            </a:pPr>
            <a:r>
              <a:rPr lang="en-US" sz="3200" dirty="0" smtClean="0">
                <a:solidFill>
                  <a:schemeClr val="accent1">
                    <a:lumMod val="75000"/>
                  </a:schemeClr>
                </a:solidFill>
              </a:rPr>
              <a:t>Create </a:t>
            </a:r>
            <a:r>
              <a:rPr lang="en-US" sz="3200" dirty="0">
                <a:solidFill>
                  <a:schemeClr val="accent1">
                    <a:lumMod val="75000"/>
                  </a:schemeClr>
                </a:solidFill>
              </a:rPr>
              <a:t>a scoring system that keeps track of the score for each player. </a:t>
            </a:r>
            <a:r>
              <a:rPr lang="en-US" sz="3200" dirty="0" smtClean="0">
                <a:solidFill>
                  <a:schemeClr val="accent1">
                    <a:lumMod val="75000"/>
                  </a:schemeClr>
                </a:solidFill>
              </a:rPr>
              <a:t>Design </a:t>
            </a:r>
            <a:r>
              <a:rPr lang="en-US" sz="3200" dirty="0">
                <a:solidFill>
                  <a:schemeClr val="accent1">
                    <a:lumMod val="75000"/>
                  </a:schemeClr>
                </a:solidFill>
              </a:rPr>
              <a:t>a game-over screen that displays the winner</a:t>
            </a:r>
            <a:r>
              <a:rPr lang="en-US" sz="3200" dirty="0"/>
              <a:t>. </a:t>
            </a:r>
            <a:endParaRPr lang="en-US" sz="3200" dirty="0" smtClean="0"/>
          </a:p>
          <a:p>
            <a:pPr marL="457200" indent="-457200">
              <a:buFont typeface="Arial" panose="020B0604020202020204" pitchFamily="34" charset="0"/>
              <a:buChar char="•"/>
            </a:pPr>
            <a:endParaRPr lang="en-US" sz="3200" dirty="0" smtClean="0"/>
          </a:p>
          <a:p>
            <a:r>
              <a:rPr lang="en-US" sz="4000" b="1" dirty="0" smtClean="0">
                <a:solidFill>
                  <a:schemeClr val="tx2">
                    <a:lumMod val="50000"/>
                  </a:schemeClr>
                </a:solidFill>
              </a:rPr>
              <a:t>Network </a:t>
            </a:r>
            <a:r>
              <a:rPr lang="en-US" sz="4000" b="1" dirty="0">
                <a:solidFill>
                  <a:schemeClr val="tx2">
                    <a:lumMod val="50000"/>
                  </a:schemeClr>
                </a:solidFill>
              </a:rPr>
              <a:t>Module (optional): </a:t>
            </a:r>
            <a:r>
              <a:rPr lang="en-US" sz="4000" b="1" dirty="0" smtClean="0">
                <a:solidFill>
                  <a:schemeClr val="tx2">
                    <a:lumMod val="50000"/>
                  </a:schemeClr>
                </a:solidFill>
              </a:rPr>
              <a:t> </a:t>
            </a:r>
          </a:p>
          <a:p>
            <a:pPr marL="457200" indent="-457200">
              <a:buFont typeface="Arial" panose="020B0604020202020204" pitchFamily="34" charset="0"/>
              <a:buChar char="•"/>
            </a:pPr>
            <a:r>
              <a:rPr lang="en-US" sz="3200" dirty="0" smtClean="0">
                <a:solidFill>
                  <a:schemeClr val="accent1">
                    <a:lumMod val="75000"/>
                  </a:schemeClr>
                </a:solidFill>
              </a:rPr>
              <a:t>Allow </a:t>
            </a:r>
            <a:r>
              <a:rPr lang="en-US" sz="3200" dirty="0">
                <a:solidFill>
                  <a:schemeClr val="accent1">
                    <a:lumMod val="75000"/>
                  </a:schemeClr>
                </a:solidFill>
              </a:rPr>
              <a:t>players to play against each other over a network. </a:t>
            </a:r>
            <a:endParaRPr lang="en-US" sz="3200" dirty="0" smtClean="0">
              <a:solidFill>
                <a:schemeClr val="accent1">
                  <a:lumMod val="75000"/>
                </a:schemeClr>
              </a:solidFill>
            </a:endParaRPr>
          </a:p>
          <a:p>
            <a:pPr marL="457200" indent="-457200">
              <a:buFont typeface="Arial" panose="020B0604020202020204" pitchFamily="34" charset="0"/>
              <a:buChar char="•"/>
            </a:pPr>
            <a:r>
              <a:rPr lang="en-US" sz="3200" dirty="0" smtClean="0">
                <a:solidFill>
                  <a:schemeClr val="accent1">
                    <a:lumMod val="75000"/>
                  </a:schemeClr>
                </a:solidFill>
              </a:rPr>
              <a:t>Add </a:t>
            </a:r>
            <a:r>
              <a:rPr lang="en-US" sz="3200" dirty="0">
                <a:solidFill>
                  <a:schemeClr val="accent1">
                    <a:lumMod val="75000"/>
                  </a:schemeClr>
                </a:solidFill>
              </a:rPr>
              <a:t>feature for communication between players</a:t>
            </a:r>
            <a:r>
              <a:rPr lang="en-US" sz="3200" dirty="0"/>
              <a:t>.</a:t>
            </a:r>
          </a:p>
        </p:txBody>
      </p:sp>
      <p:sp>
        <p:nvSpPr>
          <p:cNvPr id="6" name="Flowchart: Connector 5"/>
          <p:cNvSpPr/>
          <p:nvPr/>
        </p:nvSpPr>
        <p:spPr>
          <a:xfrm>
            <a:off x="16659114" y="8818387"/>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17</a:t>
            </a:r>
            <a:endParaRPr lang="en-US" sz="4400" dirty="0"/>
          </a:p>
        </p:txBody>
      </p:sp>
    </p:spTree>
    <p:extLst>
      <p:ext uri="{BB962C8B-B14F-4D97-AF65-F5344CB8AC3E}">
        <p14:creationId xmlns:p14="http://schemas.microsoft.com/office/powerpoint/2010/main" val="3785909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569197" y="-1344143"/>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9829800" y="670283"/>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2981940" y="-2806414"/>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771703" y="-4093673"/>
            <a:ext cx="5357753" cy="559158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2027888213"/>
              </p:ext>
            </p:extLst>
          </p:nvPr>
        </p:nvGraphicFramePr>
        <p:xfrm>
          <a:off x="1257300" y="1625272"/>
          <a:ext cx="16230600" cy="1219200"/>
        </p:xfrm>
        <a:graphic>
          <a:graphicData uri="http://schemas.openxmlformats.org/drawingml/2006/table">
            <a:tbl>
              <a:tblPr/>
              <a:tblGrid>
                <a:gridCol w="8115300"/>
                <a:gridCol w="8115300"/>
              </a:tblGrid>
              <a:tr h="1138537">
                <a:tc>
                  <a:txBody>
                    <a:bodyPr/>
                    <a:lstStyle/>
                    <a:p>
                      <a:pPr algn="l">
                        <a:lnSpc>
                          <a:spcPts val="6600"/>
                        </a:lnSpc>
                        <a:defRPr/>
                      </a:pPr>
                      <a:r>
                        <a:rPr lang="en-US" sz="4800" dirty="0" smtClean="0">
                          <a:solidFill>
                            <a:srgbClr val="2B4B82"/>
                          </a:solidFill>
                          <a:latin typeface="Clear Sans Bold Bold"/>
                        </a:rPr>
                        <a:t>Hardware Requirements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600"/>
                        </a:lnSpc>
                        <a:defRPr/>
                      </a:pPr>
                      <a:r>
                        <a:rPr lang="en-US" sz="4800" dirty="0" smtClean="0">
                          <a:solidFill>
                            <a:srgbClr val="2B4B82"/>
                          </a:solidFill>
                          <a:latin typeface="Clear Sans Bold Bold"/>
                        </a:rPr>
                        <a:t>Software</a:t>
                      </a:r>
                      <a:r>
                        <a:rPr lang="en-US" sz="4800" baseline="0" dirty="0" smtClean="0">
                          <a:solidFill>
                            <a:srgbClr val="2B4B82"/>
                          </a:solidFill>
                          <a:latin typeface="Clear Sans Bold Bold"/>
                        </a:rPr>
                        <a:t> </a:t>
                      </a:r>
                      <a:r>
                        <a:rPr lang="en-US" sz="4800" dirty="0" smtClean="0">
                          <a:solidFill>
                            <a:srgbClr val="2B4B82"/>
                          </a:solidFill>
                          <a:latin typeface="Clear Sans Bold Bold"/>
                        </a:rPr>
                        <a:t>Requirements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10" name="Rectangle 9"/>
          <p:cNvSpPr/>
          <p:nvPr/>
        </p:nvSpPr>
        <p:spPr>
          <a:xfrm>
            <a:off x="569197" y="2946042"/>
            <a:ext cx="8534400" cy="4955203"/>
          </a:xfrm>
          <a:prstGeom prst="rect">
            <a:avLst/>
          </a:prstGeom>
        </p:spPr>
        <p:txBody>
          <a:bodyPr wrap="square">
            <a:spAutoFit/>
          </a:bodyPr>
          <a:lstStyle/>
          <a:p>
            <a:pPr marL="571500" indent="-571500">
              <a:buFont typeface="Wingdings" panose="05000000000000000000" pitchFamily="2" charset="2"/>
              <a:buChar char="§"/>
            </a:pPr>
            <a:r>
              <a:rPr lang="en-US" sz="3600" b="1" dirty="0">
                <a:solidFill>
                  <a:schemeClr val="accent4">
                    <a:lumMod val="75000"/>
                  </a:schemeClr>
                </a:solidFill>
              </a:rPr>
              <a:t>Processor: </a:t>
            </a:r>
            <a:r>
              <a:rPr lang="en-US" sz="3200" dirty="0"/>
              <a:t>Intel Core i3 or higher</a:t>
            </a:r>
          </a:p>
          <a:p>
            <a:pPr marL="571500" indent="-571500">
              <a:buFont typeface="Wingdings" panose="05000000000000000000" pitchFamily="2" charset="2"/>
              <a:buChar char="§"/>
            </a:pPr>
            <a:r>
              <a:rPr lang="en-US" sz="3600" b="1" dirty="0">
                <a:solidFill>
                  <a:schemeClr val="accent4">
                    <a:lumMod val="75000"/>
                  </a:schemeClr>
                </a:solidFill>
              </a:rPr>
              <a:t>RAM: </a:t>
            </a:r>
            <a:r>
              <a:rPr lang="en-US" sz="3200" dirty="0"/>
              <a:t>4 GB or more</a:t>
            </a:r>
          </a:p>
          <a:p>
            <a:pPr marL="571500" indent="-571500">
              <a:buFont typeface="Wingdings" panose="05000000000000000000" pitchFamily="2" charset="2"/>
              <a:buChar char="§"/>
            </a:pPr>
            <a:r>
              <a:rPr lang="en-US" sz="3600" b="1" dirty="0">
                <a:solidFill>
                  <a:schemeClr val="accent4">
                    <a:lumMod val="75000"/>
                  </a:schemeClr>
                </a:solidFill>
              </a:rPr>
              <a:t>Storage: </a:t>
            </a:r>
            <a:r>
              <a:rPr lang="en-US" sz="3200" dirty="0"/>
              <a:t>500 MB or more</a:t>
            </a:r>
          </a:p>
          <a:p>
            <a:pPr marL="571500" indent="-571500">
              <a:buFont typeface="Wingdings" panose="05000000000000000000" pitchFamily="2" charset="2"/>
              <a:buChar char="§"/>
            </a:pPr>
            <a:r>
              <a:rPr lang="en-US" sz="3600" b="1" dirty="0">
                <a:solidFill>
                  <a:schemeClr val="accent4">
                    <a:lumMod val="75000"/>
                  </a:schemeClr>
                </a:solidFill>
              </a:rPr>
              <a:t>Graphics card: </a:t>
            </a:r>
            <a:r>
              <a:rPr lang="en-US" sz="3200" dirty="0"/>
              <a:t>Any modern graphics card that supports OpenGL 2.0 or higher</a:t>
            </a:r>
          </a:p>
          <a:p>
            <a:pPr marL="571500" indent="-571500">
              <a:buFont typeface="Wingdings" panose="05000000000000000000" pitchFamily="2" charset="2"/>
              <a:buChar char="§"/>
            </a:pPr>
            <a:r>
              <a:rPr lang="en-US" sz="3600" b="1" dirty="0">
                <a:solidFill>
                  <a:schemeClr val="accent4">
                    <a:lumMod val="75000"/>
                  </a:schemeClr>
                </a:solidFill>
              </a:rPr>
              <a:t>Monitor: </a:t>
            </a:r>
            <a:r>
              <a:rPr lang="en-US" sz="3200" dirty="0"/>
              <a:t>1280x800 or higher resolution display</a:t>
            </a:r>
          </a:p>
          <a:p>
            <a:pPr marL="571500" indent="-571500">
              <a:buFont typeface="Wingdings" panose="05000000000000000000" pitchFamily="2" charset="2"/>
              <a:buChar char="§"/>
            </a:pPr>
            <a:r>
              <a:rPr lang="en-US" sz="3200" b="1" dirty="0">
                <a:solidFill>
                  <a:schemeClr val="accent4">
                    <a:lumMod val="75000"/>
                  </a:schemeClr>
                </a:solidFill>
              </a:rPr>
              <a:t>I</a:t>
            </a:r>
            <a:r>
              <a:rPr lang="en-US" sz="3600" b="1" dirty="0">
                <a:solidFill>
                  <a:schemeClr val="accent4">
                    <a:lumMod val="75000"/>
                  </a:schemeClr>
                </a:solidFill>
              </a:rPr>
              <a:t>nput devices</a:t>
            </a:r>
            <a:r>
              <a:rPr lang="en-US" sz="3200" dirty="0">
                <a:solidFill>
                  <a:schemeClr val="accent4">
                    <a:lumMod val="75000"/>
                  </a:schemeClr>
                </a:solidFill>
              </a:rPr>
              <a:t>: </a:t>
            </a:r>
            <a:r>
              <a:rPr lang="en-US" sz="3200" dirty="0"/>
              <a:t>Keyboard and mouse or game controller</a:t>
            </a:r>
          </a:p>
        </p:txBody>
      </p:sp>
      <p:sp>
        <p:nvSpPr>
          <p:cNvPr id="11" name="Rectangle 10"/>
          <p:cNvSpPr/>
          <p:nvPr/>
        </p:nvSpPr>
        <p:spPr>
          <a:xfrm>
            <a:off x="9372600" y="2946042"/>
            <a:ext cx="7239000" cy="4832092"/>
          </a:xfrm>
          <a:prstGeom prst="rect">
            <a:avLst/>
          </a:prstGeom>
        </p:spPr>
        <p:txBody>
          <a:bodyPr wrap="square">
            <a:spAutoFit/>
          </a:bodyPr>
          <a:lstStyle/>
          <a:p>
            <a:pPr marL="571500" indent="-571500">
              <a:buFont typeface="Wingdings" panose="05000000000000000000" pitchFamily="2" charset="2"/>
              <a:buChar char="§"/>
            </a:pPr>
            <a:r>
              <a:rPr lang="en-US" sz="3600" b="1" dirty="0" smtClean="0">
                <a:solidFill>
                  <a:schemeClr val="accent4">
                    <a:lumMod val="75000"/>
                  </a:schemeClr>
                </a:solidFill>
              </a:rPr>
              <a:t>Operating System: </a:t>
            </a:r>
            <a:r>
              <a:rPr lang="en-US" sz="3200" dirty="0" smtClean="0"/>
              <a:t>Windows 10 or any Linux distribution that supports Java</a:t>
            </a:r>
          </a:p>
          <a:p>
            <a:pPr marL="571500" indent="-571500">
              <a:buFont typeface="Wingdings" panose="05000000000000000000" pitchFamily="2" charset="2"/>
              <a:buChar char="§"/>
            </a:pPr>
            <a:r>
              <a:rPr lang="en-US" sz="3600" b="1" dirty="0" smtClean="0">
                <a:solidFill>
                  <a:schemeClr val="accent4">
                    <a:lumMod val="75000"/>
                  </a:schemeClr>
                </a:solidFill>
              </a:rPr>
              <a:t>Java Development Kit (JDK) </a:t>
            </a:r>
            <a:r>
              <a:rPr lang="en-US" sz="3200" dirty="0" smtClean="0"/>
              <a:t>version 11 or higher</a:t>
            </a:r>
          </a:p>
          <a:p>
            <a:pPr marL="571500" indent="-571500">
              <a:buFont typeface="Wingdings" panose="05000000000000000000" pitchFamily="2" charset="2"/>
              <a:buChar char="§"/>
            </a:pPr>
            <a:r>
              <a:rPr lang="en-US" sz="3600" b="1" dirty="0" smtClean="0">
                <a:solidFill>
                  <a:schemeClr val="accent4">
                    <a:lumMod val="75000"/>
                  </a:schemeClr>
                </a:solidFill>
              </a:rPr>
              <a:t>Integrated Development Environment (IDE): </a:t>
            </a:r>
            <a:r>
              <a:rPr lang="en-US" sz="3200" dirty="0" smtClean="0"/>
              <a:t>Eclipse, NetBeans, or IntelliJ IDEA</a:t>
            </a:r>
          </a:p>
          <a:p>
            <a:pPr marL="571500" indent="-571500">
              <a:buFont typeface="Wingdings" panose="05000000000000000000" pitchFamily="2" charset="2"/>
              <a:buChar char="§"/>
            </a:pPr>
            <a:r>
              <a:rPr lang="en-US" sz="3600" b="1" dirty="0" smtClean="0">
                <a:solidFill>
                  <a:schemeClr val="accent4">
                    <a:lumMod val="75000"/>
                  </a:schemeClr>
                </a:solidFill>
              </a:rPr>
              <a:t>OpenGL 2.0 </a:t>
            </a:r>
            <a:r>
              <a:rPr lang="en-US" sz="3200" dirty="0" smtClean="0"/>
              <a:t>or higher graphics library</a:t>
            </a:r>
            <a:endParaRPr lang="en-US" sz="3200" dirty="0"/>
          </a:p>
        </p:txBody>
      </p:sp>
      <p:sp>
        <p:nvSpPr>
          <p:cNvPr id="7" name="Rectangle 6"/>
          <p:cNvSpPr/>
          <p:nvPr/>
        </p:nvSpPr>
        <p:spPr>
          <a:xfrm>
            <a:off x="3878578" y="8039029"/>
            <a:ext cx="10447021" cy="1815882"/>
          </a:xfrm>
          <a:prstGeom prst="rect">
            <a:avLst/>
          </a:prstGeom>
        </p:spPr>
        <p:txBody>
          <a:bodyPr wrap="square">
            <a:spAutoFit/>
          </a:bodyPr>
          <a:lstStyle/>
          <a:p>
            <a:pPr marL="571500" indent="-571500" algn="ctr">
              <a:buFont typeface="Wingdings" panose="05000000000000000000" pitchFamily="2" charset="2"/>
              <a:buChar char="v"/>
            </a:pPr>
            <a:r>
              <a:rPr lang="en-US" sz="4000" dirty="0">
                <a:solidFill>
                  <a:schemeClr val="tx2">
                    <a:lumMod val="50000"/>
                  </a:schemeClr>
                </a:solidFill>
              </a:rPr>
              <a:t>Game </a:t>
            </a:r>
            <a:r>
              <a:rPr lang="en-US" sz="4000" dirty="0" smtClean="0">
                <a:solidFill>
                  <a:schemeClr val="tx2">
                    <a:lumMod val="50000"/>
                  </a:schemeClr>
                </a:solidFill>
              </a:rPr>
              <a:t>Libraries</a:t>
            </a:r>
            <a:endParaRPr lang="en-US" sz="4000" dirty="0">
              <a:solidFill>
                <a:schemeClr val="tx2">
                  <a:lumMod val="50000"/>
                </a:schemeClr>
              </a:solidFill>
            </a:endParaRPr>
          </a:p>
          <a:p>
            <a:pPr marL="457200" indent="-457200">
              <a:buFont typeface="Wingdings" panose="05000000000000000000" pitchFamily="2" charset="2"/>
              <a:buChar char="§"/>
            </a:pPr>
            <a:r>
              <a:rPr lang="en-US" sz="3600" b="1" dirty="0" smtClean="0">
                <a:solidFill>
                  <a:schemeClr val="accent4">
                    <a:lumMod val="75000"/>
                  </a:schemeClr>
                </a:solidFill>
              </a:rPr>
              <a:t>JBox2D</a:t>
            </a:r>
            <a:r>
              <a:rPr lang="en-US" sz="3600" b="1" dirty="0">
                <a:solidFill>
                  <a:schemeClr val="accent4">
                    <a:lumMod val="75000"/>
                  </a:schemeClr>
                </a:solidFill>
              </a:rPr>
              <a:t>: </a:t>
            </a:r>
            <a:r>
              <a:rPr lang="en-US" sz="3600" dirty="0"/>
              <a:t>a 2D physics engine for games in Java </a:t>
            </a:r>
            <a:endParaRPr lang="en-US" sz="3600" dirty="0" smtClean="0"/>
          </a:p>
          <a:p>
            <a:pPr marL="457200" indent="-457200">
              <a:buFont typeface="Wingdings" panose="05000000000000000000" pitchFamily="2" charset="2"/>
              <a:buChar char="§"/>
            </a:pPr>
            <a:r>
              <a:rPr lang="en-US" sz="3600" dirty="0" smtClean="0">
                <a:solidFill>
                  <a:schemeClr val="accent4">
                    <a:lumMod val="75000"/>
                  </a:schemeClr>
                </a:solidFill>
              </a:rPr>
              <a:t> </a:t>
            </a:r>
            <a:r>
              <a:rPr lang="en-US" sz="3600" b="1" dirty="0">
                <a:solidFill>
                  <a:schemeClr val="accent4">
                    <a:lumMod val="75000"/>
                  </a:schemeClr>
                </a:solidFill>
              </a:rPr>
              <a:t>LWJGL: </a:t>
            </a:r>
            <a:r>
              <a:rPr lang="en-US" sz="3600" dirty="0"/>
              <a:t>Lightweight Java Game Library for OpenGL</a:t>
            </a:r>
          </a:p>
        </p:txBody>
      </p:sp>
      <p:pic>
        <p:nvPicPr>
          <p:cNvPr id="12" name="Picture 6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4325599" y="8398522"/>
            <a:ext cx="1828800" cy="1456389"/>
          </a:xfrm>
          <a:prstGeom prst="rect">
            <a:avLst/>
          </a:prstGeom>
        </p:spPr>
      </p:pic>
      <p:sp>
        <p:nvSpPr>
          <p:cNvPr id="13" name="Flowchart: Connector 12"/>
          <p:cNvSpPr/>
          <p:nvPr/>
        </p:nvSpPr>
        <p:spPr>
          <a:xfrm>
            <a:off x="16505394" y="88773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18</a:t>
            </a:r>
            <a:endParaRPr lang="en-US" sz="4400" dirty="0"/>
          </a:p>
        </p:txBody>
      </p:sp>
    </p:spTree>
    <p:extLst>
      <p:ext uri="{BB962C8B-B14F-4D97-AF65-F5344CB8AC3E}">
        <p14:creationId xmlns:p14="http://schemas.microsoft.com/office/powerpoint/2010/main" val="35512637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TextBox 4"/>
          <p:cNvSpPr txBox="1"/>
          <p:nvPr/>
        </p:nvSpPr>
        <p:spPr>
          <a:xfrm>
            <a:off x="946160" y="888884"/>
            <a:ext cx="9569415" cy="877933"/>
          </a:xfrm>
          <a:prstGeom prst="rect">
            <a:avLst/>
          </a:prstGeom>
        </p:spPr>
        <p:txBody>
          <a:bodyPr lIns="0" tIns="0" rIns="0" bIns="0" rtlCol="0" anchor="t">
            <a:spAutoFit/>
          </a:bodyPr>
          <a:lstStyle/>
          <a:p>
            <a:pPr>
              <a:lnSpc>
                <a:spcPts val="6719"/>
              </a:lnSpc>
            </a:pPr>
            <a:r>
              <a:rPr lang="en-US" sz="8000" dirty="0" smtClean="0">
                <a:solidFill>
                  <a:srgbClr val="2B4B82"/>
                </a:solidFill>
                <a:latin typeface="Clear Sans Bold Bold"/>
              </a:rPr>
              <a:t>Algorithm Details</a:t>
            </a:r>
            <a:endParaRPr lang="en-US" sz="8000" dirty="0">
              <a:solidFill>
                <a:srgbClr val="2B4B82"/>
              </a:solidFill>
              <a:latin typeface="Clear Sans Bold Bold"/>
            </a:endParaRPr>
          </a:p>
        </p:txBody>
      </p:sp>
      <p:pic>
        <p:nvPicPr>
          <p:cNvPr id="7"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4325600" y="342900"/>
            <a:ext cx="3662625" cy="5642699"/>
          </a:xfrm>
          <a:prstGeom prst="rect">
            <a:avLst/>
          </a:prstGeom>
        </p:spPr>
      </p:pic>
      <p:pic>
        <p:nvPicPr>
          <p:cNvPr id="8"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310360" y="6743700"/>
            <a:ext cx="3018279" cy="3040390"/>
          </a:xfrm>
          <a:prstGeom prst="rect">
            <a:avLst/>
          </a:prstGeom>
        </p:spPr>
      </p:pic>
      <p:sp>
        <p:nvSpPr>
          <p:cNvPr id="9" name="Rectangle 8"/>
          <p:cNvSpPr/>
          <p:nvPr/>
        </p:nvSpPr>
        <p:spPr>
          <a:xfrm>
            <a:off x="762000" y="1628011"/>
            <a:ext cx="13548360" cy="8156079"/>
          </a:xfrm>
          <a:prstGeom prst="rect">
            <a:avLst/>
          </a:prstGeom>
        </p:spPr>
        <p:txBody>
          <a:bodyPr wrap="square">
            <a:spAutoFit/>
          </a:bodyPr>
          <a:lstStyle/>
          <a:p>
            <a:pPr marL="571500" indent="-571500">
              <a:buFont typeface="Arial" panose="020B0604020202020204" pitchFamily="34" charset="0"/>
              <a:buChar char="•"/>
            </a:pPr>
            <a:endParaRPr lang="en-US" sz="3600" dirty="0">
              <a:solidFill>
                <a:schemeClr val="accent5">
                  <a:lumMod val="75000"/>
                </a:schemeClr>
              </a:solidFill>
            </a:endParaRPr>
          </a:p>
          <a:p>
            <a:pPr marL="571500" indent="-571500">
              <a:buFont typeface="Arial" panose="020B0604020202020204" pitchFamily="34" charset="0"/>
              <a:buChar char="•"/>
            </a:pPr>
            <a:r>
              <a:rPr lang="en-US" sz="4400" b="1" dirty="0">
                <a:solidFill>
                  <a:schemeClr val="accent2">
                    <a:lumMod val="50000"/>
                  </a:schemeClr>
                </a:solidFill>
              </a:rPr>
              <a:t>Game Loop Algorithm: </a:t>
            </a:r>
            <a:r>
              <a:rPr lang="en-US" sz="3600" dirty="0">
                <a:solidFill>
                  <a:schemeClr val="accent5">
                    <a:lumMod val="75000"/>
                  </a:schemeClr>
                </a:solidFill>
              </a:rPr>
              <a:t>Continuous running of the game by updating game state and rendering the screen.</a:t>
            </a:r>
          </a:p>
          <a:p>
            <a:pPr marL="571500" indent="-571500">
              <a:buFont typeface="Arial" panose="020B0604020202020204" pitchFamily="34" charset="0"/>
              <a:buChar char="•"/>
            </a:pPr>
            <a:r>
              <a:rPr lang="en-US" sz="4400" b="1" dirty="0">
                <a:solidFill>
                  <a:schemeClr val="accent2">
                    <a:lumMod val="50000"/>
                  </a:schemeClr>
                </a:solidFill>
              </a:rPr>
              <a:t>Collision Detection Algorithm: </a:t>
            </a:r>
            <a:r>
              <a:rPr lang="en-US" sz="3600" dirty="0">
                <a:solidFill>
                  <a:schemeClr val="accent5">
                    <a:lumMod val="75000"/>
                  </a:schemeClr>
                </a:solidFill>
              </a:rPr>
              <a:t>Detect collisions between ball, paddles, and window edges.</a:t>
            </a:r>
          </a:p>
          <a:p>
            <a:pPr marL="571500" indent="-571500">
              <a:buFont typeface="Arial" panose="020B0604020202020204" pitchFamily="34" charset="0"/>
              <a:buChar char="•"/>
            </a:pPr>
            <a:r>
              <a:rPr lang="en-US" sz="4400" b="1" dirty="0">
                <a:solidFill>
                  <a:schemeClr val="accent2">
                    <a:lumMod val="50000"/>
                  </a:schemeClr>
                </a:solidFill>
              </a:rPr>
              <a:t>Movement Algorithm: </a:t>
            </a:r>
            <a:r>
              <a:rPr lang="en-US" sz="3600" dirty="0">
                <a:solidFill>
                  <a:schemeClr val="accent5">
                    <a:lumMod val="75000"/>
                  </a:schemeClr>
                </a:solidFill>
              </a:rPr>
              <a:t>Update positions of paddles and ball.</a:t>
            </a:r>
          </a:p>
          <a:p>
            <a:pPr marL="571500" indent="-571500">
              <a:buFont typeface="Arial" panose="020B0604020202020204" pitchFamily="34" charset="0"/>
              <a:buChar char="•"/>
            </a:pPr>
            <a:r>
              <a:rPr lang="en-US" sz="4400" b="1" dirty="0">
                <a:solidFill>
                  <a:schemeClr val="accent2">
                    <a:lumMod val="50000"/>
                  </a:schemeClr>
                </a:solidFill>
              </a:rPr>
              <a:t>Draw Algorithm: </a:t>
            </a:r>
            <a:r>
              <a:rPr lang="en-US" sz="3600" dirty="0">
                <a:solidFill>
                  <a:schemeClr val="accent5">
                    <a:lumMod val="75000"/>
                  </a:schemeClr>
                </a:solidFill>
              </a:rPr>
              <a:t>Render game screen by drawing paddles, ball, and score.</a:t>
            </a:r>
          </a:p>
          <a:p>
            <a:pPr marL="571500" indent="-571500">
              <a:buFont typeface="Arial" panose="020B0604020202020204" pitchFamily="34" charset="0"/>
              <a:buChar char="•"/>
            </a:pPr>
            <a:r>
              <a:rPr lang="en-US" sz="4400" b="1" dirty="0">
                <a:solidFill>
                  <a:schemeClr val="accent2">
                    <a:lumMod val="50000"/>
                  </a:schemeClr>
                </a:solidFill>
              </a:rPr>
              <a:t>Keyboard Input Algorithm: </a:t>
            </a:r>
            <a:r>
              <a:rPr lang="en-US" sz="3600" dirty="0">
                <a:solidFill>
                  <a:schemeClr val="accent5">
                    <a:lumMod val="75000"/>
                  </a:schemeClr>
                </a:solidFill>
              </a:rPr>
              <a:t>Detect player input for paddle movement.</a:t>
            </a:r>
          </a:p>
          <a:p>
            <a:pPr marL="571500" indent="-571500">
              <a:buFont typeface="Arial" panose="020B0604020202020204" pitchFamily="34" charset="0"/>
              <a:buChar char="•"/>
            </a:pPr>
            <a:r>
              <a:rPr lang="en-US" sz="4400" b="1" dirty="0">
                <a:solidFill>
                  <a:schemeClr val="accent2">
                    <a:lumMod val="50000"/>
                  </a:schemeClr>
                </a:solidFill>
              </a:rPr>
              <a:t>Randomization Algorithm: </a:t>
            </a:r>
            <a:r>
              <a:rPr lang="en-US" sz="3600" dirty="0">
                <a:solidFill>
                  <a:schemeClr val="accent5">
                    <a:lumMod val="75000"/>
                  </a:schemeClr>
                </a:solidFill>
              </a:rPr>
              <a:t>Generate random starting position and velocity for the ball.</a:t>
            </a:r>
          </a:p>
          <a:p>
            <a:pPr marL="571500" indent="-571500">
              <a:buFont typeface="Arial" panose="020B0604020202020204" pitchFamily="34" charset="0"/>
              <a:buChar char="•"/>
            </a:pPr>
            <a:r>
              <a:rPr lang="en-US" sz="4400" b="1" dirty="0">
                <a:solidFill>
                  <a:schemeClr val="accent2">
                    <a:lumMod val="50000"/>
                  </a:schemeClr>
                </a:solidFill>
              </a:rPr>
              <a:t>Score Keeping Algorithm: </a:t>
            </a:r>
            <a:r>
              <a:rPr lang="en-US" sz="3600" dirty="0">
                <a:solidFill>
                  <a:schemeClr val="accent5">
                    <a:lumMod val="75000"/>
                  </a:schemeClr>
                </a:solidFill>
              </a:rPr>
              <a:t>Track and display player scores.</a:t>
            </a:r>
          </a:p>
        </p:txBody>
      </p:sp>
      <p:sp>
        <p:nvSpPr>
          <p:cNvPr id="6" name="Flowchart: Connector 5"/>
          <p:cNvSpPr/>
          <p:nvPr/>
        </p:nvSpPr>
        <p:spPr>
          <a:xfrm>
            <a:off x="16680939" y="90297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19</a:t>
            </a:r>
            <a:endParaRPr lang="en-US" sz="4400" dirty="0"/>
          </a:p>
        </p:txBody>
      </p:sp>
    </p:spTree>
    <p:extLst>
      <p:ext uri="{BB962C8B-B14F-4D97-AF65-F5344CB8AC3E}">
        <p14:creationId xmlns:p14="http://schemas.microsoft.com/office/powerpoint/2010/main" val="3064970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1838398" y="1919218"/>
            <a:ext cx="6122176" cy="6130495"/>
          </a:xfrm>
          <a:prstGeom prst="rect">
            <a:avLst/>
          </a:prstGeom>
        </p:spPr>
      </p:pic>
      <p:pic>
        <p:nvPicPr>
          <p:cNvPr id="6" name="Picture 6"/>
          <p:cNvPicPr>
            <a:picLocks noChangeAspect="1"/>
          </p:cNvPicPr>
          <p:nvPr/>
        </p:nvPicPr>
        <p:blipFill>
          <a:blip r:embed="rId3"/>
          <a:srcRect/>
          <a:stretch>
            <a:fillRect/>
          </a:stretch>
        </p:blipFill>
        <p:spPr>
          <a:xfrm rot="20071709">
            <a:off x="4841290" y="-2385181"/>
            <a:ext cx="6276057" cy="6181916"/>
          </a:xfrm>
          <a:prstGeom prst="rect">
            <a:avLst/>
          </a:prstGeom>
        </p:spPr>
      </p:pic>
      <p:pic>
        <p:nvPicPr>
          <p:cNvPr id="7" name="Picture 7"/>
          <p:cNvPicPr>
            <a:picLocks noChangeAspect="1"/>
          </p:cNvPicPr>
          <p:nvPr/>
        </p:nvPicPr>
        <p:blipFill>
          <a:blip r:embed="rId4"/>
          <a:srcRect/>
          <a:stretch>
            <a:fillRect/>
          </a:stretch>
        </p:blipFill>
        <p:spPr>
          <a:xfrm rot="1163418">
            <a:off x="6247754" y="8091801"/>
            <a:ext cx="4313567" cy="4390399"/>
          </a:xfrm>
          <a:prstGeom prst="rect">
            <a:avLst/>
          </a:prstGeom>
        </p:spPr>
      </p:pic>
      <p:grpSp>
        <p:nvGrpSpPr>
          <p:cNvPr id="9" name="Group 9"/>
          <p:cNvGrpSpPr/>
          <p:nvPr/>
        </p:nvGrpSpPr>
        <p:grpSpPr>
          <a:xfrm>
            <a:off x="11313951" y="8147173"/>
            <a:ext cx="6964751" cy="1379865"/>
            <a:chOff x="607449" y="-164189"/>
            <a:chExt cx="8403622" cy="1839822"/>
          </a:xfrm>
        </p:grpSpPr>
        <p:sp>
          <p:nvSpPr>
            <p:cNvPr id="10" name="TextBox 10"/>
            <p:cNvSpPr txBox="1"/>
            <p:nvPr/>
          </p:nvSpPr>
          <p:spPr>
            <a:xfrm>
              <a:off x="607449" y="-164189"/>
              <a:ext cx="8403622" cy="1839822"/>
            </a:xfrm>
            <a:prstGeom prst="rect">
              <a:avLst/>
            </a:prstGeom>
          </p:spPr>
          <p:txBody>
            <a:bodyPr wrap="square" lIns="0" tIns="0" rIns="0" bIns="0" rtlCol="0" anchor="t">
              <a:spAutoFit/>
            </a:bodyPr>
            <a:lstStyle/>
            <a:p>
              <a:pPr algn="ctr">
                <a:lnSpc>
                  <a:spcPts val="5599"/>
                </a:lnSpc>
              </a:pPr>
              <a:r>
                <a:rPr lang="en-US" sz="3999" dirty="0" smtClean="0">
                  <a:solidFill>
                    <a:srgbClr val="FFFFFF"/>
                  </a:solidFill>
                  <a:latin typeface="Nourd Bold"/>
                </a:rPr>
                <a:t>Muhammad Ahmad Sultan </a:t>
              </a:r>
              <a:endParaRPr lang="en-US" sz="3999" dirty="0">
                <a:solidFill>
                  <a:srgbClr val="FFFFFF"/>
                </a:solidFill>
                <a:latin typeface="Nourd Bold"/>
              </a:endParaRPr>
            </a:p>
          </p:txBody>
        </p:sp>
        <p:sp>
          <p:nvSpPr>
            <p:cNvPr id="11" name="TextBox 11"/>
            <p:cNvSpPr txBox="1"/>
            <p:nvPr/>
          </p:nvSpPr>
          <p:spPr>
            <a:xfrm>
              <a:off x="2216195" y="727500"/>
              <a:ext cx="6397478" cy="581357"/>
            </a:xfrm>
            <a:prstGeom prst="rect">
              <a:avLst/>
            </a:prstGeom>
          </p:spPr>
          <p:txBody>
            <a:bodyPr lIns="0" tIns="0" rIns="0" bIns="0" rtlCol="0" anchor="t">
              <a:spAutoFit/>
            </a:bodyPr>
            <a:lstStyle/>
            <a:p>
              <a:pPr marL="0" lvl="0" indent="0" algn="ctr">
                <a:lnSpc>
                  <a:spcPts val="3359"/>
                </a:lnSpc>
              </a:pPr>
              <a:r>
                <a:rPr lang="en-US" sz="2400" dirty="0" smtClean="0">
                  <a:solidFill>
                    <a:srgbClr val="FFFFFF"/>
                  </a:solidFill>
                  <a:latin typeface="Hind Guntur Light"/>
                </a:rPr>
                <a:t>Developer</a:t>
              </a:r>
              <a:endParaRPr lang="en-US" sz="2400" u="none" dirty="0">
                <a:solidFill>
                  <a:srgbClr val="FFFFFF"/>
                </a:solidFill>
                <a:latin typeface="Hind Guntur Light"/>
              </a:endParaRPr>
            </a:p>
          </p:txBody>
        </p:sp>
      </p:grpSp>
      <p:grpSp>
        <p:nvGrpSpPr>
          <p:cNvPr id="12" name="Group 12"/>
          <p:cNvGrpSpPr/>
          <p:nvPr/>
        </p:nvGrpSpPr>
        <p:grpSpPr>
          <a:xfrm>
            <a:off x="3710124" y="2108746"/>
            <a:ext cx="8193656" cy="6058747"/>
            <a:chOff x="572743" y="-7031"/>
            <a:chExt cx="10113597" cy="8078328"/>
          </a:xfrm>
        </p:grpSpPr>
        <p:sp>
          <p:nvSpPr>
            <p:cNvPr id="13" name="TextBox 13"/>
            <p:cNvSpPr txBox="1"/>
            <p:nvPr/>
          </p:nvSpPr>
          <p:spPr>
            <a:xfrm>
              <a:off x="572743" y="-7031"/>
              <a:ext cx="10113597" cy="1714500"/>
            </a:xfrm>
            <a:prstGeom prst="rect">
              <a:avLst/>
            </a:prstGeom>
          </p:spPr>
          <p:txBody>
            <a:bodyPr lIns="0" tIns="0" rIns="0" bIns="0" rtlCol="0" anchor="t">
              <a:spAutoFit/>
            </a:bodyPr>
            <a:lstStyle/>
            <a:p>
              <a:pPr>
                <a:lnSpc>
                  <a:spcPts val="10199"/>
                </a:lnSpc>
              </a:pPr>
              <a:r>
                <a:rPr lang="en-US" sz="8499" dirty="0" smtClean="0">
                  <a:solidFill>
                    <a:srgbClr val="FFFFFF"/>
                  </a:solidFill>
                  <a:latin typeface="Nourd Bold Bold"/>
                </a:rPr>
                <a:t>About me</a:t>
              </a:r>
              <a:endParaRPr lang="en-US" sz="8499" dirty="0">
                <a:solidFill>
                  <a:srgbClr val="FFFFFF"/>
                </a:solidFill>
                <a:latin typeface="Nourd Bold Bold"/>
              </a:endParaRPr>
            </a:p>
          </p:txBody>
        </p:sp>
        <p:sp>
          <p:nvSpPr>
            <p:cNvPr id="14" name="TextBox 14"/>
            <p:cNvSpPr txBox="1"/>
            <p:nvPr/>
          </p:nvSpPr>
          <p:spPr>
            <a:xfrm>
              <a:off x="620156" y="2326135"/>
              <a:ext cx="10002669" cy="5745162"/>
            </a:xfrm>
            <a:prstGeom prst="rect">
              <a:avLst/>
            </a:prstGeom>
          </p:spPr>
          <p:txBody>
            <a:bodyPr lIns="0" tIns="0" rIns="0" bIns="0" rtlCol="0" anchor="t">
              <a:spAutoFit/>
            </a:bodyPr>
            <a:lstStyle/>
            <a:p>
              <a:pPr>
                <a:lnSpc>
                  <a:spcPts val="4200"/>
                </a:lnSpc>
              </a:pPr>
              <a:r>
                <a:rPr lang="en-US" sz="3200" dirty="0">
                  <a:solidFill>
                    <a:schemeClr val="bg1"/>
                  </a:solidFill>
                </a:rPr>
                <a:t>Allow me to introduce myself. I am </a:t>
              </a:r>
              <a:r>
                <a:rPr lang="en-US" sz="3600" dirty="0">
                  <a:solidFill>
                    <a:schemeClr val="accent2">
                      <a:lumMod val="60000"/>
                      <a:lumOff val="40000"/>
                    </a:schemeClr>
                  </a:solidFill>
                </a:rPr>
                <a:t>Muhammad Ahmad Sultan</a:t>
              </a:r>
              <a:r>
                <a:rPr lang="en-US" sz="3200" dirty="0">
                  <a:solidFill>
                    <a:schemeClr val="bg1"/>
                  </a:solidFill>
                </a:rPr>
                <a:t>, a highly motivated first-year student at the Military College of Signals, currently pursuing a Bachelor's degree in Software Engineering. With unwavering determination, I am committed to achieving my goals and making significant strides in my academic journey</a:t>
              </a:r>
              <a:r>
                <a:rPr lang="en-US" sz="3200" dirty="0" smtClean="0">
                  <a:solidFill>
                    <a:schemeClr val="bg1"/>
                  </a:solidFill>
                </a:rPr>
                <a:t>.</a:t>
              </a:r>
              <a:endParaRPr lang="en-US" sz="3000" dirty="0">
                <a:solidFill>
                  <a:schemeClr val="bg1"/>
                </a:solidFill>
                <a:latin typeface="Hind Guntur Light"/>
              </a:endParaRPr>
            </a:p>
          </p:txBody>
        </p:sp>
      </p:grpSp>
      <p:pic>
        <p:nvPicPr>
          <p:cNvPr id="15" name="Picture 14"/>
          <p:cNvPicPr>
            <a:picLocks noChangeAspect="1"/>
          </p:cNvPicPr>
          <p:nvPr/>
        </p:nvPicPr>
        <p:blipFill rotWithShape="1">
          <a:blip r:embed="rId5"/>
          <a:srcRect l="6675" t="7968" b="4428"/>
          <a:stretch/>
        </p:blipFill>
        <p:spPr>
          <a:xfrm>
            <a:off x="228600" y="225533"/>
            <a:ext cx="3335369" cy="3387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9"/>
          <p:cNvPicPr>
            <a:picLocks noChangeAspect="1"/>
          </p:cNvPicPr>
          <p:nvPr/>
        </p:nvPicPr>
        <p:blipFill>
          <a:blip r:embed="rId6"/>
          <a:srcRect/>
          <a:stretch>
            <a:fillRect/>
          </a:stretch>
        </p:blipFill>
        <p:spPr>
          <a:xfrm rot="20569760">
            <a:off x="-13132" y="6326789"/>
            <a:ext cx="3595528" cy="3573057"/>
          </a:xfrm>
          <a:prstGeom prst="rect">
            <a:avLst/>
          </a:prstGeom>
        </p:spPr>
      </p:pic>
      <p:pic>
        <p:nvPicPr>
          <p:cNvPr id="17" name="Picture 16"/>
          <p:cNvPicPr>
            <a:picLocks noChangeAspect="1"/>
          </p:cNvPicPr>
          <p:nvPr/>
        </p:nvPicPr>
        <p:blipFill>
          <a:blip r:embed="rId7"/>
          <a:stretch>
            <a:fillRect/>
          </a:stretch>
        </p:blipFill>
        <p:spPr>
          <a:xfrm>
            <a:off x="12069672" y="2052320"/>
            <a:ext cx="5533428" cy="5681980"/>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2541420" y="4043944"/>
            <a:ext cx="7312717" cy="3035576"/>
            <a:chOff x="0" y="190500"/>
            <a:chExt cx="9750289" cy="4047434"/>
          </a:xfrm>
        </p:grpSpPr>
        <p:sp>
          <p:nvSpPr>
            <p:cNvPr id="3" name="TextBox 3"/>
            <p:cNvSpPr txBox="1"/>
            <p:nvPr/>
          </p:nvSpPr>
          <p:spPr>
            <a:xfrm>
              <a:off x="0" y="190500"/>
              <a:ext cx="9750289" cy="1335494"/>
            </a:xfrm>
            <a:prstGeom prst="rect">
              <a:avLst/>
            </a:prstGeom>
          </p:spPr>
          <p:txBody>
            <a:bodyPr lIns="0" tIns="0" rIns="0" bIns="0" rtlCol="0" anchor="t">
              <a:spAutoFit/>
            </a:bodyPr>
            <a:lstStyle/>
            <a:p>
              <a:pPr>
                <a:lnSpc>
                  <a:spcPts val="7520"/>
                </a:lnSpc>
              </a:pPr>
              <a:r>
                <a:rPr lang="en-US" sz="9600" spc="-88" dirty="0" smtClean="0">
                  <a:solidFill>
                    <a:srgbClr val="2B4B82"/>
                  </a:solidFill>
                  <a:latin typeface="Clear Sans Bold"/>
                </a:rPr>
                <a:t>Execution</a:t>
              </a:r>
              <a:endParaRPr lang="en-US" sz="9600" spc="-88" dirty="0">
                <a:solidFill>
                  <a:srgbClr val="2B4B82"/>
                </a:solidFill>
                <a:latin typeface="Clear Sans Bold"/>
              </a:endParaRPr>
            </a:p>
          </p:txBody>
        </p:sp>
        <p:sp>
          <p:nvSpPr>
            <p:cNvPr id="4" name="TextBox 4"/>
            <p:cNvSpPr txBox="1"/>
            <p:nvPr/>
          </p:nvSpPr>
          <p:spPr>
            <a:xfrm>
              <a:off x="0" y="3490037"/>
              <a:ext cx="9750289" cy="747897"/>
            </a:xfrm>
            <a:prstGeom prst="rect">
              <a:avLst/>
            </a:prstGeom>
          </p:spPr>
          <p:txBody>
            <a:bodyPr lIns="0" tIns="0" rIns="0" bIns="0" rtlCol="0" anchor="t">
              <a:spAutoFit/>
            </a:bodyPr>
            <a:lstStyle/>
            <a:p>
              <a:pPr>
                <a:lnSpc>
                  <a:spcPts val="4759"/>
                </a:lnSpc>
              </a:pPr>
              <a:endParaRPr lang="en-US" sz="3399" dirty="0">
                <a:solidFill>
                  <a:srgbClr val="2B4B82"/>
                </a:solidFill>
                <a:latin typeface="Clear Sans Regula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854137" y="3018272"/>
            <a:ext cx="7411325" cy="463544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8665100" y="8613636"/>
            <a:ext cx="4338720" cy="271367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976014" y="7483497"/>
            <a:ext cx="3289448" cy="20574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320348" y="712171"/>
            <a:ext cx="3289448" cy="2057400"/>
          </a:xfrm>
          <a:prstGeom prst="rect">
            <a:avLst/>
          </a:prstGeom>
        </p:spPr>
      </p:pic>
      <p:pic>
        <p:nvPicPr>
          <p:cNvPr id="9" name="Picture 2"/>
          <p:cNvPicPr>
            <a:picLocks noChangeAspect="1"/>
          </p:cNvPicPr>
          <p:nvPr/>
        </p:nvPicPr>
        <p:blipFill>
          <a:blip r:embed="rId4"/>
          <a:srcRect/>
          <a:stretch>
            <a:fillRect/>
          </a:stretch>
        </p:blipFill>
        <p:spPr>
          <a:xfrm rot="525350">
            <a:off x="4062853" y="6288160"/>
            <a:ext cx="2058781" cy="2181489"/>
          </a:xfrm>
          <a:prstGeom prst="rect">
            <a:avLst/>
          </a:prstGeom>
        </p:spPr>
      </p:pic>
      <p:pic>
        <p:nvPicPr>
          <p:cNvPr id="10" name="Picture 3"/>
          <p:cNvPicPr>
            <a:picLocks noChangeAspect="1"/>
          </p:cNvPicPr>
          <p:nvPr/>
        </p:nvPicPr>
        <p:blipFill>
          <a:blip r:embed="rId5"/>
          <a:srcRect/>
          <a:stretch>
            <a:fillRect/>
          </a:stretch>
        </p:blipFill>
        <p:spPr>
          <a:xfrm>
            <a:off x="-533401" y="-586476"/>
            <a:ext cx="2903299" cy="2910576"/>
          </a:xfrm>
          <a:prstGeom prst="rect">
            <a:avLst/>
          </a:prstGeom>
        </p:spPr>
      </p:pic>
      <p:pic>
        <p:nvPicPr>
          <p:cNvPr id="11" name="Picture 4"/>
          <p:cNvPicPr>
            <a:picLocks noChangeAspect="1"/>
          </p:cNvPicPr>
          <p:nvPr/>
        </p:nvPicPr>
        <p:blipFill>
          <a:blip r:embed="rId6"/>
          <a:srcRect/>
          <a:stretch>
            <a:fillRect/>
          </a:stretch>
        </p:blipFill>
        <p:spPr>
          <a:xfrm>
            <a:off x="400868" y="8898409"/>
            <a:ext cx="2942709" cy="2777181"/>
          </a:xfrm>
          <a:prstGeom prst="rect">
            <a:avLst/>
          </a:prstGeom>
        </p:spPr>
      </p:pic>
      <p:pic>
        <p:nvPicPr>
          <p:cNvPr id="12" name="Picture 5"/>
          <p:cNvPicPr>
            <a:picLocks noChangeAspect="1"/>
          </p:cNvPicPr>
          <p:nvPr/>
        </p:nvPicPr>
        <p:blipFill>
          <a:blip r:embed="rId7"/>
          <a:srcRect/>
          <a:stretch>
            <a:fillRect/>
          </a:stretch>
        </p:blipFill>
        <p:spPr>
          <a:xfrm rot="911808">
            <a:off x="9215058" y="-596166"/>
            <a:ext cx="1815686" cy="1947116"/>
          </a:xfrm>
          <a:prstGeom prst="rect">
            <a:avLst/>
          </a:prstGeom>
        </p:spPr>
      </p:pic>
      <p:sp>
        <p:nvSpPr>
          <p:cNvPr id="13" name="Flowchart: Connector 12"/>
          <p:cNvSpPr/>
          <p:nvPr/>
        </p:nvSpPr>
        <p:spPr>
          <a:xfrm>
            <a:off x="16477997" y="9045597"/>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20</a:t>
            </a:r>
            <a:endParaRPr lang="en-US" sz="4400" dirty="0"/>
          </a:p>
        </p:txBody>
      </p:sp>
    </p:spTree>
    <p:extLst>
      <p:ext uri="{BB962C8B-B14F-4D97-AF65-F5344CB8AC3E}">
        <p14:creationId xmlns:p14="http://schemas.microsoft.com/office/powerpoint/2010/main" val="1629347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extLst>
              <a:ext uri="{28A0092B-C50C-407E-A947-70E740481C1C}">
                <a14:useLocalDpi xmlns:a14="http://schemas.microsoft.com/office/drawing/2010/main" val="0"/>
              </a:ext>
            </a:extLst>
          </a:blip>
          <a:srcRect l="3040" t="719" r="18602"/>
          <a:stretch/>
        </p:blipFill>
        <p:spPr bwMode="auto">
          <a:xfrm>
            <a:off x="0" y="0"/>
            <a:ext cx="18287999" cy="10287000"/>
          </a:xfrm>
          <a:prstGeom prst="rect">
            <a:avLst/>
          </a:prstGeom>
          <a:ln>
            <a:noFill/>
          </a:ln>
          <a:extLst>
            <a:ext uri="{53640926-AAD7-44D8-BBD7-CCE9431645EC}">
              <a14:shadowObscured xmlns:a14="http://schemas.microsoft.com/office/drawing/2010/main"/>
            </a:ext>
          </a:extLst>
        </p:spPr>
      </p:pic>
      <p:pic>
        <p:nvPicPr>
          <p:cNvPr id="3" name="Picture 5"/>
          <p:cNvPicPr>
            <a:picLocks noChangeAspect="1"/>
          </p:cNvPicPr>
          <p:nvPr/>
        </p:nvPicPr>
        <p:blipFill>
          <a:blip r:embed="rId3"/>
          <a:srcRect/>
          <a:stretch>
            <a:fillRect/>
          </a:stretch>
        </p:blipFill>
        <p:spPr>
          <a:xfrm rot="5689601">
            <a:off x="279372" y="8093635"/>
            <a:ext cx="1956093" cy="2097687"/>
          </a:xfrm>
          <a:prstGeom prst="rect">
            <a:avLst/>
          </a:prstGeom>
        </p:spPr>
      </p:pic>
      <p:pic>
        <p:nvPicPr>
          <p:cNvPr id="5" name="Picture 7"/>
          <p:cNvPicPr>
            <a:picLocks noChangeAspect="1"/>
          </p:cNvPicPr>
          <p:nvPr/>
        </p:nvPicPr>
        <p:blipFill>
          <a:blip r:embed="rId4"/>
          <a:srcRect/>
          <a:stretch>
            <a:fillRect/>
          </a:stretch>
        </p:blipFill>
        <p:spPr>
          <a:xfrm rot="1080033">
            <a:off x="16457608" y="8464643"/>
            <a:ext cx="2695466" cy="2743476"/>
          </a:xfrm>
          <a:prstGeom prst="rect">
            <a:avLst/>
          </a:prstGeom>
        </p:spPr>
      </p:pic>
      <p:pic>
        <p:nvPicPr>
          <p:cNvPr id="6" name="Picture 10"/>
          <p:cNvPicPr>
            <a:picLocks noChangeAspect="1"/>
          </p:cNvPicPr>
          <p:nvPr/>
        </p:nvPicPr>
        <p:blipFill>
          <a:blip r:embed="rId5"/>
          <a:srcRect/>
          <a:stretch>
            <a:fillRect/>
          </a:stretch>
        </p:blipFill>
        <p:spPr>
          <a:xfrm>
            <a:off x="16611600" y="-1095109"/>
            <a:ext cx="2899410" cy="3200400"/>
          </a:xfrm>
          <a:prstGeom prst="rect">
            <a:avLst/>
          </a:prstGeom>
        </p:spPr>
      </p:pic>
      <p:pic>
        <p:nvPicPr>
          <p:cNvPr id="8"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494067">
            <a:off x="-22140" y="3503229"/>
            <a:ext cx="2177921" cy="3355340"/>
          </a:xfrm>
          <a:prstGeom prst="rect">
            <a:avLst/>
          </a:prstGeom>
        </p:spPr>
      </p:pic>
      <p:pic>
        <p:nvPicPr>
          <p:cNvPr id="9" name="Picture 6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838199" y="1452747"/>
            <a:ext cx="1546637" cy="1487586"/>
          </a:xfrm>
          <a:prstGeom prst="rect">
            <a:avLst/>
          </a:prstGeom>
        </p:spPr>
      </p:pic>
      <p:sp>
        <p:nvSpPr>
          <p:cNvPr id="10" name="Flowchart: Connector 9"/>
          <p:cNvSpPr/>
          <p:nvPr/>
        </p:nvSpPr>
        <p:spPr>
          <a:xfrm>
            <a:off x="13581259" y="914247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21</a:t>
            </a:r>
            <a:endParaRPr lang="en-US" sz="4400" dirty="0"/>
          </a:p>
        </p:txBody>
      </p:sp>
    </p:spTree>
    <p:extLst>
      <p:ext uri="{BB962C8B-B14F-4D97-AF65-F5344CB8AC3E}">
        <p14:creationId xmlns:p14="http://schemas.microsoft.com/office/powerpoint/2010/main" val="11401827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830" t="22922" r="5612" b="7546"/>
          <a:stretch>
            <a:fillRect/>
          </a:stretch>
        </p:blipFill>
        <p:spPr>
          <a:xfrm>
            <a:off x="533400" y="1238684"/>
            <a:ext cx="9643626" cy="7571792"/>
          </a:xfrm>
          <a:prstGeom prst="rect">
            <a:avLst/>
          </a:prstGeom>
        </p:spPr>
      </p:pic>
      <p:pic>
        <p:nvPicPr>
          <p:cNvPr id="3" name="Picture 3"/>
          <p:cNvPicPr>
            <a:picLocks noChangeAspect="1"/>
          </p:cNvPicPr>
          <p:nvPr/>
        </p:nvPicPr>
        <p:blipFill>
          <a:blip r:embed="rId4"/>
          <a:srcRect l="3361" t="20697" b="4245"/>
          <a:stretch>
            <a:fillRect/>
          </a:stretch>
        </p:blipFill>
        <p:spPr>
          <a:xfrm>
            <a:off x="1257557" y="2686138"/>
            <a:ext cx="5948851" cy="812959"/>
          </a:xfrm>
          <a:prstGeom prst="rect">
            <a:avLst/>
          </a:prstGeom>
        </p:spPr>
      </p:pic>
      <p:pic>
        <p:nvPicPr>
          <p:cNvPr id="4" name="Picture 4"/>
          <p:cNvPicPr>
            <a:picLocks noChangeAspect="1"/>
          </p:cNvPicPr>
          <p:nvPr/>
        </p:nvPicPr>
        <p:blipFill>
          <a:blip r:embed="rId4"/>
          <a:srcRect l="3361" t="20697" b="4245"/>
          <a:stretch>
            <a:fillRect/>
          </a:stretch>
        </p:blipFill>
        <p:spPr>
          <a:xfrm>
            <a:off x="1909180" y="4350921"/>
            <a:ext cx="5948851" cy="812959"/>
          </a:xfrm>
          <a:prstGeom prst="rect">
            <a:avLst/>
          </a:prstGeom>
        </p:spPr>
      </p:pic>
      <p:pic>
        <p:nvPicPr>
          <p:cNvPr id="5" name="Picture 5"/>
          <p:cNvPicPr>
            <a:picLocks noChangeAspect="1"/>
          </p:cNvPicPr>
          <p:nvPr/>
        </p:nvPicPr>
        <p:blipFill>
          <a:blip r:embed="rId4"/>
          <a:srcRect l="3361" t="20697" b="4245"/>
          <a:stretch>
            <a:fillRect/>
          </a:stretch>
        </p:blipFill>
        <p:spPr>
          <a:xfrm>
            <a:off x="1653322" y="6089812"/>
            <a:ext cx="5948851" cy="812959"/>
          </a:xfrm>
          <a:prstGeom prst="rect">
            <a:avLst/>
          </a:prstGeom>
        </p:spPr>
      </p:pic>
      <p:pic>
        <p:nvPicPr>
          <p:cNvPr id="6" name="Picture 6"/>
          <p:cNvPicPr>
            <a:picLocks noChangeAspect="1"/>
          </p:cNvPicPr>
          <p:nvPr/>
        </p:nvPicPr>
        <p:blipFill>
          <a:blip r:embed="rId4"/>
          <a:srcRect l="3361" t="20697" b="4245"/>
          <a:stretch>
            <a:fillRect/>
          </a:stretch>
        </p:blipFill>
        <p:spPr>
          <a:xfrm>
            <a:off x="1309057" y="8204560"/>
            <a:ext cx="5948851" cy="812959"/>
          </a:xfrm>
          <a:prstGeom prst="rect">
            <a:avLst/>
          </a:prstGeom>
        </p:spPr>
      </p:pic>
      <p:sp>
        <p:nvSpPr>
          <p:cNvPr id="8" name="Freeform 8"/>
          <p:cNvSpPr/>
          <p:nvPr/>
        </p:nvSpPr>
        <p:spPr>
          <a:xfrm>
            <a:off x="741018" y="704325"/>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MainWindow.java</a:t>
            </a:r>
            <a:endParaRPr lang="en-US" sz="4800" dirty="0">
              <a:solidFill>
                <a:schemeClr val="accent6">
                  <a:lumMod val="60000"/>
                  <a:lumOff val="40000"/>
                </a:schemeClr>
              </a:solidFill>
              <a:latin typeface="Arial Rounded MT Bold" panose="020F0704030504030204" pitchFamily="34" charset="0"/>
            </a:endParaRPr>
          </a:p>
        </p:txBody>
      </p:sp>
      <p:sp>
        <p:nvSpPr>
          <p:cNvPr id="21" name="Freeform 21"/>
          <p:cNvSpPr/>
          <p:nvPr/>
        </p:nvSpPr>
        <p:spPr>
          <a:xfrm>
            <a:off x="10683853" y="1071066"/>
            <a:ext cx="5390383" cy="3257865"/>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chemeClr val="accent6">
              <a:lumMod val="60000"/>
              <a:lumOff val="40000"/>
            </a:schemeClr>
          </a:solidFill>
          <a:ln>
            <a:noFill/>
          </a:ln>
        </p:spPr>
        <p:txBody>
          <a:bodyPr/>
          <a:lstStyle/>
          <a:p>
            <a:pPr algn="ctr"/>
            <a:endParaRPr lang="en-US" sz="6000" dirty="0">
              <a:solidFill>
                <a:schemeClr val="accent2">
                  <a:lumMod val="50000"/>
                </a:schemeClr>
              </a:solidFill>
            </a:endParaRPr>
          </a:p>
        </p:txBody>
      </p:sp>
      <p:sp>
        <p:nvSpPr>
          <p:cNvPr id="25" name="TextBox 25"/>
          <p:cNvSpPr txBox="1"/>
          <p:nvPr/>
        </p:nvSpPr>
        <p:spPr>
          <a:xfrm>
            <a:off x="10415037" y="2117502"/>
            <a:ext cx="5790394" cy="1308050"/>
          </a:xfrm>
          <a:prstGeom prst="rect">
            <a:avLst/>
          </a:prstGeom>
        </p:spPr>
        <p:txBody>
          <a:bodyPr lIns="0" tIns="0" rIns="0" bIns="0" rtlCol="0" anchor="t">
            <a:spAutoFit/>
          </a:bodyPr>
          <a:lstStyle/>
          <a:p>
            <a:pPr algn="ctr">
              <a:lnSpc>
                <a:spcPts val="10199"/>
              </a:lnSpc>
            </a:pPr>
            <a:r>
              <a:rPr lang="en-US" sz="8499" dirty="0" smtClean="0">
                <a:solidFill>
                  <a:schemeClr val="tx1">
                    <a:lumMod val="75000"/>
                    <a:lumOff val="25000"/>
                  </a:schemeClr>
                </a:solidFill>
                <a:latin typeface="Nourd Bold Bold"/>
              </a:rPr>
              <a:t>Classes</a:t>
            </a:r>
            <a:endParaRPr lang="en-US" sz="8499" dirty="0">
              <a:solidFill>
                <a:schemeClr val="tx1">
                  <a:lumMod val="75000"/>
                  <a:lumOff val="25000"/>
                </a:schemeClr>
              </a:solidFill>
              <a:latin typeface="Nourd Bold Bold"/>
            </a:endParaRPr>
          </a:p>
        </p:txBody>
      </p:sp>
      <p:sp>
        <p:nvSpPr>
          <p:cNvPr id="18" name="Freeform 8"/>
          <p:cNvSpPr/>
          <p:nvPr/>
        </p:nvSpPr>
        <p:spPr>
          <a:xfrm>
            <a:off x="714918" y="2191130"/>
            <a:ext cx="7034128" cy="1358774"/>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PongGame.java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sp>
        <p:nvSpPr>
          <p:cNvPr id="20" name="Freeform 8"/>
          <p:cNvSpPr/>
          <p:nvPr/>
        </p:nvSpPr>
        <p:spPr>
          <a:xfrm>
            <a:off x="688468" y="3782762"/>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Paddle.java</a:t>
            </a:r>
            <a:endParaRPr lang="en-US" sz="4800" dirty="0">
              <a:solidFill>
                <a:schemeClr val="accent6">
                  <a:lumMod val="60000"/>
                  <a:lumOff val="40000"/>
                </a:schemeClr>
              </a:solidFill>
            </a:endParaRPr>
          </a:p>
        </p:txBody>
      </p:sp>
      <p:sp>
        <p:nvSpPr>
          <p:cNvPr id="22" name="Freeform 8"/>
          <p:cNvSpPr/>
          <p:nvPr/>
        </p:nvSpPr>
        <p:spPr>
          <a:xfrm>
            <a:off x="741018" y="5045189"/>
            <a:ext cx="7034128" cy="1163315"/>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36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GamePanel.java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sp>
        <p:nvSpPr>
          <p:cNvPr id="27" name="Freeform 8"/>
          <p:cNvSpPr/>
          <p:nvPr/>
        </p:nvSpPr>
        <p:spPr>
          <a:xfrm>
            <a:off x="741018" y="6457978"/>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GameFrame.java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sp>
        <p:nvSpPr>
          <p:cNvPr id="28" name="Freeform 8"/>
          <p:cNvSpPr/>
          <p:nvPr/>
        </p:nvSpPr>
        <p:spPr>
          <a:xfrm>
            <a:off x="741018" y="7689776"/>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rPr>
              <a:t>  </a:t>
            </a:r>
            <a:r>
              <a:rPr lang="en-US" sz="4800" dirty="0">
                <a:solidFill>
                  <a:schemeClr val="accent6">
                    <a:lumMod val="60000"/>
                    <a:lumOff val="40000"/>
                  </a:schemeClr>
                </a:solidFill>
              </a:rPr>
              <a:t>Ball.java</a:t>
            </a:r>
          </a:p>
        </p:txBody>
      </p:sp>
      <p:sp>
        <p:nvSpPr>
          <p:cNvPr id="29" name="Freeform 8"/>
          <p:cNvSpPr/>
          <p:nvPr/>
        </p:nvSpPr>
        <p:spPr>
          <a:xfrm>
            <a:off x="766418" y="8950458"/>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rPr>
              <a:t>  </a:t>
            </a:r>
            <a:r>
              <a:rPr lang="en-US" sz="4800" dirty="0" smtClean="0">
                <a:solidFill>
                  <a:schemeClr val="accent6">
                    <a:lumMod val="60000"/>
                    <a:lumOff val="40000"/>
                  </a:schemeClr>
                </a:solidFill>
              </a:rPr>
              <a:t>Score.java</a:t>
            </a:r>
            <a:endParaRPr lang="en-US" sz="4800" dirty="0">
              <a:solidFill>
                <a:schemeClr val="accent6">
                  <a:lumMod val="60000"/>
                  <a:lumOff val="40000"/>
                </a:schemeClr>
              </a:solidFill>
            </a:endParaRPr>
          </a:p>
        </p:txBody>
      </p:sp>
      <p:pic>
        <p:nvPicPr>
          <p:cNvPr id="31" name="Picture 2"/>
          <p:cNvPicPr>
            <a:picLocks noChangeAspect="1"/>
          </p:cNvPicPr>
          <p:nvPr/>
        </p:nvPicPr>
        <p:blipFill>
          <a:blip r:embed="rId5"/>
          <a:srcRect/>
          <a:stretch>
            <a:fillRect/>
          </a:stretch>
        </p:blipFill>
        <p:spPr>
          <a:xfrm rot="5585393">
            <a:off x="8494667" y="7765844"/>
            <a:ext cx="2235962" cy="2369231"/>
          </a:xfrm>
          <a:prstGeom prst="rect">
            <a:avLst/>
          </a:prstGeom>
        </p:spPr>
      </p:pic>
      <p:pic>
        <p:nvPicPr>
          <p:cNvPr id="32" name="Picture 3"/>
          <p:cNvPicPr>
            <a:picLocks noChangeAspect="1"/>
          </p:cNvPicPr>
          <p:nvPr/>
        </p:nvPicPr>
        <p:blipFill>
          <a:blip r:embed="rId6"/>
          <a:srcRect/>
          <a:stretch>
            <a:fillRect/>
          </a:stretch>
        </p:blipFill>
        <p:spPr>
          <a:xfrm>
            <a:off x="16294142" y="7599225"/>
            <a:ext cx="2829496" cy="2836587"/>
          </a:xfrm>
          <a:prstGeom prst="rect">
            <a:avLst/>
          </a:prstGeom>
        </p:spPr>
      </p:pic>
      <p:pic>
        <p:nvPicPr>
          <p:cNvPr id="33" name="Picture 5"/>
          <p:cNvPicPr>
            <a:picLocks noChangeAspect="1"/>
          </p:cNvPicPr>
          <p:nvPr/>
        </p:nvPicPr>
        <p:blipFill>
          <a:blip r:embed="rId7"/>
          <a:srcRect/>
          <a:stretch>
            <a:fillRect/>
          </a:stretch>
        </p:blipFill>
        <p:spPr>
          <a:xfrm>
            <a:off x="8255873" y="-842472"/>
            <a:ext cx="2851895" cy="3058332"/>
          </a:xfrm>
          <a:prstGeom prst="rect">
            <a:avLst/>
          </a:prstGeom>
        </p:spPr>
      </p:pic>
      <p:pic>
        <p:nvPicPr>
          <p:cNvPr id="7" name="Picture 6"/>
          <p:cNvPicPr>
            <a:picLocks noChangeAspect="1"/>
          </p:cNvPicPr>
          <p:nvPr/>
        </p:nvPicPr>
        <p:blipFill>
          <a:blip r:embed="rId8"/>
          <a:stretch>
            <a:fillRect/>
          </a:stretch>
        </p:blipFill>
        <p:spPr>
          <a:xfrm>
            <a:off x="10888465" y="4526760"/>
            <a:ext cx="4973117" cy="47932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Flowchart: Connector 22"/>
          <p:cNvSpPr/>
          <p:nvPr/>
        </p:nvSpPr>
        <p:spPr>
          <a:xfrm>
            <a:off x="16573021" y="8388801"/>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22</a:t>
            </a:r>
            <a:endParaRPr lang="en-US" sz="4400" dirty="0"/>
          </a:p>
        </p:txBody>
      </p:sp>
    </p:spTree>
    <p:extLst>
      <p:ext uri="{BB962C8B-B14F-4D97-AF65-F5344CB8AC3E}">
        <p14:creationId xmlns:p14="http://schemas.microsoft.com/office/powerpoint/2010/main" val="2235512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610774" y="1441513"/>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879313" y="5316566"/>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566643" y="-2441088"/>
            <a:ext cx="4317873" cy="5892879"/>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flipH="1">
            <a:off x="1742874" y="3067435"/>
            <a:ext cx="4597438" cy="2842053"/>
          </a:xfrm>
          <a:prstGeom prst="rect">
            <a:avLst/>
          </a:prstGeom>
        </p:spPr>
      </p:pic>
      <p:sp>
        <p:nvSpPr>
          <p:cNvPr id="11" name="Rectangle 10"/>
          <p:cNvSpPr/>
          <p:nvPr/>
        </p:nvSpPr>
        <p:spPr>
          <a:xfrm>
            <a:off x="7831934" y="3716466"/>
            <a:ext cx="9144000" cy="3539430"/>
          </a:xfrm>
          <a:prstGeom prst="rect">
            <a:avLst/>
          </a:prstGeom>
        </p:spPr>
        <p:txBody>
          <a:bodyPr>
            <a:spAutoFit/>
          </a:bodyPr>
          <a:lstStyle/>
          <a:p>
            <a:r>
              <a:rPr lang="en-US" sz="3200" dirty="0" smtClean="0">
                <a:solidFill>
                  <a:schemeClr val="accent3">
                    <a:lumMod val="60000"/>
                    <a:lumOff val="40000"/>
                  </a:schemeClr>
                </a:solidFill>
              </a:rPr>
              <a:t>This </a:t>
            </a:r>
            <a:r>
              <a:rPr lang="en-US" sz="3200" dirty="0">
                <a:solidFill>
                  <a:schemeClr val="accent3">
                    <a:lumMod val="60000"/>
                    <a:lumOff val="40000"/>
                  </a:schemeClr>
                </a:solidFill>
              </a:rPr>
              <a:t>class extends JFrame and implements the Runnable interface. It represents the main window of the game. It creates a window with an image, starts a new thread, and handles the animation for the initial appearance of the window. After a certain time, it makes the window invisible and opens a new GameFrame window.</a:t>
            </a:r>
          </a:p>
        </p:txBody>
      </p:sp>
      <p:sp>
        <p:nvSpPr>
          <p:cNvPr id="12" name="Freeform 8"/>
          <p:cNvSpPr/>
          <p:nvPr/>
        </p:nvSpPr>
        <p:spPr>
          <a:xfrm>
            <a:off x="8576756" y="1945698"/>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6000" dirty="0" smtClean="0">
                <a:solidFill>
                  <a:schemeClr val="accent6">
                    <a:lumMod val="60000"/>
                    <a:lumOff val="40000"/>
                  </a:schemeClr>
                </a:solidFill>
                <a:latin typeface="Arial Rounded MT Bold" panose="020F0704030504030204" pitchFamily="34" charset="0"/>
              </a:rPr>
              <a:t>MainWindow.java</a:t>
            </a:r>
            <a:endParaRPr lang="en-US" sz="6000" dirty="0">
              <a:solidFill>
                <a:schemeClr val="accent6">
                  <a:lumMod val="60000"/>
                  <a:lumOff val="40000"/>
                </a:schemeClr>
              </a:solidFill>
              <a:latin typeface="Arial Rounded MT Bold" panose="020F0704030504030204" pitchFamily="34" charset="0"/>
            </a:endParaRPr>
          </a:p>
        </p:txBody>
      </p:sp>
      <p:pic>
        <p:nvPicPr>
          <p:cNvPr id="13" name="Picture 12"/>
          <p:cNvPicPr>
            <a:picLocks noChangeAspect="1"/>
          </p:cNvPicPr>
          <p:nvPr/>
        </p:nvPicPr>
        <p:blipFill>
          <a:blip r:embed="rId14"/>
          <a:stretch>
            <a:fillRect/>
          </a:stretch>
        </p:blipFill>
        <p:spPr>
          <a:xfrm>
            <a:off x="7086123" y="8679466"/>
            <a:ext cx="8975888" cy="1503800"/>
          </a:xfrm>
          <a:prstGeom prst="rect">
            <a:avLst/>
          </a:prstGeom>
        </p:spPr>
      </p:pic>
      <p:pic>
        <p:nvPicPr>
          <p:cNvPr id="14" name="Picture 13"/>
          <p:cNvPicPr>
            <a:picLocks noChangeAspect="1"/>
          </p:cNvPicPr>
          <p:nvPr/>
        </p:nvPicPr>
        <p:blipFill>
          <a:blip r:embed="rId15"/>
          <a:stretch>
            <a:fillRect/>
          </a:stretch>
        </p:blipFill>
        <p:spPr>
          <a:xfrm>
            <a:off x="3772012" y="7468749"/>
            <a:ext cx="14106648" cy="715692"/>
          </a:xfrm>
          <a:prstGeom prst="rect">
            <a:avLst/>
          </a:prstGeom>
        </p:spPr>
      </p:pic>
      <p:sp>
        <p:nvSpPr>
          <p:cNvPr id="15" name="Flowchart: Connector 14"/>
          <p:cNvSpPr/>
          <p:nvPr/>
        </p:nvSpPr>
        <p:spPr>
          <a:xfrm>
            <a:off x="16505394" y="88773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23</a:t>
            </a:r>
            <a:endParaRPr lang="en-US" sz="4400" dirty="0"/>
          </a:p>
        </p:txBody>
      </p:sp>
    </p:spTree>
    <p:extLst>
      <p:ext uri="{BB962C8B-B14F-4D97-AF65-F5344CB8AC3E}">
        <p14:creationId xmlns:p14="http://schemas.microsoft.com/office/powerpoint/2010/main" val="13277391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649912" y="-3759204"/>
            <a:ext cx="5357753" cy="559158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3691544384"/>
              </p:ext>
            </p:extLst>
          </p:nvPr>
        </p:nvGraphicFramePr>
        <p:xfrm>
          <a:off x="914400" y="2226178"/>
          <a:ext cx="16230600" cy="1219200"/>
        </p:xfrm>
        <a:graphic>
          <a:graphicData uri="http://schemas.openxmlformats.org/drawingml/2006/table">
            <a:tbl>
              <a:tblPr/>
              <a:tblGrid>
                <a:gridCol w="8115300"/>
                <a:gridCol w="8115300"/>
              </a:tblGrid>
              <a:tr h="1138537">
                <a:tc>
                  <a:txBody>
                    <a:bodyPr/>
                    <a:lstStyle/>
                    <a:p>
                      <a:pPr algn="l">
                        <a:lnSpc>
                          <a:spcPts val="6600"/>
                        </a:lnSpc>
                        <a:defRPr/>
                      </a:pPr>
                      <a:r>
                        <a:rPr lang="en-US" sz="5500" dirty="0" smtClean="0">
                          <a:solidFill>
                            <a:srgbClr val="2B4B82"/>
                          </a:solidFill>
                          <a:latin typeface="Clear Sans Bold Bold"/>
                        </a:rPr>
                        <a:t>PongGame.java </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600"/>
                        </a:lnSpc>
                        <a:defRPr/>
                      </a:pPr>
                      <a:r>
                        <a:rPr lang="en-US" sz="6000" dirty="0" smtClean="0">
                          <a:solidFill>
                            <a:srgbClr val="2B4B82"/>
                          </a:solidFill>
                          <a:latin typeface="Clear Sans Bold Bold"/>
                        </a:rPr>
                        <a:t>Paddle.java </a:t>
                      </a:r>
                      <a:endParaRPr lang="en-US" sz="1200" dirty="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10" name="Rectangle 9"/>
          <p:cNvSpPr/>
          <p:nvPr/>
        </p:nvSpPr>
        <p:spPr>
          <a:xfrm>
            <a:off x="1077912" y="4381500"/>
            <a:ext cx="7151688" cy="4524315"/>
          </a:xfrm>
          <a:prstGeom prst="rect">
            <a:avLst/>
          </a:prstGeom>
        </p:spPr>
        <p:txBody>
          <a:bodyPr wrap="square">
            <a:spAutoFit/>
          </a:bodyPr>
          <a:lstStyle/>
          <a:p>
            <a:r>
              <a:rPr lang="en-US" sz="3600" dirty="0">
                <a:solidFill>
                  <a:schemeClr val="tx1">
                    <a:lumMod val="75000"/>
                    <a:lumOff val="25000"/>
                  </a:schemeClr>
                </a:solidFill>
              </a:rPr>
              <a:t>The PongGame class is the entry point of the pong game. It creates an instance of the GameFrame class, which represents the game window and handles the game's logic. The program execution continues within the GameFrame class until the game is closed or completed.</a:t>
            </a:r>
          </a:p>
        </p:txBody>
      </p:sp>
      <p:sp>
        <p:nvSpPr>
          <p:cNvPr id="11" name="Rectangle 10"/>
          <p:cNvSpPr/>
          <p:nvPr/>
        </p:nvSpPr>
        <p:spPr>
          <a:xfrm>
            <a:off x="9029700" y="4381500"/>
            <a:ext cx="7772400" cy="4524315"/>
          </a:xfrm>
          <a:prstGeom prst="rect">
            <a:avLst/>
          </a:prstGeom>
        </p:spPr>
        <p:txBody>
          <a:bodyPr wrap="square">
            <a:spAutoFit/>
          </a:bodyPr>
          <a:lstStyle/>
          <a:p>
            <a:r>
              <a:rPr lang="en-US" sz="3600" dirty="0" smtClean="0">
                <a:solidFill>
                  <a:schemeClr val="tx1">
                    <a:lumMod val="75000"/>
                    <a:lumOff val="25000"/>
                  </a:schemeClr>
                </a:solidFill>
              </a:rPr>
              <a:t>The Paddle </a:t>
            </a:r>
            <a:r>
              <a:rPr lang="en-US" sz="3600" dirty="0">
                <a:solidFill>
                  <a:schemeClr val="tx1">
                    <a:lumMod val="75000"/>
                    <a:lumOff val="25000"/>
                  </a:schemeClr>
                </a:solidFill>
              </a:rPr>
              <a:t>class represents the paddle in the game. It extends the Rectangle class and contains properties and methods related to the paddle's movement, such as handling key events for moving the paddle up and down. The Paddle class is used to create and control the paddles in the game.</a:t>
            </a:r>
          </a:p>
        </p:txBody>
      </p:sp>
      <p:sp>
        <p:nvSpPr>
          <p:cNvPr id="9" name="Flowchart: Connector 8"/>
          <p:cNvSpPr/>
          <p:nvPr/>
        </p:nvSpPr>
        <p:spPr>
          <a:xfrm>
            <a:off x="16505394" y="88773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24</a:t>
            </a:r>
            <a:endParaRPr lang="en-US" sz="4400" dirty="0"/>
          </a:p>
        </p:txBody>
      </p:sp>
    </p:spTree>
    <p:extLst>
      <p:ext uri="{BB962C8B-B14F-4D97-AF65-F5344CB8AC3E}">
        <p14:creationId xmlns:p14="http://schemas.microsoft.com/office/powerpoint/2010/main" val="11534992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649912" y="-3759204"/>
            <a:ext cx="5357753" cy="5591583"/>
          </a:xfrm>
          <a:prstGeom prst="rect">
            <a:avLst/>
          </a:prstGeom>
        </p:spPr>
      </p:pic>
      <p:sp>
        <p:nvSpPr>
          <p:cNvPr id="9" name="Freeform 8"/>
          <p:cNvSpPr/>
          <p:nvPr/>
        </p:nvSpPr>
        <p:spPr>
          <a:xfrm>
            <a:off x="838200" y="2546164"/>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rPr>
              <a:t>  </a:t>
            </a:r>
            <a:r>
              <a:rPr lang="en-US" sz="4800" dirty="0">
                <a:solidFill>
                  <a:schemeClr val="accent6">
                    <a:lumMod val="60000"/>
                    <a:lumOff val="40000"/>
                  </a:schemeClr>
                </a:solidFill>
              </a:rPr>
              <a:t>Ball.java</a:t>
            </a:r>
          </a:p>
        </p:txBody>
      </p:sp>
      <p:sp>
        <p:nvSpPr>
          <p:cNvPr id="12" name="Freeform 8"/>
          <p:cNvSpPr/>
          <p:nvPr/>
        </p:nvSpPr>
        <p:spPr>
          <a:xfrm>
            <a:off x="9398836" y="2412417"/>
            <a:ext cx="7034128" cy="1163315"/>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36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GamePanel.java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sp>
        <p:nvSpPr>
          <p:cNvPr id="7" name="Rectangle 6"/>
          <p:cNvSpPr/>
          <p:nvPr/>
        </p:nvSpPr>
        <p:spPr>
          <a:xfrm>
            <a:off x="838200" y="4457700"/>
            <a:ext cx="8178800" cy="5078313"/>
          </a:xfrm>
          <a:prstGeom prst="rect">
            <a:avLst/>
          </a:prstGeom>
        </p:spPr>
        <p:txBody>
          <a:bodyPr wrap="square">
            <a:spAutoFit/>
          </a:bodyPr>
          <a:lstStyle/>
          <a:p>
            <a:r>
              <a:rPr lang="en-US" sz="3600" dirty="0">
                <a:solidFill>
                  <a:schemeClr val="accent1">
                    <a:lumMod val="75000"/>
                  </a:schemeClr>
                </a:solidFill>
              </a:rPr>
              <a:t>The Ball class represents a ball object in a ping pong game. It extends the Rectangle class and has properties for the ball's velocities and random generator. It provides methods for setting directions, moving the ball, and drawing it on a Graphics object. The class encapsulates the behavior and attributes of a ball in the game.</a:t>
            </a:r>
          </a:p>
        </p:txBody>
      </p:sp>
      <p:sp>
        <p:nvSpPr>
          <p:cNvPr id="8" name="Rectangle 7"/>
          <p:cNvSpPr/>
          <p:nvPr/>
        </p:nvSpPr>
        <p:spPr>
          <a:xfrm>
            <a:off x="9414047" y="4285310"/>
            <a:ext cx="7950200" cy="5632311"/>
          </a:xfrm>
          <a:prstGeom prst="rect">
            <a:avLst/>
          </a:prstGeom>
        </p:spPr>
        <p:txBody>
          <a:bodyPr wrap="square">
            <a:spAutoFit/>
          </a:bodyPr>
          <a:lstStyle/>
          <a:p>
            <a:r>
              <a:rPr lang="en-US" sz="3600" dirty="0">
                <a:solidFill>
                  <a:schemeClr val="accent1">
                    <a:lumMod val="75000"/>
                  </a:schemeClr>
                </a:solidFill>
              </a:rPr>
              <a:t>This class extends JPanel and implements the Runnable interface. It represents the game panel where the game objects are drawn and animated. It contains methods for creating and moving the ball, creating and controlling the paddles, handling collision detection, and drawing the game objects. The GamePanel class is the core component responsible for the game's logic and rendering.</a:t>
            </a:r>
          </a:p>
        </p:txBody>
      </p:sp>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25</a:t>
            </a:r>
            <a:endParaRPr lang="en-US" sz="4400" dirty="0"/>
          </a:p>
        </p:txBody>
      </p:sp>
    </p:spTree>
    <p:extLst>
      <p:ext uri="{BB962C8B-B14F-4D97-AF65-F5344CB8AC3E}">
        <p14:creationId xmlns:p14="http://schemas.microsoft.com/office/powerpoint/2010/main" val="19611016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68400" y="266700"/>
            <a:ext cx="4043608" cy="2903945"/>
          </a:xfrm>
          <a:prstGeom prst="ellipse">
            <a:avLst/>
          </a:prstGeom>
          <a:ln>
            <a:noFill/>
          </a:ln>
          <a:effectLst>
            <a:softEdge rad="112500"/>
          </a:effectLst>
        </p:spPr>
      </p:pic>
      <p:pic>
        <p:nvPicPr>
          <p:cNvPr id="9" name="Picture 8"/>
          <p:cNvPicPr>
            <a:picLocks noChangeAspect="1"/>
          </p:cNvPicPr>
          <p:nvPr/>
        </p:nvPicPr>
        <p:blipFill>
          <a:blip r:embed="rId3"/>
          <a:stretch>
            <a:fillRect/>
          </a:stretch>
        </p:blipFill>
        <p:spPr>
          <a:xfrm>
            <a:off x="304800" y="7048500"/>
            <a:ext cx="3581900" cy="26578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Freeform 8"/>
          <p:cNvSpPr/>
          <p:nvPr/>
        </p:nvSpPr>
        <p:spPr>
          <a:xfrm>
            <a:off x="863600" y="451060"/>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GameFrame.java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sp>
        <p:nvSpPr>
          <p:cNvPr id="14" name="Freeform 8"/>
          <p:cNvSpPr/>
          <p:nvPr/>
        </p:nvSpPr>
        <p:spPr>
          <a:xfrm>
            <a:off x="9982200" y="4305300"/>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rPr>
              <a:t>  </a:t>
            </a:r>
            <a:r>
              <a:rPr lang="en-US" sz="4800" dirty="0" smtClean="0">
                <a:solidFill>
                  <a:schemeClr val="accent6">
                    <a:lumMod val="60000"/>
                    <a:lumOff val="40000"/>
                  </a:schemeClr>
                </a:solidFill>
              </a:rPr>
              <a:t>Score.java</a:t>
            </a:r>
            <a:endParaRPr lang="en-US" sz="4800" dirty="0">
              <a:solidFill>
                <a:schemeClr val="accent6">
                  <a:lumMod val="60000"/>
                  <a:lumOff val="40000"/>
                </a:schemeClr>
              </a:solidFill>
            </a:endParaRPr>
          </a:p>
        </p:txBody>
      </p:sp>
      <p:sp>
        <p:nvSpPr>
          <p:cNvPr id="10" name="Rectangle 9"/>
          <p:cNvSpPr/>
          <p:nvPr/>
        </p:nvSpPr>
        <p:spPr>
          <a:xfrm>
            <a:off x="863600" y="1943100"/>
            <a:ext cx="9144000" cy="3046988"/>
          </a:xfrm>
          <a:prstGeom prst="rect">
            <a:avLst/>
          </a:prstGeom>
        </p:spPr>
        <p:txBody>
          <a:bodyPr>
            <a:spAutoFit/>
          </a:bodyPr>
          <a:lstStyle/>
          <a:p>
            <a:r>
              <a:rPr lang="en-US" sz="3200" dirty="0">
                <a:solidFill>
                  <a:schemeClr val="tx2">
                    <a:lumMod val="75000"/>
                  </a:schemeClr>
                </a:solidFill>
              </a:rPr>
              <a:t>This class extends JFrame, a class in the Swing library, and is responsible for creating the main window of the game. It creates a GamePanel object and adds it to the JFrame. It sets some of the JFrame's attributes, such as its size, background color, and title, and makes it </a:t>
            </a:r>
            <a:r>
              <a:rPr lang="en-US" sz="3200" dirty="0" smtClean="0">
                <a:solidFill>
                  <a:schemeClr val="tx2">
                    <a:lumMod val="75000"/>
                  </a:schemeClr>
                </a:solidFill>
              </a:rPr>
              <a:t>visible.</a:t>
            </a:r>
            <a:endParaRPr lang="en-US" sz="3200" dirty="0">
              <a:solidFill>
                <a:schemeClr val="tx2">
                  <a:lumMod val="75000"/>
                </a:schemeClr>
              </a:solidFill>
            </a:endParaRPr>
          </a:p>
        </p:txBody>
      </p:sp>
      <p:sp>
        <p:nvSpPr>
          <p:cNvPr id="15" name="Rectangle 14"/>
          <p:cNvSpPr/>
          <p:nvPr/>
        </p:nvSpPr>
        <p:spPr>
          <a:xfrm>
            <a:off x="5029200" y="5829300"/>
            <a:ext cx="12882808" cy="3970318"/>
          </a:xfrm>
          <a:prstGeom prst="rect">
            <a:avLst/>
          </a:prstGeom>
        </p:spPr>
        <p:txBody>
          <a:bodyPr wrap="square">
            <a:spAutoFit/>
          </a:bodyPr>
          <a:lstStyle/>
          <a:p>
            <a:r>
              <a:rPr lang="en-US" sz="2800" dirty="0">
                <a:solidFill>
                  <a:schemeClr val="tx2">
                    <a:lumMod val="75000"/>
                  </a:schemeClr>
                </a:solidFill>
              </a:rPr>
              <a:t>The Score class represents the score display in the Pong game. It extends the Rectangle class and has properties for player scores.</a:t>
            </a:r>
          </a:p>
          <a:p>
            <a:r>
              <a:rPr lang="en-US" sz="2800" dirty="0">
                <a:solidFill>
                  <a:schemeClr val="tx2">
                    <a:lumMod val="75000"/>
                  </a:schemeClr>
                </a:solidFill>
              </a:rPr>
              <a:t>The draw method is responsible for drawing the scores on the screen using the Graphics object.</a:t>
            </a:r>
          </a:p>
          <a:p>
            <a:r>
              <a:rPr lang="en-US" sz="2800" dirty="0">
                <a:solidFill>
                  <a:schemeClr val="tx2">
                    <a:lumMod val="75000"/>
                  </a:schemeClr>
                </a:solidFill>
              </a:rPr>
              <a:t>The scores are displayed in red color with a specific font and positioned in the middle of the game window.</a:t>
            </a:r>
          </a:p>
          <a:p>
            <a:r>
              <a:rPr lang="en-US" sz="2800" dirty="0">
                <a:solidFill>
                  <a:schemeClr val="tx2">
                    <a:lumMod val="75000"/>
                  </a:schemeClr>
                </a:solidFill>
              </a:rPr>
              <a:t>Getter and setter methods are provided to access and modify the player scores.</a:t>
            </a:r>
          </a:p>
          <a:p>
            <a:r>
              <a:rPr lang="en-US" sz="2800" dirty="0">
                <a:solidFill>
                  <a:schemeClr val="tx2">
                    <a:lumMod val="75000"/>
                  </a:schemeClr>
                </a:solidFill>
              </a:rPr>
              <a:t>The Score class handles the visual representation and manipulation of scores in the Pong game</a:t>
            </a:r>
            <a:r>
              <a:rPr lang="en-US" sz="1600" dirty="0">
                <a:solidFill>
                  <a:schemeClr val="tx2">
                    <a:lumMod val="75000"/>
                  </a:schemeClr>
                </a:solidFill>
              </a:rPr>
              <a:t>.</a:t>
            </a:r>
          </a:p>
        </p:txBody>
      </p:sp>
      <p:pic>
        <p:nvPicPr>
          <p:cNvPr id="16" name="Picture 7"/>
          <p:cNvPicPr>
            <a:picLocks noChangeAspect="1"/>
          </p:cNvPicPr>
          <p:nvPr/>
        </p:nvPicPr>
        <p:blipFill>
          <a:blip r:embed="rId4"/>
          <a:srcRect/>
          <a:stretch>
            <a:fillRect/>
          </a:stretch>
        </p:blipFill>
        <p:spPr>
          <a:xfrm>
            <a:off x="-651721" y="4855742"/>
            <a:ext cx="1913042" cy="1947116"/>
          </a:xfrm>
          <a:prstGeom prst="rect">
            <a:avLst/>
          </a:prstGeom>
        </p:spPr>
      </p:pic>
      <p:pic>
        <p:nvPicPr>
          <p:cNvPr id="17" name="Picture 8"/>
          <p:cNvPicPr>
            <a:picLocks noChangeAspect="1"/>
          </p:cNvPicPr>
          <p:nvPr/>
        </p:nvPicPr>
        <p:blipFill>
          <a:blip r:embed="rId5"/>
          <a:srcRect/>
          <a:stretch>
            <a:fillRect/>
          </a:stretch>
        </p:blipFill>
        <p:spPr>
          <a:xfrm>
            <a:off x="8478119" y="-814387"/>
            <a:ext cx="4985585" cy="2790280"/>
          </a:xfrm>
          <a:prstGeom prst="rect">
            <a:avLst/>
          </a:prstGeom>
        </p:spPr>
      </p:pic>
      <p:pic>
        <p:nvPicPr>
          <p:cNvPr id="18" name="Picture 11"/>
          <p:cNvPicPr>
            <a:picLocks noChangeAspect="1"/>
          </p:cNvPicPr>
          <p:nvPr/>
        </p:nvPicPr>
        <p:blipFill>
          <a:blip r:embed="rId6"/>
          <a:srcRect/>
          <a:stretch>
            <a:fillRect/>
          </a:stretch>
        </p:blipFill>
        <p:spPr>
          <a:xfrm>
            <a:off x="17550085" y="3586769"/>
            <a:ext cx="1586275" cy="1995315"/>
          </a:xfrm>
          <a:prstGeom prst="rect">
            <a:avLst/>
          </a:prstGeom>
        </p:spPr>
      </p:pic>
      <p:sp>
        <p:nvSpPr>
          <p:cNvPr id="11" name="Flowchart: Connector 10"/>
          <p:cNvSpPr/>
          <p:nvPr/>
        </p:nvSpPr>
        <p:spPr>
          <a:xfrm>
            <a:off x="16972280" y="9211046"/>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26</a:t>
            </a:r>
            <a:endParaRPr lang="en-US" sz="4400" dirty="0"/>
          </a:p>
        </p:txBody>
      </p:sp>
    </p:spTree>
    <p:extLst>
      <p:ext uri="{BB962C8B-B14F-4D97-AF65-F5344CB8AC3E}">
        <p14:creationId xmlns:p14="http://schemas.microsoft.com/office/powerpoint/2010/main" val="935754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358575" y="3217038"/>
            <a:ext cx="10127952" cy="5911828"/>
            <a:chOff x="0" y="1293736"/>
            <a:chExt cx="13503935" cy="7882437"/>
          </a:xfrm>
        </p:grpSpPr>
        <p:sp>
          <p:nvSpPr>
            <p:cNvPr id="3" name="TextBox 3"/>
            <p:cNvSpPr txBox="1"/>
            <p:nvPr/>
          </p:nvSpPr>
          <p:spPr>
            <a:xfrm>
              <a:off x="202064" y="1293736"/>
              <a:ext cx="13301871" cy="5557077"/>
            </a:xfrm>
            <a:prstGeom prst="rect">
              <a:avLst/>
            </a:prstGeom>
          </p:spPr>
          <p:txBody>
            <a:bodyPr lIns="0" tIns="0" rIns="0" bIns="0" rtlCol="0" anchor="t">
              <a:spAutoFit/>
            </a:bodyPr>
            <a:lstStyle/>
            <a:p>
              <a:pPr>
                <a:lnSpc>
                  <a:spcPts val="6480"/>
                </a:lnSpc>
              </a:pPr>
              <a:r>
                <a:rPr lang="en-US" sz="9600" dirty="0" smtClean="0">
                  <a:solidFill>
                    <a:srgbClr val="94DDDE"/>
                  </a:solidFill>
                  <a:latin typeface="Clear Sans Bold"/>
                </a:rPr>
                <a:t>Object-Oriented</a:t>
              </a:r>
            </a:p>
            <a:p>
              <a:pPr>
                <a:lnSpc>
                  <a:spcPts val="6480"/>
                </a:lnSpc>
              </a:pPr>
              <a:endParaRPr lang="en-US" sz="9600" dirty="0" smtClean="0">
                <a:solidFill>
                  <a:srgbClr val="94DDDE"/>
                </a:solidFill>
                <a:latin typeface="Clear Sans Bold"/>
              </a:endParaRPr>
            </a:p>
            <a:p>
              <a:pPr>
                <a:lnSpc>
                  <a:spcPts val="6480"/>
                </a:lnSpc>
              </a:pPr>
              <a:r>
                <a:rPr lang="en-US" sz="9600" dirty="0" smtClean="0">
                  <a:solidFill>
                    <a:srgbClr val="94DDDE"/>
                  </a:solidFill>
                  <a:latin typeface="Clear Sans Bold"/>
                </a:rPr>
                <a:t>Programming</a:t>
              </a:r>
            </a:p>
            <a:p>
              <a:pPr>
                <a:lnSpc>
                  <a:spcPts val="6480"/>
                </a:lnSpc>
              </a:pPr>
              <a:endParaRPr lang="en-US" sz="9600" dirty="0" smtClean="0">
                <a:solidFill>
                  <a:srgbClr val="94DDDE"/>
                </a:solidFill>
                <a:latin typeface="Clear Sans Bold"/>
              </a:endParaRPr>
            </a:p>
            <a:p>
              <a:pPr>
                <a:lnSpc>
                  <a:spcPts val="6480"/>
                </a:lnSpc>
              </a:pPr>
              <a:r>
                <a:rPr lang="en-US" sz="9600" dirty="0" smtClean="0">
                  <a:solidFill>
                    <a:schemeClr val="accent6">
                      <a:lumMod val="60000"/>
                      <a:lumOff val="40000"/>
                    </a:schemeClr>
                  </a:solidFill>
                  <a:latin typeface="Clear Sans Bold"/>
                </a:rPr>
                <a:t>Concepts</a:t>
              </a:r>
              <a:endParaRPr lang="en-US" sz="9600" dirty="0">
                <a:solidFill>
                  <a:schemeClr val="accent6">
                    <a:lumMod val="60000"/>
                    <a:lumOff val="40000"/>
                  </a:schemeClr>
                </a:solidFill>
                <a:latin typeface="Clear Sans Bold"/>
              </a:endParaRPr>
            </a:p>
          </p:txBody>
        </p:sp>
        <p:sp>
          <p:nvSpPr>
            <p:cNvPr id="4" name="TextBox 4"/>
            <p:cNvSpPr txBox="1"/>
            <p:nvPr/>
          </p:nvSpPr>
          <p:spPr>
            <a:xfrm>
              <a:off x="0" y="8553450"/>
              <a:ext cx="13301871" cy="622723"/>
            </a:xfrm>
            <a:prstGeom prst="rect">
              <a:avLst/>
            </a:prstGeom>
          </p:spPr>
          <p:txBody>
            <a:bodyPr lIns="0" tIns="0" rIns="0" bIns="0" rtlCol="0" anchor="t">
              <a:spAutoFit/>
            </a:bodyPr>
            <a:lstStyle/>
            <a:p>
              <a:pPr>
                <a:lnSpc>
                  <a:spcPts val="3919"/>
                </a:lnSpc>
              </a:pPr>
              <a:endParaRPr lang="en-US" sz="2799" spc="279" dirty="0">
                <a:solidFill>
                  <a:srgbClr val="F7B4A7"/>
                </a:solidFill>
                <a:latin typeface="Clear Sans Bold"/>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812653" y="2322150"/>
            <a:ext cx="3662625" cy="5642699"/>
          </a:xfrm>
          <a:prstGeom prst="rect">
            <a:avLst/>
          </a:prstGeom>
        </p:spPr>
      </p:pic>
      <p:pic>
        <p:nvPicPr>
          <p:cNvPr id="6" name="Picture 6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18540" y="8346276"/>
            <a:ext cx="1191260" cy="1145777"/>
          </a:xfrm>
          <a:prstGeom prst="rect">
            <a:avLst/>
          </a:prstGeom>
        </p:spPr>
      </p:pic>
      <p:pic>
        <p:nvPicPr>
          <p:cNvPr id="7" name="Picture 6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820400" y="1409700"/>
            <a:ext cx="1586006" cy="1263037"/>
          </a:xfrm>
          <a:prstGeom prst="rect">
            <a:avLst/>
          </a:prstGeom>
        </p:spPr>
      </p:pic>
      <p:pic>
        <p:nvPicPr>
          <p:cNvPr id="8" name="Picture 7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16475278" y="6555245"/>
            <a:ext cx="1443729" cy="1409604"/>
          </a:xfrm>
          <a:prstGeom prst="rect">
            <a:avLst/>
          </a:prstGeom>
        </p:spPr>
      </p:pic>
      <p:pic>
        <p:nvPicPr>
          <p:cNvPr id="9" name="Picture 3"/>
          <p:cNvPicPr>
            <a:picLocks noChangeAspect="1"/>
          </p:cNvPicPr>
          <p:nvPr/>
        </p:nvPicPr>
        <p:blipFill>
          <a:blip r:embed="rId22"/>
          <a:srcRect/>
          <a:stretch>
            <a:fillRect/>
          </a:stretch>
        </p:blipFill>
        <p:spPr>
          <a:xfrm>
            <a:off x="-533400" y="-318089"/>
            <a:ext cx="2895600" cy="2902857"/>
          </a:xfrm>
          <a:prstGeom prst="rect">
            <a:avLst/>
          </a:prstGeom>
        </p:spPr>
      </p:pic>
      <p:pic>
        <p:nvPicPr>
          <p:cNvPr id="10" name="Picture 9"/>
          <p:cNvPicPr>
            <a:picLocks noChangeAspect="1"/>
          </p:cNvPicPr>
          <p:nvPr/>
        </p:nvPicPr>
        <p:blipFill>
          <a:blip r:embed="rId23"/>
          <a:srcRect/>
          <a:stretch>
            <a:fillRect/>
          </a:stretch>
        </p:blipFill>
        <p:spPr>
          <a:xfrm>
            <a:off x="7376278" y="7767036"/>
            <a:ext cx="4110249" cy="4043728"/>
          </a:xfrm>
          <a:prstGeom prst="rect">
            <a:avLst/>
          </a:prstGeom>
        </p:spPr>
      </p:pic>
      <p:sp>
        <p:nvSpPr>
          <p:cNvPr id="11" name="Flowchart: Connector 10"/>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27</a:t>
            </a:r>
            <a:endParaRPr lang="en-US" sz="4400" dirty="0"/>
          </a:p>
        </p:txBody>
      </p:sp>
    </p:spTree>
    <p:extLst>
      <p:ext uri="{BB962C8B-B14F-4D97-AF65-F5344CB8AC3E}">
        <p14:creationId xmlns:p14="http://schemas.microsoft.com/office/powerpoint/2010/main" val="1640810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489055" y="-1667093"/>
            <a:ext cx="4825772" cy="5175091"/>
          </a:xfrm>
          <a:prstGeom prst="rect">
            <a:avLst/>
          </a:prstGeom>
        </p:spPr>
      </p:pic>
      <p:sp>
        <p:nvSpPr>
          <p:cNvPr id="6" name="Rounded Rectangle 5"/>
          <p:cNvSpPr/>
          <p:nvPr/>
        </p:nvSpPr>
        <p:spPr>
          <a:xfrm>
            <a:off x="685800" y="3771900"/>
            <a:ext cx="5242559" cy="574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8"/>
          <p:cNvSpPr/>
          <p:nvPr/>
        </p:nvSpPr>
        <p:spPr>
          <a:xfrm>
            <a:off x="1108454" y="2335457"/>
            <a:ext cx="4495800"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3600" dirty="0" smtClean="0">
                <a:solidFill>
                  <a:schemeClr val="accent2">
                    <a:lumMod val="20000"/>
                    <a:lumOff val="80000"/>
                  </a:schemeClr>
                </a:solidFill>
                <a:latin typeface="Arial Rounded MT Bold" panose="020F0704030504030204" pitchFamily="34" charset="0"/>
              </a:rPr>
              <a:t>ENCAPSULATION</a:t>
            </a:r>
            <a:endParaRPr lang="en-US" sz="2800" dirty="0">
              <a:solidFill>
                <a:schemeClr val="accent2">
                  <a:lumMod val="20000"/>
                  <a:lumOff val="80000"/>
                </a:schemeClr>
              </a:solidFill>
              <a:latin typeface="Arial Rounded MT Bold" panose="020F0704030504030204" pitchFamily="34" charset="0"/>
            </a:endParaRPr>
          </a:p>
        </p:txBody>
      </p:sp>
      <p:sp>
        <p:nvSpPr>
          <p:cNvPr id="7" name="Rectangle 6"/>
          <p:cNvSpPr/>
          <p:nvPr/>
        </p:nvSpPr>
        <p:spPr>
          <a:xfrm>
            <a:off x="914400" y="4003100"/>
            <a:ext cx="5013959" cy="5509200"/>
          </a:xfrm>
          <a:prstGeom prst="rect">
            <a:avLst/>
          </a:prstGeom>
        </p:spPr>
        <p:txBody>
          <a:bodyPr wrap="square">
            <a:spAutoFit/>
          </a:bodyPr>
          <a:lstStyle/>
          <a:p>
            <a:r>
              <a:rPr lang="en-US" sz="3200" dirty="0">
                <a:solidFill>
                  <a:schemeClr val="bg1"/>
                </a:solidFill>
              </a:rPr>
              <a:t>Encapsulation is a mechanism that binds data and code together, protecting them from external interference and misuse. It is achieved through the use of access modifiers such as public, private, and protected, which control the visibility of data and methods in a class</a:t>
            </a:r>
          </a:p>
        </p:txBody>
      </p:sp>
      <p:sp>
        <p:nvSpPr>
          <p:cNvPr id="19" name="Rounded Rectangle 18"/>
          <p:cNvSpPr/>
          <p:nvPr/>
        </p:nvSpPr>
        <p:spPr>
          <a:xfrm>
            <a:off x="6777152" y="3771900"/>
            <a:ext cx="5242559" cy="574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2573000" y="3759200"/>
            <a:ext cx="5438923" cy="5981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Inheritance is the process by which one class (called the subclass) acquires the properties and behavior of another class (called the superclass). This allows for the creation of hierarchical classifications of objects, where subclasses inherit the characteristics of their </a:t>
            </a:r>
            <a:r>
              <a:rPr lang="en-US" sz="3200" dirty="0" smtClean="0"/>
              <a:t>super classes </a:t>
            </a:r>
            <a:r>
              <a:rPr lang="en-US" sz="3200" dirty="0"/>
              <a:t>and add additional functionality. </a:t>
            </a:r>
          </a:p>
        </p:txBody>
      </p:sp>
      <p:sp>
        <p:nvSpPr>
          <p:cNvPr id="21" name="Freeform 8"/>
          <p:cNvSpPr/>
          <p:nvPr/>
        </p:nvSpPr>
        <p:spPr>
          <a:xfrm>
            <a:off x="6938909" y="2335457"/>
            <a:ext cx="4495800"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3600" dirty="0" smtClean="0">
                <a:solidFill>
                  <a:schemeClr val="accent2">
                    <a:lumMod val="20000"/>
                    <a:lumOff val="80000"/>
                  </a:schemeClr>
                </a:solidFill>
                <a:latin typeface="Arial Rounded MT Bold" panose="020F0704030504030204" pitchFamily="34" charset="0"/>
              </a:rPr>
              <a:t>POLYMORPHISM</a:t>
            </a:r>
            <a:endParaRPr lang="en-US" sz="2800" dirty="0">
              <a:solidFill>
                <a:schemeClr val="accent2">
                  <a:lumMod val="20000"/>
                  <a:lumOff val="80000"/>
                </a:schemeClr>
              </a:solidFill>
              <a:latin typeface="Arial Rounded MT Bold" panose="020F0704030504030204" pitchFamily="34" charset="0"/>
            </a:endParaRPr>
          </a:p>
        </p:txBody>
      </p:sp>
      <p:sp>
        <p:nvSpPr>
          <p:cNvPr id="22" name="Freeform 8"/>
          <p:cNvSpPr/>
          <p:nvPr/>
        </p:nvSpPr>
        <p:spPr>
          <a:xfrm>
            <a:off x="12769364" y="2351894"/>
            <a:ext cx="4819314"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smtClean="0">
                <a:solidFill>
                  <a:schemeClr val="accent2">
                    <a:lumMod val="20000"/>
                    <a:lumOff val="80000"/>
                  </a:schemeClr>
                </a:solidFill>
                <a:latin typeface="Arial Rounded MT Bold" panose="020F0704030504030204" pitchFamily="34" charset="0"/>
              </a:rPr>
              <a:t>  INHERITANCE</a:t>
            </a:r>
            <a:endParaRPr lang="en-US" sz="2800" dirty="0">
              <a:solidFill>
                <a:schemeClr val="accent2">
                  <a:lumMod val="20000"/>
                  <a:lumOff val="80000"/>
                </a:schemeClr>
              </a:solidFill>
              <a:latin typeface="Arial Rounded MT Bold" panose="020F0704030504030204" pitchFamily="34" charset="0"/>
            </a:endParaRPr>
          </a:p>
        </p:txBody>
      </p:sp>
      <p:sp>
        <p:nvSpPr>
          <p:cNvPr id="10" name="Rectangle 9"/>
          <p:cNvSpPr/>
          <p:nvPr/>
        </p:nvSpPr>
        <p:spPr>
          <a:xfrm>
            <a:off x="6967004" y="3995480"/>
            <a:ext cx="5329352" cy="5262979"/>
          </a:xfrm>
          <a:prstGeom prst="rect">
            <a:avLst/>
          </a:prstGeom>
        </p:spPr>
        <p:txBody>
          <a:bodyPr wrap="square">
            <a:spAutoFit/>
          </a:bodyPr>
          <a:lstStyle/>
          <a:p>
            <a:r>
              <a:rPr lang="en-US" sz="2800" dirty="0">
                <a:solidFill>
                  <a:schemeClr val="bg1"/>
                </a:solidFill>
              </a:rPr>
              <a:t>Polymorphism is a feature that allows objects of different classes to be treated as if they belong to a common class. This means that a single interface or method can be used to perform operations on objects of different types. This is achieved through the use of method overloading and overriding, as well as through the implementation of interfaces and abstract classes. </a:t>
            </a:r>
          </a:p>
        </p:txBody>
      </p:sp>
      <p:pic>
        <p:nvPicPr>
          <p:cNvPr id="23" name="Picture 22"/>
          <p:cNvPicPr>
            <a:picLocks noChangeAspect="1"/>
          </p:cNvPicPr>
          <p:nvPr/>
        </p:nvPicPr>
        <p:blipFill>
          <a:blip r:embed="rId3"/>
          <a:stretch>
            <a:fillRect/>
          </a:stretch>
        </p:blipFill>
        <p:spPr>
          <a:xfrm>
            <a:off x="15292461" y="-765891"/>
            <a:ext cx="3752431" cy="3101348"/>
          </a:xfrm>
          <a:prstGeom prst="ellipse">
            <a:avLst/>
          </a:prstGeom>
          <a:ln>
            <a:noFill/>
          </a:ln>
          <a:effectLst>
            <a:softEdge rad="112500"/>
          </a:effectLst>
        </p:spPr>
      </p:pic>
      <p:pic>
        <p:nvPicPr>
          <p:cNvPr id="2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604570" y="147004"/>
            <a:ext cx="1936860" cy="1951049"/>
          </a:xfrm>
          <a:prstGeom prst="rect">
            <a:avLst/>
          </a:prstGeom>
        </p:spPr>
      </p:pic>
      <p:pic>
        <p:nvPicPr>
          <p:cNvPr id="26"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5877440" y="0"/>
            <a:ext cx="1061469" cy="2298458"/>
          </a:xfrm>
          <a:prstGeom prst="rect">
            <a:avLst/>
          </a:prstGeom>
        </p:spPr>
      </p:pic>
      <p:sp>
        <p:nvSpPr>
          <p:cNvPr id="14" name="Flowchart: Connector 13"/>
          <p:cNvSpPr/>
          <p:nvPr/>
        </p:nvSpPr>
        <p:spPr>
          <a:xfrm>
            <a:off x="16362641" y="92456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28</a:t>
            </a:r>
            <a:endParaRPr lang="en-US" sz="4400" dirty="0"/>
          </a:p>
        </p:txBody>
      </p:sp>
    </p:spTree>
    <p:extLst>
      <p:ext uri="{BB962C8B-B14F-4D97-AF65-F5344CB8AC3E}">
        <p14:creationId xmlns:p14="http://schemas.microsoft.com/office/powerpoint/2010/main" val="8539355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610774" y="1441513"/>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204514" y="4639178"/>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566643" y="-2441088"/>
            <a:ext cx="4317873" cy="5892879"/>
          </a:xfrm>
          <a:prstGeom prst="rect">
            <a:avLst/>
          </a:prstGeom>
        </p:spPr>
      </p:pic>
      <p:sp>
        <p:nvSpPr>
          <p:cNvPr id="12" name="Freeform 8"/>
          <p:cNvSpPr/>
          <p:nvPr/>
        </p:nvSpPr>
        <p:spPr>
          <a:xfrm>
            <a:off x="9448800" y="1573528"/>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smtClean="0">
                <a:solidFill>
                  <a:schemeClr val="accent2">
                    <a:lumMod val="20000"/>
                    <a:lumOff val="80000"/>
                  </a:schemeClr>
                </a:solidFill>
                <a:latin typeface="Arial Rounded MT Bold" panose="020F0704030504030204" pitchFamily="34" charset="0"/>
              </a:rPr>
              <a:t>  </a:t>
            </a:r>
            <a:r>
              <a:rPr lang="en-US" sz="6000" smtClean="0">
                <a:solidFill>
                  <a:schemeClr val="accent6">
                    <a:lumMod val="60000"/>
                    <a:lumOff val="40000"/>
                  </a:schemeClr>
                </a:solidFill>
                <a:latin typeface="Arial Rounded MT Bold" panose="020F0704030504030204" pitchFamily="34" charset="0"/>
              </a:rPr>
              <a:t>OOP Concept</a:t>
            </a:r>
            <a:endParaRPr lang="en-US" sz="6000" dirty="0">
              <a:solidFill>
                <a:schemeClr val="accent6">
                  <a:lumMod val="60000"/>
                  <a:lumOff val="40000"/>
                </a:schemeClr>
              </a:solidFill>
              <a:latin typeface="Arial Rounded MT Bold" panose="020F0704030504030204" pitchFamily="34" charset="0"/>
            </a:endParaRPr>
          </a:p>
        </p:txBody>
      </p:sp>
      <p:sp>
        <p:nvSpPr>
          <p:cNvPr id="2" name="Rectangle 1"/>
          <p:cNvSpPr/>
          <p:nvPr/>
        </p:nvSpPr>
        <p:spPr>
          <a:xfrm>
            <a:off x="2564272" y="3403860"/>
            <a:ext cx="15468601" cy="6555641"/>
          </a:xfrm>
          <a:prstGeom prst="rect">
            <a:avLst/>
          </a:prstGeom>
        </p:spPr>
        <p:txBody>
          <a:bodyPr wrap="square">
            <a:spAutoFit/>
          </a:bodyPr>
          <a:lstStyle/>
          <a:p>
            <a:pPr marL="571500" indent="-571500">
              <a:buFont typeface="Wingdings" panose="05000000000000000000" pitchFamily="2" charset="2"/>
              <a:buChar char="Ø"/>
            </a:pPr>
            <a:r>
              <a:rPr lang="en-US" sz="3600" b="1" dirty="0">
                <a:solidFill>
                  <a:schemeClr val="accent6">
                    <a:lumMod val="40000"/>
                    <a:lumOff val="60000"/>
                  </a:schemeClr>
                </a:solidFill>
              </a:rPr>
              <a:t>Classes and Objects</a:t>
            </a:r>
            <a:r>
              <a:rPr lang="en-US" sz="2800" dirty="0">
                <a:solidFill>
                  <a:schemeClr val="accent6">
                    <a:lumMod val="40000"/>
                    <a:lumOff val="60000"/>
                  </a:schemeClr>
                </a:solidFill>
              </a:rPr>
              <a:t>: The code defines multiple classes, such as GameFrame, Score, and Ball, which are used to create objects and encapsulate related properties and behaviors.</a:t>
            </a:r>
          </a:p>
          <a:p>
            <a:pPr marL="457200" indent="-457200">
              <a:buFont typeface="Wingdings" panose="05000000000000000000" pitchFamily="2" charset="2"/>
              <a:buChar char="Ø"/>
            </a:pPr>
            <a:endParaRPr lang="en-US" sz="2800" dirty="0">
              <a:solidFill>
                <a:schemeClr val="accent6">
                  <a:lumMod val="40000"/>
                  <a:lumOff val="60000"/>
                </a:schemeClr>
              </a:solidFill>
            </a:endParaRPr>
          </a:p>
          <a:p>
            <a:pPr marL="571500" indent="-571500">
              <a:buFont typeface="Wingdings" panose="05000000000000000000" pitchFamily="2" charset="2"/>
              <a:buChar char="Ø"/>
            </a:pPr>
            <a:r>
              <a:rPr lang="en-US" sz="3600" b="1" dirty="0">
                <a:solidFill>
                  <a:schemeClr val="accent6">
                    <a:lumMod val="40000"/>
                    <a:lumOff val="60000"/>
                  </a:schemeClr>
                </a:solidFill>
              </a:rPr>
              <a:t>Inheritance: </a:t>
            </a:r>
            <a:r>
              <a:rPr lang="en-US" sz="2800" dirty="0">
                <a:solidFill>
                  <a:schemeClr val="accent6">
                    <a:lumMod val="40000"/>
                    <a:lumOff val="60000"/>
                  </a:schemeClr>
                </a:solidFill>
              </a:rPr>
              <a:t>The GameFrame class extends the JFrame class, inheriting its properties and behaviors. Similarly, the Score class extends the Rectangle class, and the Ball class extends the Rectangle class as well.</a:t>
            </a:r>
          </a:p>
          <a:p>
            <a:pPr marL="457200" indent="-457200">
              <a:buFont typeface="Wingdings" panose="05000000000000000000" pitchFamily="2" charset="2"/>
              <a:buChar char="Ø"/>
            </a:pPr>
            <a:endParaRPr lang="en-US" sz="2800" dirty="0">
              <a:solidFill>
                <a:schemeClr val="accent6">
                  <a:lumMod val="40000"/>
                  <a:lumOff val="60000"/>
                </a:schemeClr>
              </a:solidFill>
            </a:endParaRPr>
          </a:p>
          <a:p>
            <a:pPr marL="571500" indent="-571500">
              <a:buFont typeface="Wingdings" panose="05000000000000000000" pitchFamily="2" charset="2"/>
              <a:buChar char="Ø"/>
            </a:pPr>
            <a:r>
              <a:rPr lang="en-US" sz="3600" b="1" dirty="0">
                <a:solidFill>
                  <a:schemeClr val="accent6">
                    <a:lumMod val="40000"/>
                    <a:lumOff val="60000"/>
                  </a:schemeClr>
                </a:solidFill>
              </a:rPr>
              <a:t>Encapsulation: </a:t>
            </a:r>
            <a:r>
              <a:rPr lang="en-US" sz="2800" dirty="0">
                <a:solidFill>
                  <a:schemeClr val="accent6">
                    <a:lumMod val="40000"/>
                    <a:lumOff val="60000"/>
                  </a:schemeClr>
                </a:solidFill>
              </a:rPr>
              <a:t>The classes encapsulate their properties and methods, allowing for data hiding and providing controlled access through public and private access modifiers. For example, the Score class encapsulates the player scores and provides public methods to get and set the scores.</a:t>
            </a:r>
          </a:p>
          <a:p>
            <a:pPr marL="457200" indent="-457200">
              <a:buFont typeface="Wingdings" panose="05000000000000000000" pitchFamily="2" charset="2"/>
              <a:buChar char="Ø"/>
            </a:pPr>
            <a:endParaRPr lang="en-US" sz="2800" dirty="0">
              <a:solidFill>
                <a:schemeClr val="accent6">
                  <a:lumMod val="40000"/>
                  <a:lumOff val="60000"/>
                </a:schemeClr>
              </a:solidFill>
            </a:endParaRPr>
          </a:p>
          <a:p>
            <a:pPr marL="571500" indent="-571500">
              <a:buFont typeface="Wingdings" panose="05000000000000000000" pitchFamily="2" charset="2"/>
              <a:buChar char="Ø"/>
            </a:pPr>
            <a:r>
              <a:rPr lang="en-US" sz="3600" b="1" dirty="0">
                <a:solidFill>
                  <a:schemeClr val="accent6">
                    <a:lumMod val="40000"/>
                    <a:lumOff val="60000"/>
                  </a:schemeClr>
                </a:solidFill>
              </a:rPr>
              <a:t>Method Overriding: </a:t>
            </a:r>
            <a:r>
              <a:rPr lang="en-US" sz="2800" dirty="0">
                <a:solidFill>
                  <a:schemeClr val="accent6">
                    <a:lumMod val="40000"/>
                    <a:lumOff val="60000"/>
                  </a:schemeClr>
                </a:solidFill>
              </a:rPr>
              <a:t>The draw method in the Score and Ball classes overrides the draw method from the Rectangle class. The overridden methods provide custom implementation to draw the score and ball on the screen.</a:t>
            </a:r>
          </a:p>
        </p:txBody>
      </p:sp>
      <p:sp>
        <p:nvSpPr>
          <p:cNvPr id="9" name="Flowchart: Connector 8"/>
          <p:cNvSpPr/>
          <p:nvPr/>
        </p:nvSpPr>
        <p:spPr>
          <a:xfrm>
            <a:off x="636412" y="876667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29</a:t>
            </a:r>
            <a:endParaRPr lang="en-US" sz="4400" dirty="0"/>
          </a:p>
        </p:txBody>
      </p:sp>
    </p:spTree>
    <p:extLst>
      <p:ext uri="{BB962C8B-B14F-4D97-AF65-F5344CB8AC3E}">
        <p14:creationId xmlns:p14="http://schemas.microsoft.com/office/powerpoint/2010/main" val="34385646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830" t="22922" r="5612" b="7546"/>
          <a:stretch>
            <a:fillRect/>
          </a:stretch>
        </p:blipFill>
        <p:spPr>
          <a:xfrm>
            <a:off x="7800546" y="1517718"/>
            <a:ext cx="9643626" cy="7571792"/>
          </a:xfrm>
          <a:prstGeom prst="rect">
            <a:avLst/>
          </a:prstGeom>
        </p:spPr>
      </p:pic>
      <p:pic>
        <p:nvPicPr>
          <p:cNvPr id="3" name="Picture 3"/>
          <p:cNvPicPr>
            <a:picLocks noChangeAspect="1"/>
          </p:cNvPicPr>
          <p:nvPr/>
        </p:nvPicPr>
        <p:blipFill>
          <a:blip r:embed="rId4"/>
          <a:srcRect l="3361" t="20697" b="4245"/>
          <a:stretch>
            <a:fillRect/>
          </a:stretch>
        </p:blipFill>
        <p:spPr>
          <a:xfrm>
            <a:off x="9732604" y="2626381"/>
            <a:ext cx="5948851" cy="812959"/>
          </a:xfrm>
          <a:prstGeom prst="rect">
            <a:avLst/>
          </a:prstGeom>
        </p:spPr>
      </p:pic>
      <p:pic>
        <p:nvPicPr>
          <p:cNvPr id="4" name="Picture 4"/>
          <p:cNvPicPr>
            <a:picLocks noChangeAspect="1"/>
          </p:cNvPicPr>
          <p:nvPr/>
        </p:nvPicPr>
        <p:blipFill>
          <a:blip r:embed="rId4"/>
          <a:srcRect l="3361" t="20697" b="4245"/>
          <a:stretch>
            <a:fillRect/>
          </a:stretch>
        </p:blipFill>
        <p:spPr>
          <a:xfrm>
            <a:off x="9732604" y="4425476"/>
            <a:ext cx="5948851" cy="812959"/>
          </a:xfrm>
          <a:prstGeom prst="rect">
            <a:avLst/>
          </a:prstGeom>
        </p:spPr>
      </p:pic>
      <p:pic>
        <p:nvPicPr>
          <p:cNvPr id="5" name="Picture 5"/>
          <p:cNvPicPr>
            <a:picLocks noChangeAspect="1"/>
          </p:cNvPicPr>
          <p:nvPr/>
        </p:nvPicPr>
        <p:blipFill>
          <a:blip r:embed="rId4"/>
          <a:srcRect l="3361" t="20697" b="4245"/>
          <a:stretch>
            <a:fillRect/>
          </a:stretch>
        </p:blipFill>
        <p:spPr>
          <a:xfrm>
            <a:off x="9732604" y="6229035"/>
            <a:ext cx="5948851" cy="812959"/>
          </a:xfrm>
          <a:prstGeom prst="rect">
            <a:avLst/>
          </a:prstGeom>
        </p:spPr>
      </p:pic>
      <p:pic>
        <p:nvPicPr>
          <p:cNvPr id="6" name="Picture 6"/>
          <p:cNvPicPr>
            <a:picLocks noChangeAspect="1"/>
          </p:cNvPicPr>
          <p:nvPr/>
        </p:nvPicPr>
        <p:blipFill>
          <a:blip r:embed="rId4"/>
          <a:srcRect l="3361" t="20697" b="4245"/>
          <a:stretch>
            <a:fillRect/>
          </a:stretch>
        </p:blipFill>
        <p:spPr>
          <a:xfrm>
            <a:off x="9732604" y="8155279"/>
            <a:ext cx="5948851" cy="812959"/>
          </a:xfrm>
          <a:prstGeom prst="rect">
            <a:avLst/>
          </a:prstGeom>
        </p:spPr>
      </p:pic>
      <p:sp>
        <p:nvSpPr>
          <p:cNvPr id="8" name="Freeform 8"/>
          <p:cNvSpPr/>
          <p:nvPr/>
        </p:nvSpPr>
        <p:spPr>
          <a:xfrm>
            <a:off x="8647327" y="605546"/>
            <a:ext cx="7034128" cy="1500236"/>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4000" dirty="0" smtClean="0">
                <a:solidFill>
                  <a:schemeClr val="accent2">
                    <a:lumMod val="20000"/>
                    <a:lumOff val="80000"/>
                  </a:schemeClr>
                </a:solidFill>
                <a:latin typeface="Arial Rounded MT Bold" panose="020F0704030504030204" pitchFamily="34" charset="0"/>
              </a:rPr>
              <a:t>Abstract &amp;</a:t>
            </a:r>
          </a:p>
          <a:p>
            <a:r>
              <a:rPr lang="en-US" sz="4000" dirty="0" smtClean="0">
                <a:solidFill>
                  <a:schemeClr val="accent2">
                    <a:lumMod val="20000"/>
                    <a:lumOff val="80000"/>
                  </a:schemeClr>
                </a:solidFill>
                <a:latin typeface="Arial Rounded MT Bold" panose="020F0704030504030204" pitchFamily="34" charset="0"/>
              </a:rPr>
              <a:t>   History</a:t>
            </a:r>
            <a:endParaRPr lang="en-US" sz="4000" dirty="0">
              <a:solidFill>
                <a:schemeClr val="accent2">
                  <a:lumMod val="20000"/>
                  <a:lumOff val="80000"/>
                </a:schemeClr>
              </a:solidFill>
              <a:latin typeface="Arial Rounded MT Bold" panose="020F0704030504030204" pitchFamily="34" charset="0"/>
            </a:endParaRPr>
          </a:p>
        </p:txBody>
      </p:sp>
      <p:pic>
        <p:nvPicPr>
          <p:cNvPr id="19" name="Picture 19"/>
          <p:cNvPicPr>
            <a:picLocks noChangeAspect="1"/>
          </p:cNvPicPr>
          <p:nvPr/>
        </p:nvPicPr>
        <p:blipFill>
          <a:blip r:embed="rId5"/>
          <a:srcRect/>
          <a:stretch>
            <a:fillRect/>
          </a:stretch>
        </p:blipFill>
        <p:spPr>
          <a:xfrm rot="-846027">
            <a:off x="4735240" y="7959824"/>
            <a:ext cx="3412196" cy="3220260"/>
          </a:xfrm>
          <a:prstGeom prst="rect">
            <a:avLst/>
          </a:prstGeom>
        </p:spPr>
      </p:pic>
      <p:sp>
        <p:nvSpPr>
          <p:cNvPr id="21" name="Freeform 21"/>
          <p:cNvSpPr/>
          <p:nvPr/>
        </p:nvSpPr>
        <p:spPr>
          <a:xfrm>
            <a:off x="1196335" y="5840655"/>
            <a:ext cx="5390383" cy="3257865"/>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rgbClr val="AAE6F8"/>
          </a:solidFill>
          <a:ln>
            <a:noFill/>
          </a:ln>
        </p:spPr>
        <p:txBody>
          <a:bodyPr/>
          <a:lstStyle/>
          <a:p>
            <a:pPr algn="ctr"/>
            <a:r>
              <a:rPr lang="en-US" sz="7200" b="1" dirty="0" smtClean="0">
                <a:solidFill>
                  <a:schemeClr val="accent4">
                    <a:lumMod val="50000"/>
                  </a:schemeClr>
                </a:solidFill>
              </a:rPr>
              <a:t>O</a:t>
            </a:r>
            <a:r>
              <a:rPr lang="en-US" sz="6000" dirty="0" smtClean="0">
                <a:solidFill>
                  <a:schemeClr val="accent4">
                    <a:lumMod val="50000"/>
                  </a:schemeClr>
                </a:solidFill>
              </a:rPr>
              <a:t>BJECT</a:t>
            </a:r>
            <a:r>
              <a:rPr lang="en-US" sz="6000" dirty="0" smtClean="0">
                <a:solidFill>
                  <a:schemeClr val="accent2">
                    <a:lumMod val="75000"/>
                  </a:schemeClr>
                </a:solidFill>
              </a:rPr>
              <a:t> </a:t>
            </a:r>
            <a:r>
              <a:rPr lang="en-US" sz="7200" b="1" dirty="0" smtClean="0">
                <a:solidFill>
                  <a:schemeClr val="accent4">
                    <a:lumMod val="50000"/>
                  </a:schemeClr>
                </a:solidFill>
              </a:rPr>
              <a:t>O</a:t>
            </a:r>
            <a:r>
              <a:rPr lang="en-US" sz="6000" dirty="0" smtClean="0">
                <a:solidFill>
                  <a:schemeClr val="accent4">
                    <a:lumMod val="50000"/>
                  </a:schemeClr>
                </a:solidFill>
              </a:rPr>
              <a:t>RIENTED</a:t>
            </a:r>
            <a:r>
              <a:rPr lang="en-US" sz="6000" dirty="0" smtClean="0">
                <a:solidFill>
                  <a:schemeClr val="accent2">
                    <a:lumMod val="75000"/>
                  </a:schemeClr>
                </a:solidFill>
              </a:rPr>
              <a:t> </a:t>
            </a:r>
            <a:r>
              <a:rPr lang="en-US" sz="7200" b="1" dirty="0" smtClean="0">
                <a:solidFill>
                  <a:schemeClr val="accent2">
                    <a:lumMod val="75000"/>
                  </a:schemeClr>
                </a:solidFill>
              </a:rPr>
              <a:t>P</a:t>
            </a:r>
            <a:r>
              <a:rPr lang="en-US" sz="6000" dirty="0" smtClean="0">
                <a:solidFill>
                  <a:schemeClr val="accent2">
                    <a:lumMod val="75000"/>
                  </a:schemeClr>
                </a:solidFill>
              </a:rPr>
              <a:t>ONG </a:t>
            </a:r>
            <a:r>
              <a:rPr lang="en-US" sz="7200" b="1" dirty="0" smtClean="0">
                <a:solidFill>
                  <a:schemeClr val="accent4">
                    <a:lumMod val="50000"/>
                  </a:schemeClr>
                </a:solidFill>
              </a:rPr>
              <a:t>G</a:t>
            </a:r>
            <a:r>
              <a:rPr lang="en-US" sz="6000" dirty="0" smtClean="0">
                <a:solidFill>
                  <a:schemeClr val="accent4">
                    <a:lumMod val="50000"/>
                  </a:schemeClr>
                </a:solidFill>
              </a:rPr>
              <a:t>AME</a:t>
            </a:r>
            <a:endParaRPr lang="en-US" sz="6000" dirty="0">
              <a:solidFill>
                <a:schemeClr val="accent4">
                  <a:lumMod val="50000"/>
                </a:schemeClr>
              </a:solidFill>
            </a:endParaRPr>
          </a:p>
        </p:txBody>
      </p:sp>
      <p:pic>
        <p:nvPicPr>
          <p:cNvPr id="23" name="Picture 23"/>
          <p:cNvPicPr>
            <a:picLocks noChangeAspect="1"/>
          </p:cNvPicPr>
          <p:nvPr/>
        </p:nvPicPr>
        <p:blipFill>
          <a:blip r:embed="rId6"/>
          <a:srcRect/>
          <a:stretch>
            <a:fillRect/>
          </a:stretch>
        </p:blipFill>
        <p:spPr>
          <a:xfrm rot="-994467">
            <a:off x="15872912" y="-342817"/>
            <a:ext cx="3102574" cy="3261576"/>
          </a:xfrm>
          <a:prstGeom prst="rect">
            <a:avLst/>
          </a:prstGeom>
        </p:spPr>
      </p:pic>
      <p:pic>
        <p:nvPicPr>
          <p:cNvPr id="24" name="Picture 24"/>
          <p:cNvPicPr>
            <a:picLocks noChangeAspect="1"/>
          </p:cNvPicPr>
          <p:nvPr/>
        </p:nvPicPr>
        <p:blipFill>
          <a:blip r:embed="rId7"/>
          <a:srcRect/>
          <a:stretch>
            <a:fillRect/>
          </a:stretch>
        </p:blipFill>
        <p:spPr>
          <a:xfrm>
            <a:off x="-1212381" y="120644"/>
            <a:ext cx="4482161" cy="3535305"/>
          </a:xfrm>
          <a:prstGeom prst="rect">
            <a:avLst/>
          </a:prstGeom>
        </p:spPr>
      </p:pic>
      <p:sp>
        <p:nvSpPr>
          <p:cNvPr id="25" name="TextBox 25"/>
          <p:cNvSpPr txBox="1"/>
          <p:nvPr/>
        </p:nvSpPr>
        <p:spPr>
          <a:xfrm>
            <a:off x="1165855" y="4189018"/>
            <a:ext cx="5790394" cy="1285875"/>
          </a:xfrm>
          <a:prstGeom prst="rect">
            <a:avLst/>
          </a:prstGeom>
        </p:spPr>
        <p:txBody>
          <a:bodyPr lIns="0" tIns="0" rIns="0" bIns="0" rtlCol="0" anchor="t">
            <a:spAutoFit/>
          </a:bodyPr>
          <a:lstStyle/>
          <a:p>
            <a:pPr algn="ctr">
              <a:lnSpc>
                <a:spcPts val="10199"/>
              </a:lnSpc>
            </a:pPr>
            <a:r>
              <a:rPr lang="en-US" sz="8499" dirty="0">
                <a:solidFill>
                  <a:srgbClr val="191919"/>
                </a:solidFill>
                <a:latin typeface="Nourd Bold Bold"/>
              </a:rPr>
              <a:t>Agenda</a:t>
            </a:r>
          </a:p>
        </p:txBody>
      </p:sp>
      <p:sp>
        <p:nvSpPr>
          <p:cNvPr id="18" name="Freeform 8"/>
          <p:cNvSpPr/>
          <p:nvPr/>
        </p:nvSpPr>
        <p:spPr>
          <a:xfrm>
            <a:off x="8647327" y="2267649"/>
            <a:ext cx="7034128" cy="1388300"/>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4000" dirty="0" smtClean="0">
                <a:solidFill>
                  <a:schemeClr val="accent2">
                    <a:lumMod val="20000"/>
                    <a:lumOff val="80000"/>
                  </a:schemeClr>
                </a:solidFill>
                <a:latin typeface="Arial Rounded MT Bold" panose="020F0704030504030204" pitchFamily="34" charset="0"/>
              </a:rPr>
              <a:t>Scope &amp;</a:t>
            </a:r>
          </a:p>
          <a:p>
            <a:r>
              <a:rPr lang="en-US" sz="4000" dirty="0" smtClean="0">
                <a:solidFill>
                  <a:schemeClr val="accent2">
                    <a:lumMod val="20000"/>
                    <a:lumOff val="80000"/>
                  </a:schemeClr>
                </a:solidFill>
                <a:latin typeface="Arial Rounded MT Bold" panose="020F0704030504030204" pitchFamily="34" charset="0"/>
              </a:rPr>
              <a:t>  Objective</a:t>
            </a:r>
            <a:endParaRPr lang="en-US" sz="4000" dirty="0">
              <a:solidFill>
                <a:schemeClr val="accent2">
                  <a:lumMod val="20000"/>
                  <a:lumOff val="80000"/>
                </a:schemeClr>
              </a:solidFill>
              <a:latin typeface="Arial Rounded MT Bold" panose="020F0704030504030204" pitchFamily="34" charset="0"/>
            </a:endParaRPr>
          </a:p>
          <a:p>
            <a:endParaRPr lang="en-US" dirty="0"/>
          </a:p>
        </p:txBody>
      </p:sp>
      <p:sp>
        <p:nvSpPr>
          <p:cNvPr id="20" name="Freeform 8"/>
          <p:cNvSpPr/>
          <p:nvPr/>
        </p:nvSpPr>
        <p:spPr>
          <a:xfrm>
            <a:off x="8647327" y="3836728"/>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4400" dirty="0" smtClean="0">
                <a:solidFill>
                  <a:schemeClr val="accent2">
                    <a:lumMod val="20000"/>
                    <a:lumOff val="80000"/>
                  </a:schemeClr>
                </a:solidFill>
                <a:latin typeface="Arial Rounded MT Bold" panose="020F0704030504030204" pitchFamily="34" charset="0"/>
              </a:rPr>
              <a:t>Project Plan</a:t>
            </a:r>
            <a:endParaRPr lang="en-US" sz="1600" dirty="0"/>
          </a:p>
        </p:txBody>
      </p:sp>
      <p:sp>
        <p:nvSpPr>
          <p:cNvPr id="22" name="Freeform 8"/>
          <p:cNvSpPr/>
          <p:nvPr/>
        </p:nvSpPr>
        <p:spPr>
          <a:xfrm>
            <a:off x="8647327" y="5047138"/>
            <a:ext cx="7034128" cy="1163315"/>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3600" dirty="0" smtClean="0">
                <a:solidFill>
                  <a:schemeClr val="accent2">
                    <a:lumMod val="20000"/>
                    <a:lumOff val="80000"/>
                  </a:schemeClr>
                </a:solidFill>
                <a:latin typeface="Arial Rounded MT Bold" panose="020F0704030504030204" pitchFamily="34" charset="0"/>
              </a:rPr>
              <a:t>  Functionality &amp;</a:t>
            </a:r>
          </a:p>
          <a:p>
            <a:r>
              <a:rPr lang="en-US" sz="3600" dirty="0" smtClean="0">
                <a:solidFill>
                  <a:schemeClr val="accent2">
                    <a:lumMod val="20000"/>
                    <a:lumOff val="80000"/>
                  </a:schemeClr>
                </a:solidFill>
                <a:latin typeface="Arial Rounded MT Bold" panose="020F0704030504030204" pitchFamily="34" charset="0"/>
              </a:rPr>
              <a:t>  Implementation</a:t>
            </a:r>
            <a:endParaRPr lang="en-US" sz="3600" dirty="0">
              <a:solidFill>
                <a:schemeClr val="accent2">
                  <a:lumMod val="20000"/>
                  <a:lumOff val="80000"/>
                </a:schemeClr>
              </a:solidFill>
              <a:latin typeface="Arial Rounded MT Bold" panose="020F0704030504030204" pitchFamily="34" charset="0"/>
            </a:endParaRPr>
          </a:p>
          <a:p>
            <a:endParaRPr lang="en-US" dirty="0"/>
          </a:p>
        </p:txBody>
      </p:sp>
      <p:sp>
        <p:nvSpPr>
          <p:cNvPr id="27" name="Freeform 8"/>
          <p:cNvSpPr/>
          <p:nvPr/>
        </p:nvSpPr>
        <p:spPr>
          <a:xfrm>
            <a:off x="8603695" y="6438850"/>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4400" dirty="0" smtClean="0">
                <a:solidFill>
                  <a:schemeClr val="accent2">
                    <a:lumMod val="20000"/>
                    <a:lumOff val="80000"/>
                  </a:schemeClr>
                </a:solidFill>
                <a:latin typeface="Arial Rounded MT Bold" panose="020F0704030504030204" pitchFamily="34" charset="0"/>
              </a:rPr>
              <a:t>Execution</a:t>
            </a:r>
            <a:endParaRPr lang="en-US" sz="4400" dirty="0">
              <a:solidFill>
                <a:schemeClr val="accent2">
                  <a:lumMod val="20000"/>
                  <a:lumOff val="80000"/>
                </a:schemeClr>
              </a:solidFill>
              <a:latin typeface="Arial Rounded MT Bold" panose="020F0704030504030204" pitchFamily="34" charset="0"/>
            </a:endParaRPr>
          </a:p>
          <a:p>
            <a:endParaRPr lang="en-US" dirty="0"/>
          </a:p>
        </p:txBody>
      </p:sp>
      <p:sp>
        <p:nvSpPr>
          <p:cNvPr id="28" name="Freeform 8"/>
          <p:cNvSpPr/>
          <p:nvPr/>
        </p:nvSpPr>
        <p:spPr>
          <a:xfrm>
            <a:off x="8647327" y="7650607"/>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4800" dirty="0" smtClean="0">
                <a:solidFill>
                  <a:schemeClr val="accent2">
                    <a:lumMod val="20000"/>
                    <a:lumOff val="80000"/>
                  </a:schemeClr>
                </a:solidFill>
              </a:rPr>
              <a:t>  OOP Concepts</a:t>
            </a:r>
            <a:endParaRPr lang="en-US" sz="4800" dirty="0">
              <a:solidFill>
                <a:schemeClr val="accent2">
                  <a:lumMod val="20000"/>
                  <a:lumOff val="80000"/>
                </a:schemeClr>
              </a:solidFill>
            </a:endParaRPr>
          </a:p>
        </p:txBody>
      </p:sp>
      <p:sp>
        <p:nvSpPr>
          <p:cNvPr id="29" name="Freeform 8"/>
          <p:cNvSpPr/>
          <p:nvPr/>
        </p:nvSpPr>
        <p:spPr>
          <a:xfrm>
            <a:off x="8647327" y="8972114"/>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2BB1DB"/>
          </a:solidFill>
        </p:spPr>
        <p:txBody>
          <a:bodyPr/>
          <a:lstStyle/>
          <a:p>
            <a:r>
              <a:rPr lang="en-US" sz="4800" dirty="0" smtClean="0">
                <a:solidFill>
                  <a:schemeClr val="accent2">
                    <a:lumMod val="20000"/>
                    <a:lumOff val="80000"/>
                  </a:schemeClr>
                </a:solidFill>
              </a:rPr>
              <a:t>  Potential Questions</a:t>
            </a:r>
            <a:endParaRPr lang="en-US" sz="4800" dirty="0">
              <a:solidFill>
                <a:schemeClr val="accent2">
                  <a:lumMod val="20000"/>
                  <a:lumOff val="80000"/>
                </a:schemeClr>
              </a:solidFill>
            </a:endParaRPr>
          </a:p>
        </p:txBody>
      </p:sp>
      <p:pic>
        <p:nvPicPr>
          <p:cNvPr id="7" name="Picture 6"/>
          <p:cNvPicPr>
            <a:picLocks noChangeAspect="1"/>
          </p:cNvPicPr>
          <p:nvPr/>
        </p:nvPicPr>
        <p:blipFill>
          <a:blip r:embed="rId8"/>
          <a:stretch>
            <a:fillRect/>
          </a:stretch>
        </p:blipFill>
        <p:spPr>
          <a:xfrm rot="20765664">
            <a:off x="3767178" y="578242"/>
            <a:ext cx="4007936" cy="3231529"/>
          </a:xfrm>
          <a:prstGeom prst="ellipse">
            <a:avLst/>
          </a:prstGeom>
          <a:ln>
            <a:noFill/>
          </a:ln>
          <a:effectLst>
            <a:softEdge rad="112500"/>
          </a:effectLst>
        </p:spPr>
      </p:pic>
      <p:sp>
        <p:nvSpPr>
          <p:cNvPr id="26" name="Flowchart: Connector 25"/>
          <p:cNvSpPr/>
          <p:nvPr/>
        </p:nvSpPr>
        <p:spPr>
          <a:xfrm>
            <a:off x="13905448" y="833094"/>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06</a:t>
            </a:r>
            <a:endParaRPr lang="en-US" sz="4400" dirty="0"/>
          </a:p>
        </p:txBody>
      </p:sp>
      <p:sp>
        <p:nvSpPr>
          <p:cNvPr id="30" name="Flowchart: Connector 29"/>
          <p:cNvSpPr/>
          <p:nvPr/>
        </p:nvSpPr>
        <p:spPr>
          <a:xfrm>
            <a:off x="13905448" y="2429739"/>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08</a:t>
            </a:r>
            <a:endParaRPr lang="en-US" sz="4400" dirty="0"/>
          </a:p>
        </p:txBody>
      </p:sp>
      <p:sp>
        <p:nvSpPr>
          <p:cNvPr id="31" name="Flowchart: Connector 30"/>
          <p:cNvSpPr/>
          <p:nvPr/>
        </p:nvSpPr>
        <p:spPr>
          <a:xfrm>
            <a:off x="13905448" y="3832852"/>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11</a:t>
            </a:r>
            <a:endParaRPr lang="en-US" sz="4400" dirty="0"/>
          </a:p>
        </p:txBody>
      </p:sp>
      <p:sp>
        <p:nvSpPr>
          <p:cNvPr id="32" name="Flowchart: Connector 31"/>
          <p:cNvSpPr/>
          <p:nvPr/>
        </p:nvSpPr>
        <p:spPr>
          <a:xfrm>
            <a:off x="13905448" y="5171464"/>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14</a:t>
            </a:r>
            <a:endParaRPr lang="en-US" sz="4400" dirty="0"/>
          </a:p>
        </p:txBody>
      </p:sp>
      <p:sp>
        <p:nvSpPr>
          <p:cNvPr id="33" name="Flowchart: Connector 32"/>
          <p:cNvSpPr/>
          <p:nvPr/>
        </p:nvSpPr>
        <p:spPr>
          <a:xfrm>
            <a:off x="13905448" y="648290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20</a:t>
            </a:r>
            <a:endParaRPr lang="en-US" sz="4400" dirty="0"/>
          </a:p>
        </p:txBody>
      </p:sp>
      <p:sp>
        <p:nvSpPr>
          <p:cNvPr id="34" name="Flowchart: Connector 33"/>
          <p:cNvSpPr/>
          <p:nvPr/>
        </p:nvSpPr>
        <p:spPr>
          <a:xfrm>
            <a:off x="13905448" y="773461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27</a:t>
            </a:r>
            <a:endParaRPr lang="en-US" sz="4400" dirty="0"/>
          </a:p>
        </p:txBody>
      </p:sp>
      <p:sp>
        <p:nvSpPr>
          <p:cNvPr id="35" name="Flowchart: Connector 34"/>
          <p:cNvSpPr/>
          <p:nvPr/>
        </p:nvSpPr>
        <p:spPr>
          <a:xfrm>
            <a:off x="13960737" y="903993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smtClean="0"/>
              <a:t>32</a:t>
            </a:r>
            <a:endParaRPr lang="en-US" sz="4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610774" y="1441513"/>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204514" y="4639178"/>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566643" y="-2441088"/>
            <a:ext cx="4317873" cy="5892879"/>
          </a:xfrm>
          <a:prstGeom prst="rect">
            <a:avLst/>
          </a:prstGeom>
        </p:spPr>
      </p:pic>
      <p:sp>
        <p:nvSpPr>
          <p:cNvPr id="12" name="Freeform 8"/>
          <p:cNvSpPr/>
          <p:nvPr/>
        </p:nvSpPr>
        <p:spPr>
          <a:xfrm>
            <a:off x="9448800" y="1573528"/>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smtClean="0">
                <a:solidFill>
                  <a:schemeClr val="accent2">
                    <a:lumMod val="20000"/>
                    <a:lumOff val="80000"/>
                  </a:schemeClr>
                </a:solidFill>
                <a:latin typeface="Arial Rounded MT Bold" panose="020F0704030504030204" pitchFamily="34" charset="0"/>
              </a:rPr>
              <a:t>  </a:t>
            </a:r>
            <a:r>
              <a:rPr lang="en-US" sz="6000" smtClean="0">
                <a:solidFill>
                  <a:schemeClr val="accent6">
                    <a:lumMod val="60000"/>
                    <a:lumOff val="40000"/>
                  </a:schemeClr>
                </a:solidFill>
                <a:latin typeface="Arial Rounded MT Bold" panose="020F0704030504030204" pitchFamily="34" charset="0"/>
              </a:rPr>
              <a:t>OOP Concept</a:t>
            </a:r>
            <a:endParaRPr lang="en-US" sz="6000" dirty="0">
              <a:solidFill>
                <a:schemeClr val="accent6">
                  <a:lumMod val="60000"/>
                  <a:lumOff val="40000"/>
                </a:schemeClr>
              </a:solidFill>
              <a:latin typeface="Arial Rounded MT Bold" panose="020F0704030504030204" pitchFamily="34" charset="0"/>
            </a:endParaRPr>
          </a:p>
        </p:txBody>
      </p:sp>
      <p:sp>
        <p:nvSpPr>
          <p:cNvPr id="8" name="Rectangle 7"/>
          <p:cNvSpPr/>
          <p:nvPr/>
        </p:nvSpPr>
        <p:spPr>
          <a:xfrm>
            <a:off x="2971800" y="3695700"/>
            <a:ext cx="15087600" cy="3785652"/>
          </a:xfrm>
          <a:prstGeom prst="rect">
            <a:avLst/>
          </a:prstGeom>
        </p:spPr>
        <p:txBody>
          <a:bodyPr wrap="square">
            <a:spAutoFit/>
          </a:bodyPr>
          <a:lstStyle/>
          <a:p>
            <a:r>
              <a:rPr lang="en-US" sz="3600" b="1" dirty="0">
                <a:solidFill>
                  <a:schemeClr val="accent6">
                    <a:lumMod val="60000"/>
                    <a:lumOff val="40000"/>
                  </a:schemeClr>
                </a:solidFill>
              </a:rPr>
              <a:t>Constructor: </a:t>
            </a:r>
            <a:r>
              <a:rPr lang="en-US" sz="2800" dirty="0">
                <a:solidFill>
                  <a:schemeClr val="accent6">
                    <a:lumMod val="60000"/>
                    <a:lumOff val="40000"/>
                  </a:schemeClr>
                </a:solidFill>
              </a:rPr>
              <a:t>The classes define constructors, such as the GameFrame constructor, which are used to initialize the objects when they are created. Constructors have the same name as the class and are called when an object is instantiated.</a:t>
            </a:r>
          </a:p>
          <a:p>
            <a:endParaRPr lang="en-US" sz="2800" dirty="0">
              <a:solidFill>
                <a:schemeClr val="accent6">
                  <a:lumMod val="60000"/>
                  <a:lumOff val="40000"/>
                </a:schemeClr>
              </a:solidFill>
            </a:endParaRPr>
          </a:p>
          <a:p>
            <a:r>
              <a:rPr lang="en-US" sz="3600" b="1" dirty="0" smtClean="0">
                <a:solidFill>
                  <a:schemeClr val="accent6">
                    <a:lumMod val="60000"/>
                    <a:lumOff val="40000"/>
                  </a:schemeClr>
                </a:solidFill>
              </a:rPr>
              <a:t>Polymorphism: </a:t>
            </a:r>
            <a:r>
              <a:rPr lang="en-US" sz="2800" dirty="0" smtClean="0">
                <a:solidFill>
                  <a:schemeClr val="accent6">
                    <a:lumMod val="60000"/>
                    <a:lumOff val="40000"/>
                  </a:schemeClr>
                </a:solidFill>
              </a:rPr>
              <a:t>Polymorphism </a:t>
            </a:r>
            <a:r>
              <a:rPr lang="en-US" sz="2800" dirty="0">
                <a:solidFill>
                  <a:schemeClr val="accent6">
                    <a:lumMod val="60000"/>
                    <a:lumOff val="40000"/>
                  </a:schemeClr>
                </a:solidFill>
              </a:rPr>
              <a:t>is a fundamental concept in OOP. It allows objects of different classes to be treated as objects of a common superclass. Polymorphism enables code reusability and flexibility by allowing different objects to be used interchangeably through inheritance and method overriding.</a:t>
            </a:r>
          </a:p>
        </p:txBody>
      </p:sp>
      <p:sp>
        <p:nvSpPr>
          <p:cNvPr id="9" name="Rectangle 8"/>
          <p:cNvSpPr/>
          <p:nvPr/>
        </p:nvSpPr>
        <p:spPr>
          <a:xfrm>
            <a:off x="3962400" y="8215369"/>
            <a:ext cx="11543626" cy="1569660"/>
          </a:xfrm>
          <a:prstGeom prst="rect">
            <a:avLst/>
          </a:prstGeom>
        </p:spPr>
        <p:txBody>
          <a:bodyPr wrap="square">
            <a:spAutoFit/>
          </a:bodyPr>
          <a:lstStyle/>
          <a:p>
            <a:pPr algn="ctr"/>
            <a:r>
              <a:rPr lang="en-US" sz="3200" dirty="0">
                <a:solidFill>
                  <a:srgbClr val="FFC000"/>
                </a:solidFill>
              </a:rPr>
              <a:t>By utilizing these </a:t>
            </a:r>
            <a:r>
              <a:rPr lang="en-US" sz="3200" dirty="0" smtClean="0">
                <a:solidFill>
                  <a:srgbClr val="FFC000"/>
                </a:solidFill>
              </a:rPr>
              <a:t>OOP principles &amp; concepts, </a:t>
            </a:r>
            <a:r>
              <a:rPr lang="en-US" sz="3200" dirty="0">
                <a:solidFill>
                  <a:srgbClr val="FFC000"/>
                </a:solidFill>
              </a:rPr>
              <a:t>this project will create a well-structured and maintainable codebase for the ping pong game</a:t>
            </a:r>
          </a:p>
        </p:txBody>
      </p:sp>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30</a:t>
            </a:r>
            <a:endParaRPr lang="en-US" sz="4400" dirty="0"/>
          </a:p>
        </p:txBody>
      </p:sp>
    </p:spTree>
    <p:extLst>
      <p:ext uri="{BB962C8B-B14F-4D97-AF65-F5344CB8AC3E}">
        <p14:creationId xmlns:p14="http://schemas.microsoft.com/office/powerpoint/2010/main" val="25518432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812653" y="2322150"/>
            <a:ext cx="3662625" cy="5642699"/>
          </a:xfrm>
          <a:prstGeom prst="rect">
            <a:avLst/>
          </a:prstGeom>
        </p:spPr>
      </p:pic>
      <p:sp>
        <p:nvSpPr>
          <p:cNvPr id="6" name="Rectangle 5"/>
          <p:cNvSpPr/>
          <p:nvPr/>
        </p:nvSpPr>
        <p:spPr>
          <a:xfrm>
            <a:off x="863600" y="2481432"/>
            <a:ext cx="12877800" cy="6740307"/>
          </a:xfrm>
          <a:prstGeom prst="rect">
            <a:avLst/>
          </a:prstGeom>
        </p:spPr>
        <p:txBody>
          <a:bodyPr wrap="square">
            <a:spAutoFit/>
          </a:bodyPr>
          <a:lstStyle/>
          <a:p>
            <a:pPr marL="571500" indent="-571500">
              <a:buFont typeface="Arial" panose="020B0604020202020204" pitchFamily="34" charset="0"/>
              <a:buChar char="•"/>
            </a:pPr>
            <a:r>
              <a:rPr lang="en-US" sz="4800" b="1" dirty="0">
                <a:solidFill>
                  <a:schemeClr val="accent5">
                    <a:lumMod val="20000"/>
                    <a:lumOff val="80000"/>
                  </a:schemeClr>
                </a:solidFill>
              </a:rPr>
              <a:t>Advanced AI </a:t>
            </a:r>
            <a:r>
              <a:rPr lang="en-US" sz="4800" b="1" dirty="0" smtClean="0">
                <a:solidFill>
                  <a:schemeClr val="accent5">
                    <a:lumMod val="20000"/>
                    <a:lumOff val="80000"/>
                  </a:schemeClr>
                </a:solidFill>
              </a:rPr>
              <a:t>Opponent</a:t>
            </a:r>
          </a:p>
          <a:p>
            <a:pPr marL="571500" indent="-571500">
              <a:buFont typeface="Arial" panose="020B0604020202020204" pitchFamily="34" charset="0"/>
              <a:buChar char="•"/>
            </a:pPr>
            <a:endParaRPr lang="en-US" sz="4800" b="1" dirty="0" smtClean="0">
              <a:solidFill>
                <a:schemeClr val="accent5">
                  <a:lumMod val="20000"/>
                  <a:lumOff val="80000"/>
                </a:schemeClr>
              </a:solidFill>
            </a:endParaRPr>
          </a:p>
          <a:p>
            <a:pPr marL="571500" indent="-571500">
              <a:buFont typeface="Arial" panose="020B0604020202020204" pitchFamily="34" charset="0"/>
              <a:buChar char="•"/>
            </a:pPr>
            <a:r>
              <a:rPr lang="en-US" sz="4800" b="1" dirty="0" smtClean="0">
                <a:solidFill>
                  <a:schemeClr val="accent5">
                    <a:lumMod val="20000"/>
                    <a:lumOff val="80000"/>
                  </a:schemeClr>
                </a:solidFill>
              </a:rPr>
              <a:t>Online Multiplayer </a:t>
            </a:r>
          </a:p>
          <a:p>
            <a:pPr marL="571500" indent="-571500">
              <a:buFont typeface="Arial" panose="020B0604020202020204" pitchFamily="34" charset="0"/>
              <a:buChar char="•"/>
            </a:pPr>
            <a:endParaRPr lang="en-US" sz="4800" b="1" dirty="0" smtClean="0">
              <a:solidFill>
                <a:schemeClr val="accent5">
                  <a:lumMod val="20000"/>
                  <a:lumOff val="80000"/>
                </a:schemeClr>
              </a:solidFill>
            </a:endParaRPr>
          </a:p>
          <a:p>
            <a:pPr marL="571500" indent="-571500">
              <a:buFont typeface="Arial" panose="020B0604020202020204" pitchFamily="34" charset="0"/>
              <a:buChar char="•"/>
            </a:pPr>
            <a:r>
              <a:rPr lang="en-US" sz="4800" b="1" dirty="0" smtClean="0">
                <a:solidFill>
                  <a:schemeClr val="accent5">
                    <a:lumMod val="20000"/>
                    <a:lumOff val="80000"/>
                  </a:schemeClr>
                </a:solidFill>
              </a:rPr>
              <a:t>Power-ups </a:t>
            </a:r>
            <a:r>
              <a:rPr lang="en-US" sz="4800" b="1" dirty="0">
                <a:solidFill>
                  <a:schemeClr val="accent5">
                    <a:lumMod val="20000"/>
                    <a:lumOff val="80000"/>
                  </a:schemeClr>
                </a:solidFill>
              </a:rPr>
              <a:t>and Special </a:t>
            </a:r>
            <a:r>
              <a:rPr lang="en-US" sz="4800" b="1" dirty="0" smtClean="0">
                <a:solidFill>
                  <a:schemeClr val="accent5">
                    <a:lumMod val="20000"/>
                    <a:lumOff val="80000"/>
                  </a:schemeClr>
                </a:solidFill>
              </a:rPr>
              <a:t>Effects</a:t>
            </a:r>
          </a:p>
          <a:p>
            <a:pPr marL="571500" indent="-571500">
              <a:buFont typeface="Arial" panose="020B0604020202020204" pitchFamily="34" charset="0"/>
              <a:buChar char="•"/>
            </a:pPr>
            <a:endParaRPr lang="en-US" sz="4800" b="1" dirty="0" smtClean="0">
              <a:solidFill>
                <a:schemeClr val="accent5">
                  <a:lumMod val="20000"/>
                  <a:lumOff val="80000"/>
                </a:schemeClr>
              </a:solidFill>
            </a:endParaRPr>
          </a:p>
          <a:p>
            <a:pPr marL="571500" indent="-571500">
              <a:buFont typeface="Arial" panose="020B0604020202020204" pitchFamily="34" charset="0"/>
              <a:buChar char="•"/>
            </a:pPr>
            <a:r>
              <a:rPr lang="en-US" sz="4800" b="1" dirty="0" smtClean="0">
                <a:solidFill>
                  <a:schemeClr val="accent5">
                    <a:lumMod val="20000"/>
                    <a:lumOff val="80000"/>
                  </a:schemeClr>
                </a:solidFill>
              </a:rPr>
              <a:t>Tournament Mode</a:t>
            </a:r>
          </a:p>
          <a:p>
            <a:pPr marL="571500" indent="-571500">
              <a:buFont typeface="Arial" panose="020B0604020202020204" pitchFamily="34" charset="0"/>
              <a:buChar char="•"/>
            </a:pPr>
            <a:endParaRPr lang="en-US" sz="4800" b="1" dirty="0" smtClean="0">
              <a:solidFill>
                <a:schemeClr val="accent5">
                  <a:lumMod val="20000"/>
                  <a:lumOff val="80000"/>
                </a:schemeClr>
              </a:solidFill>
            </a:endParaRPr>
          </a:p>
          <a:p>
            <a:pPr marL="571500" indent="-571500">
              <a:buFont typeface="Arial" panose="020B0604020202020204" pitchFamily="34" charset="0"/>
              <a:buChar char="•"/>
            </a:pPr>
            <a:r>
              <a:rPr lang="en-US" sz="4800" b="1" dirty="0" smtClean="0">
                <a:solidFill>
                  <a:schemeClr val="accent5">
                    <a:lumMod val="20000"/>
                    <a:lumOff val="80000"/>
                  </a:schemeClr>
                </a:solidFill>
              </a:rPr>
              <a:t>Customization Options</a:t>
            </a:r>
            <a:endParaRPr lang="en-US" sz="4000" dirty="0">
              <a:solidFill>
                <a:schemeClr val="accent5">
                  <a:lumMod val="20000"/>
                  <a:lumOff val="80000"/>
                </a:schemeClr>
              </a:solidFill>
            </a:endParaRPr>
          </a:p>
        </p:txBody>
      </p:sp>
      <p:sp>
        <p:nvSpPr>
          <p:cNvPr id="8" name="TextBox 25"/>
          <p:cNvSpPr txBox="1"/>
          <p:nvPr/>
        </p:nvSpPr>
        <p:spPr>
          <a:xfrm>
            <a:off x="0" y="472021"/>
            <a:ext cx="16992600" cy="1147237"/>
          </a:xfrm>
          <a:prstGeom prst="rect">
            <a:avLst/>
          </a:prstGeom>
        </p:spPr>
        <p:txBody>
          <a:bodyPr wrap="square" lIns="0" tIns="0" rIns="0" bIns="0" rtlCol="0" anchor="t">
            <a:spAutoFit/>
          </a:bodyPr>
          <a:lstStyle/>
          <a:p>
            <a:pPr algn="ctr">
              <a:lnSpc>
                <a:spcPts val="10199"/>
              </a:lnSpc>
            </a:pPr>
            <a:r>
              <a:rPr lang="en-US" sz="5400" dirty="0" smtClean="0">
                <a:solidFill>
                  <a:schemeClr val="bg1"/>
                </a:solidFill>
                <a:latin typeface="Nourd Bold Bold"/>
              </a:rPr>
              <a:t>Future Enhancements &amp; Works</a:t>
            </a:r>
            <a:endParaRPr lang="en-US" sz="5400" dirty="0">
              <a:solidFill>
                <a:schemeClr val="bg1"/>
              </a:solidFill>
              <a:latin typeface="Nourd Bold Bold"/>
            </a:endParaRPr>
          </a:p>
        </p:txBody>
      </p:sp>
      <p:pic>
        <p:nvPicPr>
          <p:cNvPr id="9" name="Picture 6"/>
          <p:cNvPicPr>
            <a:picLocks noChangeAspect="1"/>
          </p:cNvPicPr>
          <p:nvPr/>
        </p:nvPicPr>
        <p:blipFill>
          <a:blip r:embed="rId4"/>
          <a:srcRect/>
          <a:stretch>
            <a:fillRect/>
          </a:stretch>
        </p:blipFill>
        <p:spPr>
          <a:xfrm>
            <a:off x="15080047" y="8877300"/>
            <a:ext cx="3825105" cy="1947116"/>
          </a:xfrm>
          <a:prstGeom prst="rect">
            <a:avLst/>
          </a:prstGeom>
        </p:spPr>
      </p:pic>
      <p:pic>
        <p:nvPicPr>
          <p:cNvPr id="11" name="Picture 8"/>
          <p:cNvPicPr>
            <a:picLocks noChangeAspect="1"/>
          </p:cNvPicPr>
          <p:nvPr/>
        </p:nvPicPr>
        <p:blipFill>
          <a:blip r:embed="rId5"/>
          <a:srcRect/>
          <a:stretch>
            <a:fillRect/>
          </a:stretch>
        </p:blipFill>
        <p:spPr>
          <a:xfrm>
            <a:off x="14643964" y="375034"/>
            <a:ext cx="3232965" cy="2634866"/>
          </a:xfrm>
          <a:prstGeom prst="rect">
            <a:avLst/>
          </a:prstGeom>
        </p:spPr>
      </p:pic>
      <p:pic>
        <p:nvPicPr>
          <p:cNvPr id="12" name="Picture 6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931925" y="6090256"/>
            <a:ext cx="818051" cy="786817"/>
          </a:xfrm>
          <a:prstGeom prst="rect">
            <a:avLst/>
          </a:prstGeom>
        </p:spPr>
      </p:pic>
      <p:pic>
        <p:nvPicPr>
          <p:cNvPr id="13" name="Picture 6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1198717" y="7964849"/>
            <a:ext cx="818051" cy="798715"/>
          </a:xfrm>
          <a:prstGeom prst="rect">
            <a:avLst/>
          </a:prstGeom>
        </p:spPr>
      </p:pic>
      <p:pic>
        <p:nvPicPr>
          <p:cNvPr id="14" name="Picture 7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838200" y="472825"/>
            <a:ext cx="1137589" cy="1110700"/>
          </a:xfrm>
          <a:prstGeom prst="rect">
            <a:avLst/>
          </a:prstGeom>
        </p:spPr>
      </p:pic>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31</a:t>
            </a:r>
            <a:endParaRPr lang="en-US" sz="4400" dirty="0"/>
          </a:p>
        </p:txBody>
      </p:sp>
    </p:spTree>
    <p:extLst>
      <p:ext uri="{BB962C8B-B14F-4D97-AF65-F5344CB8AC3E}">
        <p14:creationId xmlns:p14="http://schemas.microsoft.com/office/powerpoint/2010/main" val="4929631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grpSp>
        <p:nvGrpSpPr>
          <p:cNvPr id="63" name="Group 63"/>
          <p:cNvGrpSpPr/>
          <p:nvPr/>
        </p:nvGrpSpPr>
        <p:grpSpPr>
          <a:xfrm>
            <a:off x="2756477" y="8174636"/>
            <a:ext cx="1583400" cy="1394606"/>
            <a:chOff x="1813" y="0"/>
            <a:chExt cx="809173" cy="820413"/>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65"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u="none" spc="160" dirty="0">
                  <a:solidFill>
                    <a:srgbClr val="3EDAD8"/>
                  </a:solidFill>
                  <a:latin typeface="Aileron Regular Bold"/>
                </a:rPr>
                <a:t>1</a:t>
              </a:r>
            </a:p>
          </p:txBody>
        </p:sp>
      </p:gr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sp>
        <p:nvSpPr>
          <p:cNvPr id="30" name="Rectangle 29"/>
          <p:cNvSpPr/>
          <p:nvPr/>
        </p:nvSpPr>
        <p:spPr>
          <a:xfrm>
            <a:off x="4182779" y="867570"/>
            <a:ext cx="9695580" cy="1400383"/>
          </a:xfrm>
          <a:prstGeom prst="rect">
            <a:avLst/>
          </a:prstGeom>
        </p:spPr>
        <p:txBody>
          <a:bodyPr wrap="square">
            <a:spAutoFit/>
          </a:bodyPr>
          <a:lstStyle/>
          <a:p>
            <a:pPr algn="ctr">
              <a:lnSpc>
                <a:spcPts val="10199"/>
              </a:lnSpc>
            </a:pPr>
            <a:r>
              <a:rPr lang="en-US" sz="6600" dirty="0" smtClean="0">
                <a:solidFill>
                  <a:schemeClr val="bg1"/>
                </a:solidFill>
                <a:latin typeface="Nourd Bold Bold"/>
              </a:rPr>
              <a:t>Potential Questions</a:t>
            </a:r>
          </a:p>
        </p:txBody>
      </p:sp>
      <p:sp>
        <p:nvSpPr>
          <p:cNvPr id="2" name="Rounded Rectangle 1"/>
          <p:cNvSpPr/>
          <p:nvPr/>
        </p:nvSpPr>
        <p:spPr>
          <a:xfrm>
            <a:off x="924158" y="2819859"/>
            <a:ext cx="5248041" cy="5073127"/>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How could the GameFrame class be updated to support customizable game settings, such as paddle size, ball speed, or background themes, in the Pong game?</a:t>
            </a:r>
          </a:p>
        </p:txBody>
      </p:sp>
      <p:sp>
        <p:nvSpPr>
          <p:cNvPr id="69" name="Rounded Rectangle 68"/>
          <p:cNvSpPr/>
          <p:nvPr/>
        </p:nvSpPr>
        <p:spPr>
          <a:xfrm>
            <a:off x="6755551" y="2949176"/>
            <a:ext cx="5248041" cy="5073127"/>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What changes would be necessary in the Score class to implement a leaderboard feature that keeps track of high scores in the Pong game?</a:t>
            </a:r>
          </a:p>
        </p:txBody>
      </p:sp>
      <p:sp>
        <p:nvSpPr>
          <p:cNvPr id="71" name="Rounded Rectangle 70"/>
          <p:cNvSpPr/>
          <p:nvPr/>
        </p:nvSpPr>
        <p:spPr>
          <a:xfrm>
            <a:off x="12521775" y="2949518"/>
            <a:ext cx="5248041" cy="5073127"/>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How can the AI opponent in the Pong game be enhanced to provide different difficulty levels, allowing players to choose between easy, medium, and hard opponents?</a:t>
            </a:r>
          </a:p>
        </p:txBody>
      </p:sp>
      <p:grpSp>
        <p:nvGrpSpPr>
          <p:cNvPr id="72" name="Group 63"/>
          <p:cNvGrpSpPr/>
          <p:nvPr/>
        </p:nvGrpSpPr>
        <p:grpSpPr>
          <a:xfrm>
            <a:off x="8587871" y="8286350"/>
            <a:ext cx="1583400" cy="1394606"/>
            <a:chOff x="1813" y="0"/>
            <a:chExt cx="809173" cy="820413"/>
          </a:xfrm>
        </p:grpSpPr>
        <p:sp>
          <p:nvSpPr>
            <p:cNvPr id="73"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74"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spc="160" dirty="0">
                  <a:solidFill>
                    <a:srgbClr val="3EDAD8"/>
                  </a:solidFill>
                  <a:latin typeface="Aileron Regular Bold"/>
                </a:rPr>
                <a:t>2</a:t>
              </a:r>
              <a:endParaRPr lang="en-US" sz="6000" u="none" spc="160" dirty="0">
                <a:solidFill>
                  <a:srgbClr val="3EDAD8"/>
                </a:solidFill>
                <a:latin typeface="Aileron Regular Bold"/>
              </a:endParaRPr>
            </a:p>
          </p:txBody>
        </p:sp>
      </p:grpSp>
      <p:grpSp>
        <p:nvGrpSpPr>
          <p:cNvPr id="75" name="Group 63"/>
          <p:cNvGrpSpPr/>
          <p:nvPr/>
        </p:nvGrpSpPr>
        <p:grpSpPr>
          <a:xfrm>
            <a:off x="14419265" y="8228738"/>
            <a:ext cx="1583400" cy="1394606"/>
            <a:chOff x="1813" y="0"/>
            <a:chExt cx="809173" cy="820413"/>
          </a:xfrm>
        </p:grpSpPr>
        <p:sp>
          <p:nvSpPr>
            <p:cNvPr id="76"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77"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spc="160" dirty="0">
                  <a:solidFill>
                    <a:srgbClr val="3EDAD8"/>
                  </a:solidFill>
                  <a:latin typeface="Aileron Regular Bold"/>
                </a:rPr>
                <a:t>3</a:t>
              </a:r>
              <a:endParaRPr lang="en-US" sz="6000" u="none" spc="160" dirty="0">
                <a:solidFill>
                  <a:srgbClr val="3EDAD8"/>
                </a:solidFill>
                <a:latin typeface="Aileron Regular Bold"/>
              </a:endParaRPr>
            </a:p>
          </p:txBody>
        </p:sp>
      </p:grpSp>
      <p:sp>
        <p:nvSpPr>
          <p:cNvPr id="20" name="Flowchart: Connector 1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32</a:t>
            </a:r>
            <a:endParaRPr lang="en-US" sz="4400" dirty="0"/>
          </a:p>
        </p:txBody>
      </p:sp>
    </p:spTree>
    <p:extLst>
      <p:ext uri="{BB962C8B-B14F-4D97-AF65-F5344CB8AC3E}">
        <p14:creationId xmlns:p14="http://schemas.microsoft.com/office/powerpoint/2010/main" val="5588337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ong 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9800" y="1562100"/>
            <a:ext cx="13944600" cy="7841873"/>
          </a:xfrm>
          <a:prstGeom prst="rect">
            <a:avLst/>
          </a:prstGeom>
        </p:spPr>
      </p:pic>
      <p:sp>
        <p:nvSpPr>
          <p:cNvPr id="3" name="Rectangle 2"/>
          <p:cNvSpPr/>
          <p:nvPr/>
        </p:nvSpPr>
        <p:spPr>
          <a:xfrm>
            <a:off x="6138078" y="342900"/>
            <a:ext cx="6399509" cy="970266"/>
          </a:xfrm>
          <a:prstGeom prst="rect">
            <a:avLst/>
          </a:prstGeom>
        </p:spPr>
        <p:txBody>
          <a:bodyPr wrap="none">
            <a:spAutoFit/>
          </a:bodyPr>
          <a:lstStyle/>
          <a:p>
            <a:pPr algn="ctr">
              <a:lnSpc>
                <a:spcPts val="6719"/>
              </a:lnSpc>
            </a:pPr>
            <a:r>
              <a:rPr lang="en-US" sz="8000" dirty="0" smtClean="0">
                <a:solidFill>
                  <a:schemeClr val="accent6">
                    <a:lumMod val="60000"/>
                    <a:lumOff val="40000"/>
                  </a:schemeClr>
                </a:solidFill>
                <a:latin typeface="Clear Sans Bold Bold"/>
              </a:rPr>
              <a:t>Project Demo</a:t>
            </a:r>
            <a:endParaRPr lang="en-US" sz="8000" dirty="0">
              <a:solidFill>
                <a:schemeClr val="accent6">
                  <a:lumMod val="60000"/>
                  <a:lumOff val="40000"/>
                </a:schemeClr>
              </a:solidFill>
              <a:latin typeface="Clear Sans Bold Bold"/>
            </a:endParaRPr>
          </a:p>
        </p:txBody>
      </p:sp>
      <p:pic>
        <p:nvPicPr>
          <p:cNvPr id="4" name="Picture 6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32765" y="3771900"/>
            <a:ext cx="1190063" cy="1144625"/>
          </a:xfrm>
          <a:prstGeom prst="rect">
            <a:avLst/>
          </a:prstGeom>
        </p:spPr>
      </p:pic>
      <p:pic>
        <p:nvPicPr>
          <p:cNvPr id="5" name="Picture 6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432765" y="8146673"/>
            <a:ext cx="1248715" cy="1219200"/>
          </a:xfrm>
          <a:prstGeom prst="rect">
            <a:avLst/>
          </a:prstGeom>
        </p:spPr>
      </p:pic>
      <p:pic>
        <p:nvPicPr>
          <p:cNvPr id="6" name="Picture 6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a:off x="16682720" y="5971940"/>
            <a:ext cx="1377917" cy="1312780"/>
          </a:xfrm>
          <a:prstGeom prst="rect">
            <a:avLst/>
          </a:prstGeom>
        </p:spPr>
      </p:pic>
      <p:pic>
        <p:nvPicPr>
          <p:cNvPr id="7" name="Picture 7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16687800" y="320040"/>
            <a:ext cx="1046651" cy="1021912"/>
          </a:xfrm>
          <a:prstGeom prst="rect">
            <a:avLst/>
          </a:prstGeom>
        </p:spPr>
      </p:pic>
      <p:pic>
        <p:nvPicPr>
          <p:cNvPr id="8" name="Picture 9"/>
          <p:cNvPicPr>
            <a:picLocks noChangeAspect="1"/>
          </p:cNvPicPr>
          <p:nvPr/>
        </p:nvPicPr>
        <p:blipFill>
          <a:blip r:embed="rId22"/>
          <a:srcRect/>
          <a:stretch>
            <a:fillRect/>
          </a:stretch>
        </p:blipFill>
        <p:spPr>
          <a:xfrm>
            <a:off x="77441" y="38100"/>
            <a:ext cx="1959362" cy="1947116"/>
          </a:xfrm>
          <a:prstGeom prst="rect">
            <a:avLst/>
          </a:prstGeom>
        </p:spPr>
      </p:pic>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33</a:t>
            </a:r>
            <a:endParaRPr lang="en-US" sz="4400" dirty="0"/>
          </a:p>
        </p:txBody>
      </p:sp>
    </p:spTree>
    <p:extLst>
      <p:ext uri="{BB962C8B-B14F-4D97-AF65-F5344CB8AC3E}">
        <p14:creationId xmlns:p14="http://schemas.microsoft.com/office/powerpoint/2010/main" val="835879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grpSp>
        <p:nvGrpSpPr>
          <p:cNvPr id="56" name="Group 56"/>
          <p:cNvGrpSpPr/>
          <p:nvPr/>
        </p:nvGrpSpPr>
        <p:grpSpPr>
          <a:xfrm>
            <a:off x="760767" y="539405"/>
            <a:ext cx="1479232" cy="1479232"/>
            <a:chOff x="0" y="0"/>
            <a:chExt cx="1972310" cy="1972310"/>
          </a:xfrm>
        </p:grpSpPr>
        <p:grpSp>
          <p:nvGrpSpPr>
            <p:cNvPr id="57" name="Group 57"/>
            <p:cNvGrpSpPr/>
            <p:nvPr/>
          </p:nvGrpSpPr>
          <p:grpSpPr>
            <a:xfrm>
              <a:off x="0" y="0"/>
              <a:ext cx="1972310" cy="1972310"/>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60" name="Picture 6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386865" y="558813"/>
              <a:ext cx="1198581" cy="916914"/>
            </a:xfrm>
            <a:prstGeom prst="rect">
              <a:avLst/>
            </a:prstGeom>
          </p:spPr>
        </p:pic>
      </p:grpSp>
      <p:grpSp>
        <p:nvGrpSpPr>
          <p:cNvPr id="9" name="Group 9"/>
          <p:cNvGrpSpPr/>
          <p:nvPr/>
        </p:nvGrpSpPr>
        <p:grpSpPr>
          <a:xfrm>
            <a:off x="4771470" y="4677444"/>
            <a:ext cx="972349" cy="809947"/>
            <a:chOff x="0" y="0"/>
            <a:chExt cx="1972310" cy="1972310"/>
          </a:xfrm>
        </p:grpSpPr>
        <p:grpSp>
          <p:nvGrpSpPr>
            <p:cNvPr id="10" name="Group 10"/>
            <p:cNvGrpSpPr/>
            <p:nvPr/>
          </p:nvGrpSpPr>
          <p:grpSpPr>
            <a:xfrm>
              <a:off x="0" y="0"/>
              <a:ext cx="1972310" cy="197231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3"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14" name="Group 14"/>
          <p:cNvGrpSpPr/>
          <p:nvPr/>
        </p:nvGrpSpPr>
        <p:grpSpPr>
          <a:xfrm>
            <a:off x="16339299" y="331151"/>
            <a:ext cx="1479232" cy="1479232"/>
            <a:chOff x="0" y="0"/>
            <a:chExt cx="1972310" cy="1972310"/>
          </a:xfrm>
        </p:grpSpPr>
        <p:grpSp>
          <p:nvGrpSpPr>
            <p:cNvPr id="15" name="Group 15"/>
            <p:cNvGrpSpPr/>
            <p:nvPr/>
          </p:nvGrpSpPr>
          <p:grpSpPr>
            <a:xfrm>
              <a:off x="0" y="0"/>
              <a:ext cx="1972310" cy="19723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423853" y="525256"/>
              <a:ext cx="1124605" cy="984029"/>
            </a:xfrm>
            <a:prstGeom prst="rect">
              <a:avLst/>
            </a:prstGeom>
          </p:spPr>
        </p:pic>
      </p:grpSp>
      <p:grpSp>
        <p:nvGrpSpPr>
          <p:cNvPr id="19" name="Group 19"/>
          <p:cNvGrpSpPr/>
          <p:nvPr/>
        </p:nvGrpSpPr>
        <p:grpSpPr>
          <a:xfrm>
            <a:off x="16483296" y="8150377"/>
            <a:ext cx="1479232" cy="1479232"/>
            <a:chOff x="0" y="0"/>
            <a:chExt cx="1972310" cy="1972310"/>
          </a:xfrm>
        </p:grpSpPr>
        <p:grpSp>
          <p:nvGrpSpPr>
            <p:cNvPr id="20" name="Group 20"/>
            <p:cNvGrpSpPr/>
            <p:nvPr/>
          </p:nvGrpSpPr>
          <p:grpSpPr>
            <a:xfrm>
              <a:off x="0" y="0"/>
              <a:ext cx="1972310" cy="197231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3" name="Picture 23"/>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435398" y="466513"/>
              <a:ext cx="1101513" cy="1101513"/>
            </a:xfrm>
            <a:prstGeom prst="rect">
              <a:avLst/>
            </a:prstGeom>
          </p:spPr>
        </p:pic>
      </p:grpSp>
      <p:grpSp>
        <p:nvGrpSpPr>
          <p:cNvPr id="24" name="Group 24"/>
          <p:cNvGrpSpPr/>
          <p:nvPr/>
        </p:nvGrpSpPr>
        <p:grpSpPr>
          <a:xfrm>
            <a:off x="311300" y="8382285"/>
            <a:ext cx="1479232" cy="1479232"/>
            <a:chOff x="0" y="0"/>
            <a:chExt cx="1972310" cy="1972310"/>
          </a:xfrm>
        </p:grpSpPr>
        <p:grpSp>
          <p:nvGrpSpPr>
            <p:cNvPr id="25" name="Group 25"/>
            <p:cNvGrpSpPr/>
            <p:nvPr/>
          </p:nvGrpSpPr>
          <p:grpSpPr>
            <a:xfrm>
              <a:off x="0" y="0"/>
              <a:ext cx="1972310" cy="197231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8" name="Picture 28"/>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51756" y="394301"/>
              <a:ext cx="1268798" cy="1268798"/>
            </a:xfrm>
            <a:prstGeom prst="rect">
              <a:avLst/>
            </a:prstGeom>
          </p:spPr>
        </p:pic>
      </p:grpSp>
      <p:sp>
        <p:nvSpPr>
          <p:cNvPr id="30" name="Rectangle 29"/>
          <p:cNvSpPr/>
          <p:nvPr/>
        </p:nvSpPr>
        <p:spPr>
          <a:xfrm>
            <a:off x="5002797" y="1552707"/>
            <a:ext cx="8599698" cy="1400383"/>
          </a:xfrm>
          <a:prstGeom prst="rect">
            <a:avLst/>
          </a:prstGeom>
        </p:spPr>
        <p:txBody>
          <a:bodyPr wrap="square">
            <a:spAutoFit/>
          </a:bodyPr>
          <a:lstStyle/>
          <a:p>
            <a:pPr algn="ctr">
              <a:lnSpc>
                <a:spcPts val="10199"/>
              </a:lnSpc>
            </a:pPr>
            <a:r>
              <a:rPr lang="en-US" sz="6000" dirty="0" smtClean="0">
                <a:solidFill>
                  <a:schemeClr val="bg1"/>
                </a:solidFill>
                <a:latin typeface="Nourd Bold Bold"/>
              </a:rPr>
              <a:t>Reference Citations</a:t>
            </a:r>
          </a:p>
        </p:txBody>
      </p:sp>
      <p:sp>
        <p:nvSpPr>
          <p:cNvPr id="2" name="Rectangle 1"/>
          <p:cNvSpPr/>
          <p:nvPr/>
        </p:nvSpPr>
        <p:spPr>
          <a:xfrm>
            <a:off x="5938520" y="4750343"/>
            <a:ext cx="6860532" cy="769441"/>
          </a:xfrm>
          <a:prstGeom prst="rect">
            <a:avLst/>
          </a:prstGeom>
        </p:spPr>
        <p:txBody>
          <a:bodyPr wrap="none">
            <a:spAutoFit/>
          </a:bodyPr>
          <a:lstStyle/>
          <a:p>
            <a:r>
              <a:rPr lang="en-US" sz="4400" dirty="0">
                <a:solidFill>
                  <a:srgbClr val="FFFF99"/>
                </a:solidFill>
              </a:rPr>
              <a:t>https://www.w3schools.com</a:t>
            </a:r>
            <a:r>
              <a:rPr lang="en-US" dirty="0"/>
              <a:t>/</a:t>
            </a:r>
          </a:p>
        </p:txBody>
      </p:sp>
      <p:sp>
        <p:nvSpPr>
          <p:cNvPr id="69" name="Rectangle 68"/>
          <p:cNvSpPr/>
          <p:nvPr/>
        </p:nvSpPr>
        <p:spPr>
          <a:xfrm>
            <a:off x="5949750" y="5956190"/>
            <a:ext cx="8276946" cy="769441"/>
          </a:xfrm>
          <a:prstGeom prst="rect">
            <a:avLst/>
          </a:prstGeom>
        </p:spPr>
        <p:txBody>
          <a:bodyPr wrap="none">
            <a:spAutoFit/>
          </a:bodyPr>
          <a:lstStyle/>
          <a:p>
            <a:r>
              <a:rPr lang="en-US" sz="4400" dirty="0">
                <a:solidFill>
                  <a:srgbClr val="FFFF99"/>
                </a:solidFill>
              </a:rPr>
              <a:t>https://stackify.com/java-tutorials/</a:t>
            </a:r>
            <a:r>
              <a:rPr lang="en-US" dirty="0" smtClean="0"/>
              <a:t>/</a:t>
            </a:r>
            <a:endParaRPr lang="en-US" dirty="0"/>
          </a:p>
        </p:txBody>
      </p:sp>
      <p:sp>
        <p:nvSpPr>
          <p:cNvPr id="71" name="Rectangle 70"/>
          <p:cNvSpPr/>
          <p:nvPr/>
        </p:nvSpPr>
        <p:spPr>
          <a:xfrm>
            <a:off x="5913120" y="7096868"/>
            <a:ext cx="11118300" cy="769441"/>
          </a:xfrm>
          <a:prstGeom prst="rect">
            <a:avLst/>
          </a:prstGeom>
        </p:spPr>
        <p:txBody>
          <a:bodyPr wrap="none">
            <a:spAutoFit/>
          </a:bodyPr>
          <a:lstStyle/>
          <a:p>
            <a:r>
              <a:rPr lang="en-US" sz="4400" dirty="0">
                <a:solidFill>
                  <a:srgbClr val="FFFF99"/>
                </a:solidFill>
              </a:rPr>
              <a:t>https://www.codecademy.com/learn/learn-java</a:t>
            </a:r>
            <a:endParaRPr lang="en-US" dirty="0"/>
          </a:p>
        </p:txBody>
      </p:sp>
      <p:sp>
        <p:nvSpPr>
          <p:cNvPr id="72" name="Rectangle 71"/>
          <p:cNvSpPr/>
          <p:nvPr/>
        </p:nvSpPr>
        <p:spPr>
          <a:xfrm>
            <a:off x="5913120" y="8187104"/>
            <a:ext cx="7925503" cy="769441"/>
          </a:xfrm>
          <a:prstGeom prst="rect">
            <a:avLst/>
          </a:prstGeom>
        </p:spPr>
        <p:txBody>
          <a:bodyPr wrap="none">
            <a:spAutoFit/>
          </a:bodyPr>
          <a:lstStyle/>
          <a:p>
            <a:r>
              <a:rPr lang="en-US" sz="4400" dirty="0">
                <a:solidFill>
                  <a:srgbClr val="FFFF99"/>
                </a:solidFill>
              </a:rPr>
              <a:t>https://www.learnjavaonline.org/</a:t>
            </a:r>
            <a:endParaRPr lang="en-US" dirty="0"/>
          </a:p>
        </p:txBody>
      </p:sp>
      <p:sp>
        <p:nvSpPr>
          <p:cNvPr id="76" name="TextBox 12"/>
          <p:cNvSpPr txBox="1"/>
          <p:nvPr/>
        </p:nvSpPr>
        <p:spPr>
          <a:xfrm>
            <a:off x="4610100" y="5135064"/>
            <a:ext cx="990600" cy="1030534"/>
          </a:xfrm>
          <a:prstGeom prst="rect">
            <a:avLst/>
          </a:prstGeom>
        </p:spPr>
        <p:txBody>
          <a:bodyPr lIns="50800" tIns="50800" rIns="50800" bIns="50800" rtlCol="0" anchor="ctr"/>
          <a:lstStyle/>
          <a:p>
            <a:pPr algn="ctr">
              <a:lnSpc>
                <a:spcPts val="3299"/>
              </a:lnSpc>
            </a:pPr>
            <a:endParaRPr dirty="0"/>
          </a:p>
        </p:txBody>
      </p:sp>
      <p:grpSp>
        <p:nvGrpSpPr>
          <p:cNvPr id="92" name="Group 9"/>
          <p:cNvGrpSpPr/>
          <p:nvPr/>
        </p:nvGrpSpPr>
        <p:grpSpPr>
          <a:xfrm>
            <a:off x="4782700" y="5866696"/>
            <a:ext cx="972349" cy="809947"/>
            <a:chOff x="0" y="0"/>
            <a:chExt cx="1972310" cy="1972310"/>
          </a:xfrm>
        </p:grpSpPr>
        <p:grpSp>
          <p:nvGrpSpPr>
            <p:cNvPr id="93" name="Group 10"/>
            <p:cNvGrpSpPr/>
            <p:nvPr/>
          </p:nvGrpSpPr>
          <p:grpSpPr>
            <a:xfrm>
              <a:off x="0" y="0"/>
              <a:ext cx="1972310" cy="1972310"/>
              <a:chOff x="0" y="0"/>
              <a:chExt cx="812800" cy="812800"/>
            </a:xfrm>
          </p:grpSpPr>
          <p:sp>
            <p:nvSpPr>
              <p:cNvPr id="95"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96"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94"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97" name="Group 9"/>
          <p:cNvGrpSpPr/>
          <p:nvPr/>
        </p:nvGrpSpPr>
        <p:grpSpPr>
          <a:xfrm>
            <a:off x="4769300" y="6997741"/>
            <a:ext cx="972349" cy="809947"/>
            <a:chOff x="0" y="0"/>
            <a:chExt cx="1972310" cy="1972310"/>
          </a:xfrm>
        </p:grpSpPr>
        <p:grpSp>
          <p:nvGrpSpPr>
            <p:cNvPr id="98" name="Group 10"/>
            <p:cNvGrpSpPr/>
            <p:nvPr/>
          </p:nvGrpSpPr>
          <p:grpSpPr>
            <a:xfrm>
              <a:off x="0" y="0"/>
              <a:ext cx="1972310" cy="1972310"/>
              <a:chOff x="0" y="0"/>
              <a:chExt cx="812800" cy="812800"/>
            </a:xfrm>
          </p:grpSpPr>
          <p:sp>
            <p:nvSpPr>
              <p:cNvPr id="100"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01"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99"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102" name="Group 9"/>
          <p:cNvGrpSpPr/>
          <p:nvPr/>
        </p:nvGrpSpPr>
        <p:grpSpPr>
          <a:xfrm>
            <a:off x="4761149" y="8157260"/>
            <a:ext cx="972349" cy="809947"/>
            <a:chOff x="0" y="0"/>
            <a:chExt cx="1972310" cy="1972310"/>
          </a:xfrm>
        </p:grpSpPr>
        <p:grpSp>
          <p:nvGrpSpPr>
            <p:cNvPr id="103" name="Group 10"/>
            <p:cNvGrpSpPr/>
            <p:nvPr/>
          </p:nvGrpSpPr>
          <p:grpSpPr>
            <a:xfrm>
              <a:off x="0" y="0"/>
              <a:ext cx="1972310" cy="1972310"/>
              <a:chOff x="0" y="0"/>
              <a:chExt cx="812800" cy="812800"/>
            </a:xfrm>
          </p:grpSpPr>
          <p:sp>
            <p:nvSpPr>
              <p:cNvPr id="105"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06"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04"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pic>
        <p:nvPicPr>
          <p:cNvPr id="107" name="Picture 10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5597" y="4205386"/>
            <a:ext cx="3055263" cy="3046583"/>
          </a:xfrm>
          <a:prstGeom prst="rect">
            <a:avLst/>
          </a:prstGeom>
        </p:spPr>
      </p:pic>
      <p:pic>
        <p:nvPicPr>
          <p:cNvPr id="8" name="Picture 7"/>
          <p:cNvPicPr>
            <a:picLocks noChangeAspect="1"/>
          </p:cNvPicPr>
          <p:nvPr/>
        </p:nvPicPr>
        <p:blipFill rotWithShape="1">
          <a:blip r:embed="rId18">
            <a:extLst>
              <a:ext uri="{28A0092B-C50C-407E-A947-70E740481C1C}">
                <a14:useLocalDpi xmlns:a14="http://schemas.microsoft.com/office/drawing/2010/main" val="0"/>
              </a:ext>
            </a:extLst>
          </a:blip>
          <a:srcRect t="18726"/>
          <a:stretch/>
        </p:blipFill>
        <p:spPr>
          <a:xfrm rot="19979130">
            <a:off x="14777914" y="4751271"/>
            <a:ext cx="3142857" cy="1439713"/>
          </a:xfrm>
          <a:prstGeom prst="rect">
            <a:avLst/>
          </a:prstGeom>
        </p:spPr>
      </p:pic>
      <p:sp>
        <p:nvSpPr>
          <p:cNvPr id="55" name="Flowchart: Connector 54"/>
          <p:cNvSpPr/>
          <p:nvPr/>
        </p:nvSpPr>
        <p:spPr>
          <a:xfrm>
            <a:off x="14772809" y="8827812"/>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34</a:t>
            </a:r>
            <a:endParaRPr lang="en-US" sz="4400" dirty="0"/>
          </a:p>
        </p:txBody>
      </p:sp>
    </p:spTree>
    <p:extLst>
      <p:ext uri="{BB962C8B-B14F-4D97-AF65-F5344CB8AC3E}">
        <p14:creationId xmlns:p14="http://schemas.microsoft.com/office/powerpoint/2010/main" val="3322025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schemeClr val="accent1">
                <a:shade val="45000"/>
                <a:satMod val="135000"/>
              </a:schemeClr>
              <a:prstClr val="white"/>
            </a:duotone>
          </a:blip>
          <a:srcRect/>
          <a:stretch>
            <a:fillRect/>
          </a:stretch>
        </p:blipFill>
        <p:spPr>
          <a:xfrm>
            <a:off x="1302043" y="1515937"/>
            <a:ext cx="12456415" cy="7782812"/>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10700">
            <a:off x="15873695" y="6145451"/>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4162021" y="-655690"/>
            <a:ext cx="4650025" cy="3789770"/>
          </a:xfrm>
          <a:prstGeom prst="rect">
            <a:avLst/>
          </a:prstGeom>
        </p:spPr>
      </p:pic>
      <p:pic>
        <p:nvPicPr>
          <p:cNvPr id="12" name="Picture 12"/>
          <p:cNvPicPr>
            <a:picLocks noChangeAspect="1"/>
          </p:cNvPicPr>
          <p:nvPr/>
        </p:nvPicPr>
        <p:blipFill>
          <a:blip r:embed="rId6"/>
          <a:srcRect/>
          <a:stretch>
            <a:fillRect/>
          </a:stretch>
        </p:blipFill>
        <p:spPr>
          <a:xfrm>
            <a:off x="-559925" y="7100995"/>
            <a:ext cx="3896420" cy="3906186"/>
          </a:xfrm>
          <a:prstGeom prst="rect">
            <a:avLst/>
          </a:prstGeom>
        </p:spPr>
      </p:pic>
      <p:pic>
        <p:nvPicPr>
          <p:cNvPr id="20" name="Picture 20"/>
          <p:cNvPicPr>
            <a:picLocks noChangeAspect="1"/>
          </p:cNvPicPr>
          <p:nvPr/>
        </p:nvPicPr>
        <p:blipFill>
          <a:blip r:embed="rId7"/>
          <a:srcRect/>
          <a:stretch>
            <a:fillRect/>
          </a:stretch>
        </p:blipFill>
        <p:spPr>
          <a:xfrm>
            <a:off x="5242893" y="8090297"/>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640492" flipH="1">
            <a:off x="30916" y="1745638"/>
            <a:ext cx="2765123" cy="1061360"/>
          </a:xfrm>
          <a:prstGeom prst="rect">
            <a:avLst/>
          </a:prstGeom>
        </p:spPr>
      </p:pic>
      <p:pic>
        <p:nvPicPr>
          <p:cNvPr id="40" name="Picture 7"/>
          <p:cNvPicPr>
            <a:picLocks noChangeAspect="1"/>
          </p:cNvPicPr>
          <p:nvPr/>
        </p:nvPicPr>
        <p:blipFill>
          <a:blip r:embed="rId8"/>
          <a:srcRect/>
          <a:stretch>
            <a:fillRect/>
          </a:stretch>
        </p:blipFill>
        <p:spPr>
          <a:xfrm rot="2212509">
            <a:off x="1364294" y="316595"/>
            <a:ext cx="1255090" cy="1255090"/>
          </a:xfrm>
          <a:prstGeom prst="rect">
            <a:avLst/>
          </a:prstGeom>
        </p:spPr>
      </p:pic>
      <p:pic>
        <p:nvPicPr>
          <p:cNvPr id="22" name="Picture 5"/>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l="24451"/>
          <a:stretch/>
        </p:blipFill>
        <p:spPr>
          <a:xfrm>
            <a:off x="12039600" y="3435560"/>
            <a:ext cx="5599161" cy="4635447"/>
          </a:xfrm>
          <a:prstGeom prst="rect">
            <a:avLst/>
          </a:prstGeom>
        </p:spPr>
      </p:pic>
      <p:pic>
        <p:nvPicPr>
          <p:cNvPr id="23"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0019946" y="8068278"/>
            <a:ext cx="4338720" cy="2713672"/>
          </a:xfrm>
          <a:prstGeom prst="rect">
            <a:avLst/>
          </a:prstGeom>
        </p:spPr>
      </p:pic>
      <p:pic>
        <p:nvPicPr>
          <p:cNvPr id="24"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4953656" y="7185730"/>
            <a:ext cx="3289448" cy="2057400"/>
          </a:xfrm>
          <a:prstGeom prst="rect">
            <a:avLst/>
          </a:prstGeom>
        </p:spPr>
      </p:pic>
      <p:pic>
        <p:nvPicPr>
          <p:cNvPr id="26"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4161176" y="892585"/>
            <a:ext cx="3289448" cy="2057400"/>
          </a:xfrm>
          <a:prstGeom prst="rect">
            <a:avLst/>
          </a:prstGeom>
        </p:spPr>
      </p:pic>
      <p:pic>
        <p:nvPicPr>
          <p:cNvPr id="32" name="Picture 19"/>
          <p:cNvPicPr>
            <a:picLocks noChangeAspect="1"/>
          </p:cNvPicPr>
          <p:nvPr/>
        </p:nvPicPr>
        <p:blipFill>
          <a:blip r:embed="rId11"/>
          <a:srcRect r="39880" b="38590"/>
          <a:stretch>
            <a:fillRect/>
          </a:stretch>
        </p:blipFill>
        <p:spPr>
          <a:xfrm rot="4711549">
            <a:off x="11405483" y="1412111"/>
            <a:ext cx="2145209" cy="2177521"/>
          </a:xfrm>
          <a:prstGeom prst="rect">
            <a:avLst/>
          </a:prstGeom>
        </p:spPr>
      </p:pic>
      <p:sp>
        <p:nvSpPr>
          <p:cNvPr id="4" name="Rectangle 3"/>
          <p:cNvSpPr/>
          <p:nvPr/>
        </p:nvSpPr>
        <p:spPr>
          <a:xfrm>
            <a:off x="3268052" y="2569284"/>
            <a:ext cx="7966537" cy="2708434"/>
          </a:xfrm>
          <a:prstGeom prst="rect">
            <a:avLst/>
          </a:prstGeom>
        </p:spPr>
        <p:txBody>
          <a:bodyPr wrap="square">
            <a:spAutoFit/>
          </a:bodyPr>
          <a:lstStyle/>
          <a:p>
            <a:pPr algn="ctr">
              <a:lnSpc>
                <a:spcPts val="10199"/>
              </a:lnSpc>
            </a:pPr>
            <a:r>
              <a:rPr lang="en-US" sz="8800" dirty="0" smtClean="0">
                <a:solidFill>
                  <a:schemeClr val="bg1"/>
                </a:solidFill>
                <a:effectLst>
                  <a:glow rad="266700">
                    <a:schemeClr val="accent1">
                      <a:lumMod val="50000"/>
                      <a:alpha val="99000"/>
                    </a:schemeClr>
                  </a:glow>
                </a:effectLst>
                <a:latin typeface="Nourd Bold Bold"/>
              </a:rPr>
              <a:t>Any Questions?</a:t>
            </a:r>
            <a:endParaRPr lang="en-US" sz="8800" dirty="0">
              <a:solidFill>
                <a:schemeClr val="bg1"/>
              </a:solidFill>
              <a:effectLst>
                <a:glow rad="266700">
                  <a:schemeClr val="accent1">
                    <a:lumMod val="50000"/>
                    <a:alpha val="99000"/>
                  </a:schemeClr>
                </a:glow>
              </a:effectLst>
              <a:latin typeface="Nourd Bold Bold"/>
            </a:endParaRPr>
          </a:p>
        </p:txBody>
      </p:sp>
      <p:sp>
        <p:nvSpPr>
          <p:cNvPr id="5" name="Rectangle 4"/>
          <p:cNvSpPr/>
          <p:nvPr/>
        </p:nvSpPr>
        <p:spPr>
          <a:xfrm>
            <a:off x="1684296" y="5591900"/>
            <a:ext cx="11407584" cy="2308324"/>
          </a:xfrm>
          <a:prstGeom prst="rect">
            <a:avLst/>
          </a:prstGeom>
        </p:spPr>
        <p:txBody>
          <a:bodyPr wrap="square">
            <a:spAutoFit/>
          </a:bodyPr>
          <a:lstStyle/>
          <a:p>
            <a:pPr algn="ctr"/>
            <a:r>
              <a:rPr lang="en-US" sz="3600" dirty="0">
                <a:effectLst>
                  <a:glow rad="393700">
                    <a:schemeClr val="accent4">
                      <a:satMod val="175000"/>
                      <a:alpha val="40000"/>
                    </a:schemeClr>
                  </a:glow>
                </a:effectLst>
                <a:latin typeface="Söhne"/>
              </a:rPr>
              <a:t>Thank you all for your attention! Before we conclude</a:t>
            </a:r>
            <a:r>
              <a:rPr lang="en-US" sz="3600" dirty="0" smtClean="0">
                <a:effectLst>
                  <a:glow rad="393700">
                    <a:schemeClr val="accent4">
                      <a:satMod val="175000"/>
                      <a:alpha val="40000"/>
                    </a:schemeClr>
                  </a:glow>
                </a:effectLst>
                <a:latin typeface="Söhne"/>
              </a:rPr>
              <a:t>,</a:t>
            </a:r>
          </a:p>
          <a:p>
            <a:pPr algn="ctr"/>
            <a:r>
              <a:rPr lang="en-US" sz="3600" dirty="0" smtClean="0">
                <a:effectLst>
                  <a:glow rad="393700">
                    <a:schemeClr val="accent4">
                      <a:satMod val="175000"/>
                      <a:alpha val="40000"/>
                    </a:schemeClr>
                  </a:glow>
                </a:effectLst>
                <a:latin typeface="Söhne"/>
              </a:rPr>
              <a:t> </a:t>
            </a:r>
            <a:r>
              <a:rPr lang="en-US" sz="3600" dirty="0">
                <a:effectLst>
                  <a:glow rad="393700">
                    <a:schemeClr val="accent4">
                      <a:satMod val="175000"/>
                      <a:alpha val="40000"/>
                    </a:schemeClr>
                  </a:glow>
                </a:effectLst>
                <a:latin typeface="Söhne"/>
              </a:rPr>
              <a:t>I would like to open the floor for questions. Please </a:t>
            </a:r>
            <a:endParaRPr lang="en-US" sz="3600" dirty="0" smtClean="0">
              <a:effectLst>
                <a:glow rad="393700">
                  <a:schemeClr val="accent4">
                    <a:satMod val="175000"/>
                    <a:alpha val="40000"/>
                  </a:schemeClr>
                </a:glow>
              </a:effectLst>
              <a:latin typeface="Söhne"/>
            </a:endParaRPr>
          </a:p>
          <a:p>
            <a:pPr algn="ctr"/>
            <a:r>
              <a:rPr lang="en-US" sz="3600" dirty="0" smtClean="0">
                <a:effectLst>
                  <a:glow rad="393700">
                    <a:schemeClr val="accent4">
                      <a:satMod val="175000"/>
                      <a:alpha val="40000"/>
                    </a:schemeClr>
                  </a:glow>
                </a:effectLst>
                <a:latin typeface="Söhne"/>
              </a:rPr>
              <a:t>feel </a:t>
            </a:r>
            <a:r>
              <a:rPr lang="en-US" sz="3600" dirty="0">
                <a:effectLst>
                  <a:glow rad="393700">
                    <a:schemeClr val="accent4">
                      <a:satMod val="175000"/>
                      <a:alpha val="40000"/>
                    </a:schemeClr>
                  </a:glow>
                </a:effectLst>
                <a:latin typeface="Söhne"/>
              </a:rPr>
              <a:t>free to ask anything related to the presentation </a:t>
            </a:r>
            <a:endParaRPr lang="en-US" sz="3600" dirty="0" smtClean="0">
              <a:effectLst>
                <a:glow rad="393700">
                  <a:schemeClr val="accent4">
                    <a:satMod val="175000"/>
                    <a:alpha val="40000"/>
                  </a:schemeClr>
                </a:glow>
              </a:effectLst>
              <a:latin typeface="Söhne"/>
            </a:endParaRPr>
          </a:p>
          <a:p>
            <a:pPr algn="ctr"/>
            <a:r>
              <a:rPr lang="en-US" sz="3600" dirty="0" smtClean="0">
                <a:effectLst>
                  <a:glow rad="393700">
                    <a:schemeClr val="accent4">
                      <a:satMod val="175000"/>
                      <a:alpha val="40000"/>
                    </a:schemeClr>
                  </a:glow>
                </a:effectLst>
                <a:latin typeface="Söhne"/>
              </a:rPr>
              <a:t>or </a:t>
            </a:r>
            <a:r>
              <a:rPr lang="en-US" sz="3600" dirty="0">
                <a:effectLst>
                  <a:glow rad="393700">
                    <a:schemeClr val="accent4">
                      <a:satMod val="175000"/>
                      <a:alpha val="40000"/>
                    </a:schemeClr>
                  </a:glow>
                </a:effectLst>
                <a:latin typeface="Söhne"/>
              </a:rPr>
              <a:t>any additional points you'd like to discuss.</a:t>
            </a:r>
            <a:endParaRPr lang="en-US" sz="3600" dirty="0">
              <a:effectLst>
                <a:glow rad="393700">
                  <a:schemeClr val="accent4">
                    <a:satMod val="175000"/>
                    <a:alpha val="40000"/>
                  </a:schemeClr>
                </a:glow>
              </a:effectLst>
            </a:endParaRPr>
          </a:p>
        </p:txBody>
      </p:sp>
      <p:sp>
        <p:nvSpPr>
          <p:cNvPr id="17" name="Flowchart: Connector 16"/>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35</a:t>
            </a:r>
            <a:endParaRPr lang="en-US" sz="4400" dirty="0"/>
          </a:p>
        </p:txBody>
      </p:sp>
    </p:spTree>
    <p:extLst>
      <p:ext uri="{BB962C8B-B14F-4D97-AF65-F5344CB8AC3E}">
        <p14:creationId xmlns:p14="http://schemas.microsoft.com/office/powerpoint/2010/main" val="39991066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prstClr val="black"/>
              <a:schemeClr val="tx2">
                <a:tint val="45000"/>
                <a:satMod val="400000"/>
              </a:schemeClr>
            </a:duotone>
          </a:blip>
          <a:srcRect/>
          <a:stretch>
            <a:fillRect/>
          </a:stretch>
        </p:blipFill>
        <p:spPr>
          <a:xfrm>
            <a:off x="2514600" y="1553518"/>
            <a:ext cx="12456415" cy="7782812"/>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10700">
            <a:off x="15873695" y="6145451"/>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9025019" y="8186212"/>
            <a:ext cx="4650025" cy="3789770"/>
          </a:xfrm>
          <a:prstGeom prst="rect">
            <a:avLst/>
          </a:prstGeom>
        </p:spPr>
      </p:pic>
      <p:pic>
        <p:nvPicPr>
          <p:cNvPr id="12" name="Picture 12"/>
          <p:cNvPicPr>
            <a:picLocks noChangeAspect="1"/>
          </p:cNvPicPr>
          <p:nvPr/>
        </p:nvPicPr>
        <p:blipFill>
          <a:blip r:embed="rId6"/>
          <a:srcRect/>
          <a:stretch>
            <a:fillRect/>
          </a:stretch>
        </p:blipFill>
        <p:spPr>
          <a:xfrm>
            <a:off x="-559925" y="7100995"/>
            <a:ext cx="3896420" cy="3906186"/>
          </a:xfrm>
          <a:prstGeom prst="rect">
            <a:avLst/>
          </a:prstGeom>
        </p:spPr>
      </p:pic>
      <p:pic>
        <p:nvPicPr>
          <p:cNvPr id="20" name="Picture 20"/>
          <p:cNvPicPr>
            <a:picLocks noChangeAspect="1"/>
          </p:cNvPicPr>
          <p:nvPr/>
        </p:nvPicPr>
        <p:blipFill>
          <a:blip r:embed="rId7"/>
          <a:srcRect/>
          <a:stretch>
            <a:fillRect/>
          </a:stretch>
        </p:blipFill>
        <p:spPr>
          <a:xfrm>
            <a:off x="6411020" y="8115300"/>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640492" flipH="1">
            <a:off x="42272" y="3159013"/>
            <a:ext cx="2340819" cy="898496"/>
          </a:xfrm>
          <a:prstGeom prst="rect">
            <a:avLst/>
          </a:prstGeom>
        </p:spPr>
      </p:pic>
      <p:pic>
        <p:nvPicPr>
          <p:cNvPr id="40" name="Picture 7"/>
          <p:cNvPicPr>
            <a:picLocks noChangeAspect="1"/>
          </p:cNvPicPr>
          <p:nvPr/>
        </p:nvPicPr>
        <p:blipFill>
          <a:blip r:embed="rId8"/>
          <a:srcRect/>
          <a:stretch>
            <a:fillRect/>
          </a:stretch>
        </p:blipFill>
        <p:spPr>
          <a:xfrm rot="2212509">
            <a:off x="14428225" y="231667"/>
            <a:ext cx="3374085" cy="3374085"/>
          </a:xfrm>
          <a:prstGeom prst="rect">
            <a:avLst/>
          </a:prstGeom>
        </p:spPr>
      </p:pic>
      <p:sp>
        <p:nvSpPr>
          <p:cNvPr id="4" name="Rectangle 3"/>
          <p:cNvSpPr/>
          <p:nvPr/>
        </p:nvSpPr>
        <p:spPr>
          <a:xfrm>
            <a:off x="3910849" y="3188370"/>
            <a:ext cx="9390071" cy="4016484"/>
          </a:xfrm>
          <a:prstGeom prst="rect">
            <a:avLst/>
          </a:prstGeom>
        </p:spPr>
        <p:txBody>
          <a:bodyPr wrap="square">
            <a:spAutoFit/>
          </a:bodyPr>
          <a:lstStyle/>
          <a:p>
            <a:pPr algn="ctr">
              <a:lnSpc>
                <a:spcPts val="10199"/>
              </a:lnSpc>
            </a:pPr>
            <a:r>
              <a:rPr lang="en-US" sz="9600" dirty="0" smtClean="0">
                <a:solidFill>
                  <a:schemeClr val="bg1"/>
                </a:solidFill>
                <a:effectLst>
                  <a:glow rad="266700">
                    <a:schemeClr val="accent6">
                      <a:lumMod val="60000"/>
                      <a:lumOff val="40000"/>
                      <a:alpha val="99000"/>
                    </a:schemeClr>
                  </a:glow>
                </a:effectLst>
                <a:latin typeface="Nourd Bold Bold"/>
              </a:rPr>
              <a:t>THANK YOU</a:t>
            </a:r>
          </a:p>
          <a:p>
            <a:pPr algn="ctr">
              <a:lnSpc>
                <a:spcPts val="10199"/>
              </a:lnSpc>
            </a:pPr>
            <a:r>
              <a:rPr lang="en-US" sz="5400" dirty="0" smtClean="0">
                <a:solidFill>
                  <a:schemeClr val="bg1"/>
                </a:solidFill>
                <a:effectLst>
                  <a:glow rad="266700">
                    <a:schemeClr val="accent6">
                      <a:lumMod val="60000"/>
                      <a:lumOff val="40000"/>
                      <a:alpha val="99000"/>
                    </a:schemeClr>
                  </a:glow>
                </a:effectLst>
                <a:latin typeface="Nourd Bold Bold"/>
              </a:rPr>
              <a:t>Sincerely for your kind attention</a:t>
            </a:r>
            <a:endParaRPr lang="en-US" sz="5400" dirty="0">
              <a:solidFill>
                <a:schemeClr val="bg1"/>
              </a:solidFill>
              <a:effectLst>
                <a:glow rad="266700">
                  <a:schemeClr val="accent6">
                    <a:lumMod val="60000"/>
                    <a:lumOff val="40000"/>
                    <a:alpha val="99000"/>
                  </a:schemeClr>
                </a:glow>
              </a:effectLst>
              <a:latin typeface="Nourd Bold Bold"/>
            </a:endParaRPr>
          </a:p>
        </p:txBody>
      </p:sp>
      <p:pic>
        <p:nvPicPr>
          <p:cNvPr id="17" name="Picture 19"/>
          <p:cNvPicPr>
            <a:picLocks noChangeAspect="1"/>
          </p:cNvPicPr>
          <p:nvPr/>
        </p:nvPicPr>
        <p:blipFill>
          <a:blip r:embed="rId9"/>
          <a:srcRect r="39880" b="38590"/>
          <a:stretch>
            <a:fillRect/>
          </a:stretch>
        </p:blipFill>
        <p:spPr>
          <a:xfrm rot="461474">
            <a:off x="15970646" y="8155335"/>
            <a:ext cx="2145209" cy="2177521"/>
          </a:xfrm>
          <a:prstGeom prst="rect">
            <a:avLst/>
          </a:prstGeom>
        </p:spPr>
      </p:pic>
      <p:pic>
        <p:nvPicPr>
          <p:cNvPr id="18" name="Picture 5"/>
          <p:cNvPicPr>
            <a:picLocks noChangeAspect="1"/>
          </p:cNvPicPr>
          <p:nvPr/>
        </p:nvPicPr>
        <p:blipFill>
          <a:blip r:embed="rId10"/>
          <a:srcRect/>
          <a:stretch>
            <a:fillRect/>
          </a:stretch>
        </p:blipFill>
        <p:spPr>
          <a:xfrm rot="1130084">
            <a:off x="1238616" y="-244569"/>
            <a:ext cx="2551968" cy="2736694"/>
          </a:xfrm>
          <a:prstGeom prst="rect">
            <a:avLst/>
          </a:prstGeom>
        </p:spPr>
      </p:pic>
      <p:pic>
        <p:nvPicPr>
          <p:cNvPr id="19" name="Picture 6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6233069" y="9459959"/>
            <a:ext cx="818051" cy="786817"/>
          </a:xfrm>
          <a:prstGeom prst="rect">
            <a:avLst/>
          </a:prstGeom>
        </p:spPr>
      </p:pic>
      <p:pic>
        <p:nvPicPr>
          <p:cNvPr id="25" name="Picture 64"/>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15937484" y="4479733"/>
            <a:ext cx="1298792" cy="1034311"/>
          </a:xfrm>
          <a:prstGeom prst="rect">
            <a:avLst/>
          </a:prstGeom>
        </p:spPr>
      </p:pic>
      <p:pic>
        <p:nvPicPr>
          <p:cNvPr id="27" name="Picture 65"/>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a:off x="10730873" y="6195371"/>
            <a:ext cx="818051" cy="731784"/>
          </a:xfrm>
          <a:prstGeom prst="rect">
            <a:avLst/>
          </a:prstGeom>
        </p:spPr>
      </p:pic>
      <p:pic>
        <p:nvPicPr>
          <p:cNvPr id="28" name="Picture 68"/>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a:off x="12600412" y="6147775"/>
            <a:ext cx="818051" cy="779380"/>
          </a:xfrm>
          <a:prstGeom prst="rect">
            <a:avLst/>
          </a:prstGeom>
        </p:spPr>
      </p:pic>
      <p:pic>
        <p:nvPicPr>
          <p:cNvPr id="30" name="Picture 69"/>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0"/>
              </a:ext>
            </a:extLst>
          </a:blip>
          <a:srcRect/>
          <a:stretch>
            <a:fillRect/>
          </a:stretch>
        </p:blipFill>
        <p:spPr>
          <a:xfrm>
            <a:off x="11654269" y="6168675"/>
            <a:ext cx="818051" cy="786817"/>
          </a:xfrm>
          <a:prstGeom prst="rect">
            <a:avLst/>
          </a:prstGeom>
        </p:spPr>
      </p:pic>
      <p:pic>
        <p:nvPicPr>
          <p:cNvPr id="31" name="Picture 70"/>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rcRect/>
          <a:stretch>
            <a:fillRect/>
          </a:stretch>
        </p:blipFill>
        <p:spPr>
          <a:xfrm>
            <a:off x="159286" y="1519351"/>
            <a:ext cx="818051" cy="798715"/>
          </a:xfrm>
          <a:prstGeom prst="rect">
            <a:avLst/>
          </a:prstGeom>
        </p:spPr>
      </p:pic>
      <p:sp>
        <p:nvSpPr>
          <p:cNvPr id="22" name="Flowchart: Connector 21"/>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36</a:t>
            </a:r>
            <a:endParaRPr lang="en-US" sz="4400" dirty="0"/>
          </a:p>
        </p:txBody>
      </p:sp>
    </p:spTree>
    <p:extLst>
      <p:ext uri="{BB962C8B-B14F-4D97-AF65-F5344CB8AC3E}">
        <p14:creationId xmlns:p14="http://schemas.microsoft.com/office/powerpoint/2010/main" val="15294669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991202" y="6483017"/>
            <a:ext cx="4825772" cy="5175091"/>
          </a:xfrm>
          <a:prstGeom prst="rect">
            <a:avLst/>
          </a:prstGeom>
        </p:spPr>
      </p:pic>
      <p:pic>
        <p:nvPicPr>
          <p:cNvPr id="9" name="Picture 9"/>
          <p:cNvPicPr>
            <a:picLocks noChangeAspect="1"/>
          </p:cNvPicPr>
          <p:nvPr/>
        </p:nvPicPr>
        <p:blipFill>
          <a:blip r:embed="rId3"/>
          <a:srcRect/>
          <a:stretch>
            <a:fillRect/>
          </a:stretch>
        </p:blipFill>
        <p:spPr>
          <a:xfrm rot="-1312204">
            <a:off x="16286587" y="2975550"/>
            <a:ext cx="3028415" cy="3809327"/>
          </a:xfrm>
          <a:prstGeom prst="rect">
            <a:avLst/>
          </a:prstGeom>
        </p:spPr>
      </p:pic>
      <p:pic>
        <p:nvPicPr>
          <p:cNvPr id="10" name="Picture 10"/>
          <p:cNvPicPr>
            <a:picLocks noChangeAspect="1"/>
          </p:cNvPicPr>
          <p:nvPr/>
        </p:nvPicPr>
        <p:blipFill>
          <a:blip r:embed="rId4"/>
          <a:srcRect/>
          <a:stretch>
            <a:fillRect/>
          </a:stretch>
        </p:blipFill>
        <p:spPr>
          <a:xfrm rot="2138674">
            <a:off x="11464143" y="-1349963"/>
            <a:ext cx="2195977" cy="3176820"/>
          </a:xfrm>
          <a:prstGeom prst="rect">
            <a:avLst/>
          </a:prstGeom>
        </p:spPr>
      </p:pic>
      <p:sp>
        <p:nvSpPr>
          <p:cNvPr id="11" name="TextBox 11"/>
          <p:cNvSpPr txBox="1"/>
          <p:nvPr/>
        </p:nvSpPr>
        <p:spPr>
          <a:xfrm>
            <a:off x="1269851" y="1451759"/>
            <a:ext cx="15748298" cy="2616101"/>
          </a:xfrm>
          <a:prstGeom prst="rect">
            <a:avLst/>
          </a:prstGeom>
        </p:spPr>
        <p:txBody>
          <a:bodyPr lIns="0" tIns="0" rIns="0" bIns="0" rtlCol="0" anchor="t">
            <a:spAutoFit/>
          </a:bodyPr>
          <a:lstStyle/>
          <a:p>
            <a:pPr algn="ctr">
              <a:lnSpc>
                <a:spcPts val="10199"/>
              </a:lnSpc>
            </a:pPr>
            <a:r>
              <a:rPr lang="en-US" sz="6600" b="1" dirty="0" smtClean="0">
                <a:solidFill>
                  <a:schemeClr val="accent4">
                    <a:lumMod val="75000"/>
                  </a:schemeClr>
                </a:solidFill>
                <a:latin typeface="Nourd Bold Bold"/>
              </a:rPr>
              <a:t>C</a:t>
            </a:r>
            <a:r>
              <a:rPr lang="en-US" sz="5400" dirty="0" smtClean="0">
                <a:solidFill>
                  <a:schemeClr val="accent4">
                    <a:lumMod val="75000"/>
                  </a:schemeClr>
                </a:solidFill>
                <a:latin typeface="Nourd Bold Bold"/>
              </a:rPr>
              <a:t>ollege</a:t>
            </a:r>
            <a:r>
              <a:rPr lang="en-US" sz="5400" dirty="0">
                <a:solidFill>
                  <a:schemeClr val="accent4">
                    <a:lumMod val="75000"/>
                  </a:schemeClr>
                </a:solidFill>
                <a:latin typeface="Nourd Bold Bold"/>
              </a:rPr>
              <a:t> </a:t>
            </a:r>
            <a:r>
              <a:rPr lang="en-US" sz="6600" b="1" dirty="0" smtClean="0">
                <a:solidFill>
                  <a:schemeClr val="accent4">
                    <a:lumMod val="75000"/>
                  </a:schemeClr>
                </a:solidFill>
                <a:latin typeface="Nourd Bold Bold"/>
              </a:rPr>
              <a:t>M</a:t>
            </a:r>
            <a:r>
              <a:rPr lang="en-US" sz="5400" dirty="0" smtClean="0">
                <a:solidFill>
                  <a:schemeClr val="accent4">
                    <a:lumMod val="75000"/>
                  </a:schemeClr>
                </a:solidFill>
                <a:latin typeface="Nourd Bold Bold"/>
              </a:rPr>
              <a:t>anagement </a:t>
            </a:r>
            <a:r>
              <a:rPr lang="en-US" sz="6600" b="1" dirty="0" smtClean="0">
                <a:solidFill>
                  <a:schemeClr val="accent4">
                    <a:lumMod val="75000"/>
                  </a:schemeClr>
                </a:solidFill>
                <a:latin typeface="Nourd Bold Bold"/>
              </a:rPr>
              <a:t>S</a:t>
            </a:r>
            <a:r>
              <a:rPr lang="en-US" sz="5400" dirty="0" smtClean="0">
                <a:solidFill>
                  <a:schemeClr val="accent4">
                    <a:lumMod val="75000"/>
                  </a:schemeClr>
                </a:solidFill>
                <a:latin typeface="Nourd Bold Bold"/>
              </a:rPr>
              <a:t>ystem</a:t>
            </a:r>
          </a:p>
          <a:p>
            <a:pPr algn="ctr">
              <a:lnSpc>
                <a:spcPts val="10199"/>
              </a:lnSpc>
            </a:pPr>
            <a:r>
              <a:rPr lang="en-US" sz="6600" b="1" i="1" dirty="0" smtClean="0">
                <a:solidFill>
                  <a:schemeClr val="accent1">
                    <a:lumMod val="75000"/>
                  </a:schemeClr>
                </a:solidFill>
                <a:latin typeface="Nourd Bold Bold"/>
              </a:rPr>
              <a:t>A</a:t>
            </a:r>
            <a:r>
              <a:rPr lang="en-US" sz="5400" i="1" dirty="0" smtClean="0">
                <a:solidFill>
                  <a:schemeClr val="accent1">
                    <a:lumMod val="75000"/>
                  </a:schemeClr>
                </a:solidFill>
                <a:latin typeface="Nourd Bold Bold"/>
              </a:rPr>
              <a:t>bstract</a:t>
            </a:r>
            <a:endParaRPr lang="en-US" sz="5400" i="1" dirty="0">
              <a:solidFill>
                <a:schemeClr val="accent1">
                  <a:lumMod val="75000"/>
                </a:schemeClr>
              </a:solidFill>
              <a:latin typeface="Nourd Bold Bold"/>
            </a:endParaRPr>
          </a:p>
        </p:txBody>
      </p:sp>
      <p:sp>
        <p:nvSpPr>
          <p:cNvPr id="16" name="Rectangle 15"/>
          <p:cNvSpPr/>
          <p:nvPr/>
        </p:nvSpPr>
        <p:spPr>
          <a:xfrm>
            <a:off x="3078179" y="4085640"/>
            <a:ext cx="12607891" cy="5509200"/>
          </a:xfrm>
          <a:prstGeom prst="rect">
            <a:avLst/>
          </a:prstGeom>
        </p:spPr>
        <p:txBody>
          <a:bodyPr wrap="square">
            <a:spAutoFit/>
          </a:bodyPr>
          <a:lstStyle/>
          <a:p>
            <a:pPr algn="ctr"/>
            <a:r>
              <a:rPr lang="en-US" sz="3200" dirty="0">
                <a:solidFill>
                  <a:schemeClr val="tx2">
                    <a:lumMod val="50000"/>
                  </a:schemeClr>
                </a:solidFill>
              </a:rPr>
              <a:t>The </a:t>
            </a:r>
            <a:r>
              <a:rPr lang="en-US" sz="3200" b="1" dirty="0">
                <a:solidFill>
                  <a:schemeClr val="tx2">
                    <a:lumMod val="50000"/>
                  </a:schemeClr>
                </a:solidFill>
              </a:rPr>
              <a:t>College Management System </a:t>
            </a:r>
            <a:r>
              <a:rPr lang="en-US" sz="3200" dirty="0">
                <a:solidFill>
                  <a:schemeClr val="tx2">
                    <a:lumMod val="50000"/>
                  </a:schemeClr>
                </a:solidFill>
              </a:rPr>
              <a:t>is a comprehensive and efficient software solution designed to streamline and enhance the administrative and academic operations of a college or educational institution. </a:t>
            </a:r>
            <a:r>
              <a:rPr lang="en-US" sz="3200" b="1" dirty="0">
                <a:solidFill>
                  <a:schemeClr val="tx2">
                    <a:lumMod val="50000"/>
                  </a:schemeClr>
                </a:solidFill>
              </a:rPr>
              <a:t>Built using object-oriented programming principles in Java</a:t>
            </a:r>
            <a:r>
              <a:rPr lang="en-US" sz="3200" dirty="0">
                <a:solidFill>
                  <a:schemeClr val="tx2">
                    <a:lumMod val="50000"/>
                  </a:schemeClr>
                </a:solidFill>
              </a:rPr>
              <a:t>, this project aims to provide a user-friendly interface and automate various tasks involved in managing a college</a:t>
            </a:r>
            <a:r>
              <a:rPr lang="en-US" sz="3200" dirty="0" smtClean="0">
                <a:solidFill>
                  <a:schemeClr val="tx2">
                    <a:lumMod val="50000"/>
                  </a:schemeClr>
                </a:solidFill>
              </a:rPr>
              <a:t>. Overall</a:t>
            </a:r>
            <a:r>
              <a:rPr lang="en-US" sz="3200" dirty="0">
                <a:solidFill>
                  <a:schemeClr val="tx2">
                    <a:lumMod val="50000"/>
                  </a:schemeClr>
                </a:solidFill>
              </a:rPr>
              <a:t>, the College Management System is a powerful tool that brings efficiency, accuracy, and transparency to the administrative and academic processes of a college</a:t>
            </a:r>
            <a:r>
              <a:rPr lang="en-US" sz="3200" dirty="0" smtClean="0">
                <a:solidFill>
                  <a:schemeClr val="tx2">
                    <a:lumMod val="50000"/>
                  </a:schemeClr>
                </a:solidFill>
              </a:rPr>
              <a:t>.</a:t>
            </a:r>
            <a:r>
              <a:rPr lang="en-US" sz="3200" dirty="0">
                <a:solidFill>
                  <a:schemeClr val="tx2">
                    <a:lumMod val="50000"/>
                  </a:schemeClr>
                </a:solidFill>
              </a:rPr>
              <a:t> By automating routine tasks and providing reliable data management, it empowers stakeholders to focus on delivering high-quality education and fostering a conducive learning environment.</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7207" y="709229"/>
            <a:ext cx="4373195" cy="2919789"/>
          </a:xfrm>
          <a:prstGeom prst="rect">
            <a:avLst/>
          </a:prstGeom>
        </p:spPr>
      </p:pic>
      <p:sp>
        <p:nvSpPr>
          <p:cNvPr id="13" name="Flowchart: Connector 1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37</a:t>
            </a:r>
            <a:endParaRPr lang="en-US" sz="4400" dirty="0"/>
          </a:p>
        </p:txBody>
      </p:sp>
    </p:spTree>
    <p:extLst>
      <p:ext uri="{BB962C8B-B14F-4D97-AF65-F5344CB8AC3E}">
        <p14:creationId xmlns:p14="http://schemas.microsoft.com/office/powerpoint/2010/main" val="15713619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348409" y="-1369916"/>
            <a:ext cx="4825772" cy="5175091"/>
          </a:xfrm>
          <a:prstGeom prst="rect">
            <a:avLst/>
          </a:prstGeom>
        </p:spPr>
      </p:pic>
      <p:sp>
        <p:nvSpPr>
          <p:cNvPr id="11" name="TextBox 11"/>
          <p:cNvSpPr txBox="1"/>
          <p:nvPr/>
        </p:nvSpPr>
        <p:spPr>
          <a:xfrm>
            <a:off x="1269851" y="1451759"/>
            <a:ext cx="15748298" cy="2616101"/>
          </a:xfrm>
          <a:prstGeom prst="rect">
            <a:avLst/>
          </a:prstGeom>
        </p:spPr>
        <p:txBody>
          <a:bodyPr lIns="0" tIns="0" rIns="0" bIns="0" rtlCol="0" anchor="t">
            <a:spAutoFit/>
          </a:bodyPr>
          <a:lstStyle/>
          <a:p>
            <a:pPr algn="ctr">
              <a:lnSpc>
                <a:spcPts val="10199"/>
              </a:lnSpc>
            </a:pPr>
            <a:r>
              <a:rPr lang="en-US" sz="6600" b="1" dirty="0" smtClean="0">
                <a:solidFill>
                  <a:schemeClr val="accent6">
                    <a:lumMod val="75000"/>
                  </a:schemeClr>
                </a:solidFill>
                <a:latin typeface="Nourd Bold Bold"/>
              </a:rPr>
              <a:t>College Management System</a:t>
            </a:r>
            <a:endParaRPr lang="en-US" sz="5400" dirty="0" smtClean="0">
              <a:solidFill>
                <a:schemeClr val="accent6">
                  <a:lumMod val="75000"/>
                </a:schemeClr>
              </a:solidFill>
              <a:latin typeface="Nourd Bold Bold"/>
            </a:endParaRPr>
          </a:p>
          <a:p>
            <a:pPr algn="ctr">
              <a:lnSpc>
                <a:spcPts val="10199"/>
              </a:lnSpc>
            </a:pPr>
            <a:r>
              <a:rPr lang="en-US" sz="6600" b="1" i="1" dirty="0" smtClean="0">
                <a:solidFill>
                  <a:schemeClr val="accent3">
                    <a:lumMod val="60000"/>
                    <a:lumOff val="40000"/>
                  </a:schemeClr>
                </a:solidFill>
                <a:latin typeface="Nourd Bold Bold"/>
              </a:rPr>
              <a:t>Introduction</a:t>
            </a:r>
            <a:endParaRPr lang="en-US" sz="5400" i="1" dirty="0">
              <a:solidFill>
                <a:schemeClr val="accent3">
                  <a:lumMod val="60000"/>
                  <a:lumOff val="40000"/>
                </a:schemeClr>
              </a:solidFill>
              <a:latin typeface="Nourd Bold Bold"/>
            </a:endParaRPr>
          </a:p>
        </p:txBody>
      </p:sp>
      <p:sp>
        <p:nvSpPr>
          <p:cNvPr id="4" name="Rectangle 3"/>
          <p:cNvSpPr/>
          <p:nvPr/>
        </p:nvSpPr>
        <p:spPr>
          <a:xfrm>
            <a:off x="872014" y="4067860"/>
            <a:ext cx="13411200" cy="5078313"/>
          </a:xfrm>
          <a:prstGeom prst="rect">
            <a:avLst/>
          </a:prstGeom>
        </p:spPr>
        <p:txBody>
          <a:bodyPr wrap="square">
            <a:spAutoFit/>
          </a:bodyPr>
          <a:lstStyle/>
          <a:p>
            <a:pPr algn="ctr"/>
            <a:endParaRPr lang="en-US" sz="3600" dirty="0">
              <a:solidFill>
                <a:schemeClr val="bg1"/>
              </a:solidFill>
            </a:endParaRPr>
          </a:p>
          <a:p>
            <a:pPr algn="ctr"/>
            <a:r>
              <a:rPr lang="en-US" sz="3200" dirty="0">
                <a:solidFill>
                  <a:schemeClr val="bg1"/>
                </a:solidFill>
              </a:rPr>
              <a:t>The College Management System has been developed using </a:t>
            </a:r>
            <a:r>
              <a:rPr lang="en-US" sz="3200" dirty="0">
                <a:solidFill>
                  <a:schemeClr val="accent6">
                    <a:lumMod val="75000"/>
                  </a:schemeClr>
                </a:solidFill>
              </a:rPr>
              <a:t>Java as the core programming language</a:t>
            </a:r>
            <a:r>
              <a:rPr lang="en-US" sz="3200" dirty="0">
                <a:solidFill>
                  <a:schemeClr val="bg1"/>
                </a:solidFill>
              </a:rPr>
              <a:t>, leveraging the power of </a:t>
            </a:r>
            <a:r>
              <a:rPr lang="en-US" sz="3200" dirty="0">
                <a:solidFill>
                  <a:schemeClr val="accent6">
                    <a:lumMod val="75000"/>
                  </a:schemeClr>
                </a:solidFill>
              </a:rPr>
              <a:t>Java Swing and AWT </a:t>
            </a:r>
            <a:r>
              <a:rPr lang="en-US" sz="3200" dirty="0">
                <a:solidFill>
                  <a:schemeClr val="bg1"/>
                </a:solidFill>
              </a:rPr>
              <a:t>toolkits for creating a user-friendly graphical interface. The </a:t>
            </a:r>
            <a:r>
              <a:rPr lang="en-US" sz="3200" dirty="0">
                <a:solidFill>
                  <a:schemeClr val="accent6">
                    <a:lumMod val="75000"/>
                  </a:schemeClr>
                </a:solidFill>
              </a:rPr>
              <a:t>MySQL</a:t>
            </a:r>
            <a:r>
              <a:rPr lang="en-US" sz="3200" dirty="0">
                <a:solidFill>
                  <a:schemeClr val="bg1"/>
                </a:solidFill>
              </a:rPr>
              <a:t> database serves as the robust data management system, seamlessly integrated with the project using </a:t>
            </a:r>
            <a:r>
              <a:rPr lang="en-US" sz="3200" dirty="0">
                <a:solidFill>
                  <a:schemeClr val="accent6">
                    <a:lumMod val="75000"/>
                  </a:schemeClr>
                </a:solidFill>
              </a:rPr>
              <a:t>JDBC</a:t>
            </a:r>
            <a:r>
              <a:rPr lang="en-US" sz="3200" dirty="0">
                <a:solidFill>
                  <a:schemeClr val="bg1"/>
                </a:solidFill>
              </a:rPr>
              <a:t> for efficient data handling. Following the </a:t>
            </a:r>
            <a:r>
              <a:rPr lang="en-US" sz="3200" dirty="0">
                <a:solidFill>
                  <a:schemeClr val="accent6">
                    <a:lumMod val="75000"/>
                  </a:schemeClr>
                </a:solidFill>
              </a:rPr>
              <a:t>principles of object-oriented programming</a:t>
            </a:r>
            <a:r>
              <a:rPr lang="en-US" sz="3200" dirty="0">
                <a:solidFill>
                  <a:schemeClr val="bg1"/>
                </a:solidFill>
              </a:rPr>
              <a:t>, the project's code is structured for modularity and reusability. An </a:t>
            </a:r>
            <a:r>
              <a:rPr lang="en-US" sz="3200" dirty="0">
                <a:solidFill>
                  <a:schemeClr val="accent6">
                    <a:lumMod val="75000"/>
                  </a:schemeClr>
                </a:solidFill>
              </a:rPr>
              <a:t>IDE like Eclipse, IntelliJ IDEA, or NetBeans </a:t>
            </a:r>
            <a:r>
              <a:rPr lang="en-US" sz="3200" dirty="0">
                <a:solidFill>
                  <a:schemeClr val="bg1"/>
                </a:solidFill>
              </a:rPr>
              <a:t>has been utilized for </a:t>
            </a:r>
            <a:r>
              <a:rPr lang="en-US" sz="3200" dirty="0" smtClean="0">
                <a:solidFill>
                  <a:schemeClr val="bg1"/>
                </a:solidFill>
              </a:rPr>
              <a:t>    coding</a:t>
            </a:r>
            <a:r>
              <a:rPr lang="en-US" sz="3200" dirty="0">
                <a:solidFill>
                  <a:schemeClr val="bg1"/>
                </a:solidFill>
              </a:rPr>
              <a:t>, debugging, and project management, while version control, such as </a:t>
            </a:r>
            <a:r>
              <a:rPr lang="en-US" sz="3200" dirty="0">
                <a:solidFill>
                  <a:schemeClr val="accent6">
                    <a:lumMod val="75000"/>
                  </a:schemeClr>
                </a:solidFill>
              </a:rPr>
              <a:t>Git</a:t>
            </a:r>
            <a:r>
              <a:rPr lang="en-US" sz="3200" dirty="0">
                <a:solidFill>
                  <a:schemeClr val="bg1"/>
                </a:solidFill>
              </a:rPr>
              <a:t>, ensures effective collaboration and source code management.</a:t>
            </a:r>
          </a:p>
        </p:txBody>
      </p:sp>
      <p:pic>
        <p:nvPicPr>
          <p:cNvPr id="14" name="Picture 11"/>
          <p:cNvPicPr>
            <a:picLocks noChangeAspect="1"/>
          </p:cNvPicPr>
          <p:nvPr/>
        </p:nvPicPr>
        <p:blipFill>
          <a:blip r:embed="rId3"/>
          <a:srcRect/>
          <a:stretch>
            <a:fillRect/>
          </a:stretch>
        </p:blipFill>
        <p:spPr>
          <a:xfrm rot="19520087" flipV="1">
            <a:off x="-1567729" y="6490426"/>
            <a:ext cx="3522588" cy="469678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3214" y="2783145"/>
            <a:ext cx="3969226" cy="396922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7000" y="7427759"/>
            <a:ext cx="4017216" cy="22496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Flowchart: Connector 8"/>
          <p:cNvSpPr/>
          <p:nvPr/>
        </p:nvSpPr>
        <p:spPr>
          <a:xfrm>
            <a:off x="12496800" y="9107706"/>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38</a:t>
            </a:r>
            <a:endParaRPr lang="en-US" sz="4400" dirty="0"/>
          </a:p>
        </p:txBody>
      </p:sp>
    </p:spTree>
    <p:extLst>
      <p:ext uri="{BB962C8B-B14F-4D97-AF65-F5344CB8AC3E}">
        <p14:creationId xmlns:p14="http://schemas.microsoft.com/office/powerpoint/2010/main" val="19862809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2812653" y="2322150"/>
            <a:ext cx="3662625" cy="5642699"/>
          </a:xfrm>
          <a:prstGeom prst="rect">
            <a:avLst/>
          </a:prstGeom>
        </p:spPr>
      </p:pic>
      <p:sp>
        <p:nvSpPr>
          <p:cNvPr id="7" name="Rectangle 6"/>
          <p:cNvSpPr/>
          <p:nvPr/>
        </p:nvSpPr>
        <p:spPr>
          <a:xfrm>
            <a:off x="5943600" y="419100"/>
            <a:ext cx="5626861" cy="1319592"/>
          </a:xfrm>
          <a:prstGeom prst="rect">
            <a:avLst/>
          </a:prstGeom>
        </p:spPr>
        <p:txBody>
          <a:bodyPr wrap="none">
            <a:spAutoFit/>
          </a:bodyPr>
          <a:lstStyle/>
          <a:p>
            <a:pPr algn="ctr">
              <a:lnSpc>
                <a:spcPts val="10199"/>
              </a:lnSpc>
            </a:pPr>
            <a:r>
              <a:rPr lang="en-US" sz="8000" dirty="0" smtClean="0">
                <a:solidFill>
                  <a:schemeClr val="accent4">
                    <a:lumMod val="20000"/>
                    <a:lumOff val="80000"/>
                  </a:schemeClr>
                </a:solidFill>
                <a:latin typeface="Nourd Bold Bold"/>
              </a:rPr>
              <a:t>Objective</a:t>
            </a:r>
            <a:endParaRPr lang="en-US" sz="8000" dirty="0">
              <a:solidFill>
                <a:schemeClr val="accent4">
                  <a:lumMod val="20000"/>
                  <a:lumOff val="80000"/>
                </a:schemeClr>
              </a:solidFill>
              <a:latin typeface="Nourd Bold Bold"/>
            </a:endParaRPr>
          </a:p>
        </p:txBody>
      </p:sp>
      <p:pic>
        <p:nvPicPr>
          <p:cNvPr id="8"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5029200" y="571500"/>
            <a:ext cx="727076" cy="954396"/>
          </a:xfrm>
          <a:prstGeom prst="rect">
            <a:avLst/>
          </a:prstGeom>
        </p:spPr>
      </p:pic>
      <p:sp>
        <p:nvSpPr>
          <p:cNvPr id="3" name="Rectangle 2"/>
          <p:cNvSpPr/>
          <p:nvPr/>
        </p:nvSpPr>
        <p:spPr>
          <a:xfrm>
            <a:off x="820738" y="1729864"/>
            <a:ext cx="9144000" cy="8279190"/>
          </a:xfrm>
          <a:prstGeom prst="rect">
            <a:avLst/>
          </a:prstGeom>
        </p:spPr>
        <p:txBody>
          <a:bodyPr>
            <a:spAutoFit/>
          </a:bodyPr>
          <a:lstStyle/>
          <a:p>
            <a:pPr marL="457200" indent="-457200">
              <a:buFont typeface="Arial" panose="020B0604020202020204" pitchFamily="34" charset="0"/>
              <a:buChar char="•"/>
            </a:pPr>
            <a:r>
              <a:rPr lang="en-US" sz="2800" dirty="0">
                <a:solidFill>
                  <a:schemeClr val="accent6">
                    <a:lumMod val="60000"/>
                    <a:lumOff val="40000"/>
                  </a:schemeClr>
                </a:solidFill>
              </a:rPr>
              <a:t>Automation of Administrative Tasks</a:t>
            </a:r>
          </a:p>
          <a:p>
            <a:pPr marL="457200" indent="-457200">
              <a:buFont typeface="Arial" panose="020B0604020202020204" pitchFamily="34" charset="0"/>
              <a:buChar char="•"/>
            </a:pP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Streamlined Data Management</a:t>
            </a:r>
          </a:p>
          <a:p>
            <a:pPr marL="457200" indent="-457200">
              <a:buFont typeface="Arial" panose="020B0604020202020204" pitchFamily="34" charset="0"/>
              <a:buChar char="•"/>
            </a:pP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Enhanced Communication and Collaboration</a:t>
            </a:r>
          </a:p>
          <a:p>
            <a:pPr marL="457200" indent="-457200">
              <a:buFont typeface="Arial" panose="020B0604020202020204" pitchFamily="34" charset="0"/>
              <a:buChar char="•"/>
            </a:pP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Improved Decision-Making</a:t>
            </a:r>
          </a:p>
          <a:p>
            <a:pPr marL="457200" indent="-457200">
              <a:buFont typeface="Arial" panose="020B0604020202020204" pitchFamily="34" charset="0"/>
              <a:buChar char="•"/>
            </a:pP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Accuracy and Data Integrity</a:t>
            </a:r>
          </a:p>
          <a:p>
            <a:pPr marL="457200" indent="-457200">
              <a:buFont typeface="Arial" panose="020B0604020202020204" pitchFamily="34" charset="0"/>
              <a:buChar char="•"/>
            </a:pP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User-Friendly Interface</a:t>
            </a:r>
          </a:p>
          <a:p>
            <a:pPr marL="457200" indent="-457200">
              <a:buFont typeface="Arial" panose="020B0604020202020204" pitchFamily="34" charset="0"/>
              <a:buChar char="•"/>
            </a:pP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Scalability and Future Growth</a:t>
            </a:r>
          </a:p>
          <a:p>
            <a:pPr marL="457200" indent="-457200">
              <a:buFont typeface="Arial" panose="020B0604020202020204" pitchFamily="34" charset="0"/>
              <a:buChar char="•"/>
            </a:pP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Integration Possibilities</a:t>
            </a:r>
          </a:p>
          <a:p>
            <a:pPr marL="457200" indent="-457200">
              <a:buFont typeface="Arial" panose="020B0604020202020204" pitchFamily="34" charset="0"/>
              <a:buChar char="•"/>
            </a:pP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Security and </a:t>
            </a:r>
            <a:r>
              <a:rPr lang="en-US" sz="2800" dirty="0" smtClean="0">
                <a:solidFill>
                  <a:schemeClr val="accent6">
                    <a:lumMod val="60000"/>
                    <a:lumOff val="40000"/>
                  </a:schemeClr>
                </a:solidFill>
              </a:rPr>
              <a:t>Privacy</a:t>
            </a:r>
            <a:endParaRPr lang="en-US" sz="2800" dirty="0">
              <a:solidFill>
                <a:schemeClr val="accent6">
                  <a:lumMod val="60000"/>
                  <a:lumOff val="40000"/>
                </a:schemeClr>
              </a:solidFill>
            </a:endParaRPr>
          </a:p>
          <a:p>
            <a:pPr marL="457200" indent="-457200">
              <a:buFont typeface="Arial" panose="020B0604020202020204" pitchFamily="34" charset="0"/>
              <a:buChar char="•"/>
            </a:pPr>
            <a:endParaRPr lang="en-US" sz="2800" dirty="0">
              <a:solidFill>
                <a:schemeClr val="accent6">
                  <a:lumMod val="60000"/>
                  <a:lumOff val="40000"/>
                </a:schemeClr>
              </a:solidFill>
            </a:endParaRPr>
          </a:p>
          <a:p>
            <a:pPr marL="457200" indent="-457200">
              <a:buFont typeface="Arial" panose="020B0604020202020204" pitchFamily="34" charset="0"/>
              <a:buChar char="•"/>
            </a:pPr>
            <a:r>
              <a:rPr lang="en-US" sz="2800" dirty="0">
                <a:solidFill>
                  <a:schemeClr val="accent6">
                    <a:lumMod val="60000"/>
                    <a:lumOff val="40000"/>
                  </a:schemeClr>
                </a:solidFill>
              </a:rPr>
              <a:t>Cost and Time Efficiency</a:t>
            </a:r>
          </a:p>
        </p:txBody>
      </p:sp>
      <p:sp>
        <p:nvSpPr>
          <p:cNvPr id="6" name="Flowchart: Connector 5"/>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39</a:t>
            </a:r>
            <a:endParaRPr lang="en-US" sz="4400" dirty="0"/>
          </a:p>
        </p:txBody>
      </p:sp>
    </p:spTree>
    <p:extLst>
      <p:ext uri="{BB962C8B-B14F-4D97-AF65-F5344CB8AC3E}">
        <p14:creationId xmlns:p14="http://schemas.microsoft.com/office/powerpoint/2010/main" val="33361121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830" t="22922" r="5612" b="7546"/>
          <a:stretch>
            <a:fillRect/>
          </a:stretch>
        </p:blipFill>
        <p:spPr>
          <a:xfrm>
            <a:off x="533400" y="1238684"/>
            <a:ext cx="9643626" cy="7571792"/>
          </a:xfrm>
          <a:prstGeom prst="rect">
            <a:avLst/>
          </a:prstGeom>
        </p:spPr>
      </p:pic>
      <p:pic>
        <p:nvPicPr>
          <p:cNvPr id="3" name="Picture 3"/>
          <p:cNvPicPr>
            <a:picLocks noChangeAspect="1"/>
          </p:cNvPicPr>
          <p:nvPr/>
        </p:nvPicPr>
        <p:blipFill>
          <a:blip r:embed="rId4"/>
          <a:srcRect l="3361" t="20697" b="4245"/>
          <a:stretch>
            <a:fillRect/>
          </a:stretch>
        </p:blipFill>
        <p:spPr>
          <a:xfrm>
            <a:off x="1257557" y="2686138"/>
            <a:ext cx="5948851" cy="812959"/>
          </a:xfrm>
          <a:prstGeom prst="rect">
            <a:avLst/>
          </a:prstGeom>
        </p:spPr>
      </p:pic>
      <p:pic>
        <p:nvPicPr>
          <p:cNvPr id="4" name="Picture 4"/>
          <p:cNvPicPr>
            <a:picLocks noChangeAspect="1"/>
          </p:cNvPicPr>
          <p:nvPr/>
        </p:nvPicPr>
        <p:blipFill>
          <a:blip r:embed="rId4"/>
          <a:srcRect l="3361" t="20697" b="4245"/>
          <a:stretch>
            <a:fillRect/>
          </a:stretch>
        </p:blipFill>
        <p:spPr>
          <a:xfrm>
            <a:off x="1909180" y="4350921"/>
            <a:ext cx="5948851" cy="812959"/>
          </a:xfrm>
          <a:prstGeom prst="rect">
            <a:avLst/>
          </a:prstGeom>
        </p:spPr>
      </p:pic>
      <p:pic>
        <p:nvPicPr>
          <p:cNvPr id="5" name="Picture 5"/>
          <p:cNvPicPr>
            <a:picLocks noChangeAspect="1"/>
          </p:cNvPicPr>
          <p:nvPr/>
        </p:nvPicPr>
        <p:blipFill>
          <a:blip r:embed="rId4"/>
          <a:srcRect l="3361" t="20697" b="4245"/>
          <a:stretch>
            <a:fillRect/>
          </a:stretch>
        </p:blipFill>
        <p:spPr>
          <a:xfrm>
            <a:off x="1653322" y="6089812"/>
            <a:ext cx="5948851" cy="812959"/>
          </a:xfrm>
          <a:prstGeom prst="rect">
            <a:avLst/>
          </a:prstGeom>
        </p:spPr>
      </p:pic>
      <p:pic>
        <p:nvPicPr>
          <p:cNvPr id="6" name="Picture 6"/>
          <p:cNvPicPr>
            <a:picLocks noChangeAspect="1"/>
          </p:cNvPicPr>
          <p:nvPr/>
        </p:nvPicPr>
        <p:blipFill>
          <a:blip r:embed="rId4"/>
          <a:srcRect l="3361" t="20697" b="4245"/>
          <a:stretch>
            <a:fillRect/>
          </a:stretch>
        </p:blipFill>
        <p:spPr>
          <a:xfrm>
            <a:off x="1309057" y="8204560"/>
            <a:ext cx="5948851" cy="812959"/>
          </a:xfrm>
          <a:prstGeom prst="rect">
            <a:avLst/>
          </a:prstGeom>
        </p:spPr>
      </p:pic>
      <p:sp>
        <p:nvSpPr>
          <p:cNvPr id="8" name="Freeform 8"/>
          <p:cNvSpPr/>
          <p:nvPr/>
        </p:nvSpPr>
        <p:spPr>
          <a:xfrm>
            <a:off x="741018" y="704325"/>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3600" dirty="0" smtClean="0">
                <a:solidFill>
                  <a:schemeClr val="accent6">
                    <a:lumMod val="40000"/>
                    <a:lumOff val="60000"/>
                  </a:schemeClr>
                </a:solidFill>
                <a:latin typeface="Arial Rounded MT Bold" panose="020F0704030504030204" pitchFamily="34" charset="0"/>
              </a:rPr>
              <a:t>Abstract &amp;</a:t>
            </a:r>
          </a:p>
          <a:p>
            <a:r>
              <a:rPr lang="en-US" sz="3600" dirty="0" smtClean="0">
                <a:solidFill>
                  <a:schemeClr val="accent6">
                    <a:lumMod val="40000"/>
                    <a:lumOff val="60000"/>
                  </a:schemeClr>
                </a:solidFill>
                <a:latin typeface="Arial Rounded MT Bold" panose="020F0704030504030204" pitchFamily="34" charset="0"/>
              </a:rPr>
              <a:t>  History</a:t>
            </a:r>
            <a:endParaRPr lang="en-US" sz="3600" dirty="0">
              <a:solidFill>
                <a:schemeClr val="accent6">
                  <a:lumMod val="40000"/>
                  <a:lumOff val="60000"/>
                </a:schemeClr>
              </a:solidFill>
              <a:latin typeface="Arial Rounded MT Bold" panose="020F0704030504030204" pitchFamily="34" charset="0"/>
            </a:endParaRPr>
          </a:p>
        </p:txBody>
      </p:sp>
      <p:sp>
        <p:nvSpPr>
          <p:cNvPr id="21" name="Freeform 21"/>
          <p:cNvSpPr/>
          <p:nvPr/>
        </p:nvSpPr>
        <p:spPr>
          <a:xfrm>
            <a:off x="12038510" y="5692593"/>
            <a:ext cx="5390383" cy="3257865"/>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chemeClr val="accent6">
              <a:lumMod val="60000"/>
              <a:lumOff val="40000"/>
            </a:schemeClr>
          </a:solidFill>
          <a:ln>
            <a:noFill/>
          </a:ln>
        </p:spPr>
        <p:txBody>
          <a:bodyPr/>
          <a:lstStyle/>
          <a:p>
            <a:pPr algn="ctr"/>
            <a:r>
              <a:rPr lang="en-US" sz="7200" b="1" dirty="0" smtClean="0">
                <a:solidFill>
                  <a:schemeClr val="tx2">
                    <a:lumMod val="50000"/>
                  </a:schemeClr>
                </a:solidFill>
              </a:rPr>
              <a:t>C</a:t>
            </a:r>
            <a:r>
              <a:rPr lang="en-US" sz="6000" dirty="0" smtClean="0">
                <a:solidFill>
                  <a:schemeClr val="tx2">
                    <a:lumMod val="50000"/>
                  </a:schemeClr>
                </a:solidFill>
              </a:rPr>
              <a:t>ampus </a:t>
            </a:r>
            <a:r>
              <a:rPr lang="en-US" sz="7200" b="1" dirty="0">
                <a:solidFill>
                  <a:schemeClr val="accent2">
                    <a:lumMod val="50000"/>
                  </a:schemeClr>
                </a:solidFill>
              </a:rPr>
              <a:t>M</a:t>
            </a:r>
            <a:r>
              <a:rPr lang="en-US" sz="6000" dirty="0" smtClean="0">
                <a:solidFill>
                  <a:schemeClr val="accent2">
                    <a:lumMod val="50000"/>
                  </a:schemeClr>
                </a:solidFill>
              </a:rPr>
              <a:t>anagement </a:t>
            </a:r>
            <a:r>
              <a:rPr lang="en-US" sz="7200" b="1" dirty="0">
                <a:solidFill>
                  <a:schemeClr val="accent2">
                    <a:lumMod val="50000"/>
                  </a:schemeClr>
                </a:solidFill>
              </a:rPr>
              <a:t>S</a:t>
            </a:r>
            <a:r>
              <a:rPr lang="en-US" sz="6000" dirty="0" smtClean="0">
                <a:solidFill>
                  <a:schemeClr val="accent2">
                    <a:lumMod val="50000"/>
                  </a:schemeClr>
                </a:solidFill>
              </a:rPr>
              <a:t>ystem</a:t>
            </a:r>
            <a:endParaRPr lang="en-US" sz="6000" dirty="0">
              <a:solidFill>
                <a:schemeClr val="accent2">
                  <a:lumMod val="50000"/>
                </a:schemeClr>
              </a:solidFill>
            </a:endParaRPr>
          </a:p>
        </p:txBody>
      </p:sp>
      <p:sp>
        <p:nvSpPr>
          <p:cNvPr id="25" name="TextBox 25"/>
          <p:cNvSpPr txBox="1"/>
          <p:nvPr/>
        </p:nvSpPr>
        <p:spPr>
          <a:xfrm>
            <a:off x="8479816" y="3878005"/>
            <a:ext cx="5790394" cy="1308050"/>
          </a:xfrm>
          <a:prstGeom prst="rect">
            <a:avLst/>
          </a:prstGeom>
        </p:spPr>
        <p:txBody>
          <a:bodyPr lIns="0" tIns="0" rIns="0" bIns="0" rtlCol="0" anchor="t">
            <a:spAutoFit/>
          </a:bodyPr>
          <a:lstStyle/>
          <a:p>
            <a:pPr algn="ctr">
              <a:lnSpc>
                <a:spcPts val="10199"/>
              </a:lnSpc>
            </a:pPr>
            <a:r>
              <a:rPr lang="en-US" sz="8499" dirty="0">
                <a:solidFill>
                  <a:schemeClr val="tx1">
                    <a:lumMod val="75000"/>
                    <a:lumOff val="25000"/>
                  </a:schemeClr>
                </a:solidFill>
                <a:latin typeface="Nourd Bold Bold"/>
              </a:rPr>
              <a:t>Agenda</a:t>
            </a:r>
          </a:p>
        </p:txBody>
      </p:sp>
      <p:sp>
        <p:nvSpPr>
          <p:cNvPr id="18" name="Freeform 8"/>
          <p:cNvSpPr/>
          <p:nvPr/>
        </p:nvSpPr>
        <p:spPr>
          <a:xfrm>
            <a:off x="714918" y="2191130"/>
            <a:ext cx="7034128" cy="1358774"/>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3600" dirty="0" smtClean="0">
                <a:solidFill>
                  <a:schemeClr val="accent6">
                    <a:lumMod val="40000"/>
                    <a:lumOff val="60000"/>
                  </a:schemeClr>
                </a:solidFill>
                <a:latin typeface="Arial Rounded MT Bold" panose="020F0704030504030204" pitchFamily="34" charset="0"/>
              </a:rPr>
              <a:t>Scope &amp; </a:t>
            </a:r>
          </a:p>
          <a:p>
            <a:r>
              <a:rPr lang="en-US" sz="3600" dirty="0" smtClean="0">
                <a:solidFill>
                  <a:schemeClr val="accent6">
                    <a:lumMod val="40000"/>
                    <a:lumOff val="60000"/>
                  </a:schemeClr>
                </a:solidFill>
                <a:latin typeface="Arial Rounded MT Bold" panose="020F0704030504030204" pitchFamily="34" charset="0"/>
              </a:rPr>
              <a:t>  Objective</a:t>
            </a:r>
            <a:endParaRPr lang="en-US" sz="3600" dirty="0">
              <a:solidFill>
                <a:schemeClr val="accent6">
                  <a:lumMod val="40000"/>
                  <a:lumOff val="60000"/>
                </a:schemeClr>
              </a:solidFill>
              <a:latin typeface="Arial Rounded MT Bold" panose="020F0704030504030204" pitchFamily="34" charset="0"/>
            </a:endParaRPr>
          </a:p>
          <a:p>
            <a:endParaRPr lang="en-US" dirty="0"/>
          </a:p>
        </p:txBody>
      </p:sp>
      <p:sp>
        <p:nvSpPr>
          <p:cNvPr id="20" name="Freeform 8"/>
          <p:cNvSpPr/>
          <p:nvPr/>
        </p:nvSpPr>
        <p:spPr>
          <a:xfrm>
            <a:off x="688468" y="3782762"/>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4400" dirty="0" smtClean="0">
                <a:solidFill>
                  <a:schemeClr val="accent6">
                    <a:lumMod val="40000"/>
                    <a:lumOff val="60000"/>
                  </a:schemeClr>
                </a:solidFill>
                <a:latin typeface="Arial Rounded MT Bold" panose="020F0704030504030204" pitchFamily="34" charset="0"/>
              </a:rPr>
              <a:t>Project Plan</a:t>
            </a:r>
            <a:endParaRPr lang="en-US" sz="4400" dirty="0">
              <a:solidFill>
                <a:schemeClr val="accent6">
                  <a:lumMod val="40000"/>
                  <a:lumOff val="60000"/>
                </a:schemeClr>
              </a:solidFill>
              <a:latin typeface="Arial Rounded MT Bold" panose="020F0704030504030204" pitchFamily="34" charset="0"/>
            </a:endParaRPr>
          </a:p>
          <a:p>
            <a:endParaRPr lang="en-US" dirty="0"/>
          </a:p>
        </p:txBody>
      </p:sp>
      <p:sp>
        <p:nvSpPr>
          <p:cNvPr id="22" name="Freeform 8"/>
          <p:cNvSpPr/>
          <p:nvPr/>
        </p:nvSpPr>
        <p:spPr>
          <a:xfrm>
            <a:off x="741018" y="5045189"/>
            <a:ext cx="7034128" cy="1163315"/>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3600" dirty="0" smtClean="0">
                <a:solidFill>
                  <a:schemeClr val="accent2">
                    <a:lumMod val="20000"/>
                    <a:lumOff val="80000"/>
                  </a:schemeClr>
                </a:solidFill>
                <a:latin typeface="Arial Rounded MT Bold" panose="020F0704030504030204" pitchFamily="34" charset="0"/>
              </a:rPr>
              <a:t>  </a:t>
            </a:r>
            <a:r>
              <a:rPr lang="en-US" sz="3600" dirty="0" smtClean="0">
                <a:solidFill>
                  <a:schemeClr val="accent6">
                    <a:lumMod val="40000"/>
                    <a:lumOff val="60000"/>
                  </a:schemeClr>
                </a:solidFill>
                <a:latin typeface="Arial Rounded MT Bold" panose="020F0704030504030204" pitchFamily="34" charset="0"/>
              </a:rPr>
              <a:t>Functionality &amp;</a:t>
            </a:r>
          </a:p>
          <a:p>
            <a:r>
              <a:rPr lang="en-US" sz="3600" dirty="0" smtClean="0">
                <a:solidFill>
                  <a:schemeClr val="accent2">
                    <a:lumMod val="20000"/>
                    <a:lumOff val="80000"/>
                  </a:schemeClr>
                </a:solidFill>
                <a:latin typeface="Arial Rounded MT Bold" panose="020F0704030504030204" pitchFamily="34" charset="0"/>
              </a:rPr>
              <a:t>  </a:t>
            </a:r>
            <a:r>
              <a:rPr lang="en-US" sz="3600" dirty="0" smtClean="0">
                <a:solidFill>
                  <a:schemeClr val="accent6">
                    <a:lumMod val="40000"/>
                    <a:lumOff val="60000"/>
                  </a:schemeClr>
                </a:solidFill>
                <a:latin typeface="Arial Rounded MT Bold" panose="020F0704030504030204" pitchFamily="34" charset="0"/>
              </a:rPr>
              <a:t>Implementation</a:t>
            </a:r>
            <a:endParaRPr lang="en-US" sz="3600" dirty="0">
              <a:solidFill>
                <a:schemeClr val="accent6">
                  <a:lumMod val="40000"/>
                  <a:lumOff val="60000"/>
                </a:schemeClr>
              </a:solidFill>
              <a:latin typeface="Arial Rounded MT Bold" panose="020F0704030504030204" pitchFamily="34" charset="0"/>
            </a:endParaRPr>
          </a:p>
          <a:p>
            <a:endParaRPr lang="en-US" dirty="0"/>
          </a:p>
        </p:txBody>
      </p:sp>
      <p:sp>
        <p:nvSpPr>
          <p:cNvPr id="27" name="Freeform 8"/>
          <p:cNvSpPr/>
          <p:nvPr/>
        </p:nvSpPr>
        <p:spPr>
          <a:xfrm>
            <a:off x="741018" y="6457978"/>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4400" dirty="0" smtClean="0">
                <a:solidFill>
                  <a:schemeClr val="accent6">
                    <a:lumMod val="40000"/>
                    <a:lumOff val="60000"/>
                  </a:schemeClr>
                </a:solidFill>
                <a:latin typeface="Arial Rounded MT Bold" panose="020F0704030504030204" pitchFamily="34" charset="0"/>
              </a:rPr>
              <a:t>Execution</a:t>
            </a:r>
            <a:endParaRPr lang="en-US" sz="4400" dirty="0">
              <a:solidFill>
                <a:schemeClr val="accent6">
                  <a:lumMod val="40000"/>
                  <a:lumOff val="60000"/>
                </a:schemeClr>
              </a:solidFill>
              <a:latin typeface="Arial Rounded MT Bold" panose="020F0704030504030204" pitchFamily="34" charset="0"/>
            </a:endParaRPr>
          </a:p>
          <a:p>
            <a:endParaRPr lang="en-US" dirty="0"/>
          </a:p>
        </p:txBody>
      </p:sp>
      <p:sp>
        <p:nvSpPr>
          <p:cNvPr id="28" name="Freeform 8"/>
          <p:cNvSpPr/>
          <p:nvPr/>
        </p:nvSpPr>
        <p:spPr>
          <a:xfrm>
            <a:off x="741018" y="7689776"/>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smtClean="0">
                <a:solidFill>
                  <a:schemeClr val="accent2">
                    <a:lumMod val="20000"/>
                    <a:lumOff val="80000"/>
                  </a:schemeClr>
                </a:solidFill>
              </a:rPr>
              <a:t>  </a:t>
            </a:r>
            <a:r>
              <a:rPr lang="en-US" sz="4800" dirty="0" smtClean="0">
                <a:solidFill>
                  <a:schemeClr val="accent6">
                    <a:lumMod val="40000"/>
                    <a:lumOff val="60000"/>
                  </a:schemeClr>
                </a:solidFill>
              </a:rPr>
              <a:t>OOP Concepts</a:t>
            </a:r>
            <a:endParaRPr lang="en-US" sz="4800" dirty="0">
              <a:solidFill>
                <a:schemeClr val="accent6">
                  <a:lumMod val="40000"/>
                  <a:lumOff val="60000"/>
                </a:schemeClr>
              </a:solidFill>
            </a:endParaRPr>
          </a:p>
        </p:txBody>
      </p:sp>
      <p:sp>
        <p:nvSpPr>
          <p:cNvPr id="29" name="Freeform 8"/>
          <p:cNvSpPr/>
          <p:nvPr/>
        </p:nvSpPr>
        <p:spPr>
          <a:xfrm>
            <a:off x="766418" y="8950458"/>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r>
              <a:rPr lang="en-US" sz="4800" dirty="0" smtClean="0">
                <a:solidFill>
                  <a:schemeClr val="accent2">
                    <a:lumMod val="20000"/>
                    <a:lumOff val="80000"/>
                  </a:schemeClr>
                </a:solidFill>
              </a:rPr>
              <a:t>  </a:t>
            </a:r>
            <a:r>
              <a:rPr lang="en-US" sz="4800" dirty="0" smtClean="0">
                <a:solidFill>
                  <a:schemeClr val="accent6">
                    <a:lumMod val="40000"/>
                    <a:lumOff val="60000"/>
                  </a:schemeClr>
                </a:solidFill>
              </a:rPr>
              <a:t>Potential Questions</a:t>
            </a:r>
            <a:endParaRPr lang="en-US" sz="4800" dirty="0">
              <a:solidFill>
                <a:schemeClr val="accent6">
                  <a:lumMod val="40000"/>
                  <a:lumOff val="60000"/>
                </a:schemeClr>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1860" y="508948"/>
            <a:ext cx="5807639" cy="3877504"/>
          </a:xfrm>
          <a:prstGeom prst="rect">
            <a:avLst/>
          </a:prstGeom>
        </p:spPr>
      </p:pic>
      <p:pic>
        <p:nvPicPr>
          <p:cNvPr id="31" name="Picture 2"/>
          <p:cNvPicPr>
            <a:picLocks noChangeAspect="1"/>
          </p:cNvPicPr>
          <p:nvPr/>
        </p:nvPicPr>
        <p:blipFill>
          <a:blip r:embed="rId6"/>
          <a:srcRect/>
          <a:stretch>
            <a:fillRect/>
          </a:stretch>
        </p:blipFill>
        <p:spPr>
          <a:xfrm rot="5585393">
            <a:off x="8494667" y="7765844"/>
            <a:ext cx="2235962" cy="2369231"/>
          </a:xfrm>
          <a:prstGeom prst="rect">
            <a:avLst/>
          </a:prstGeom>
        </p:spPr>
      </p:pic>
      <p:pic>
        <p:nvPicPr>
          <p:cNvPr id="32" name="Picture 3"/>
          <p:cNvPicPr>
            <a:picLocks noChangeAspect="1"/>
          </p:cNvPicPr>
          <p:nvPr/>
        </p:nvPicPr>
        <p:blipFill>
          <a:blip r:embed="rId7"/>
          <a:srcRect/>
          <a:stretch>
            <a:fillRect/>
          </a:stretch>
        </p:blipFill>
        <p:spPr>
          <a:xfrm>
            <a:off x="16294142" y="7599225"/>
            <a:ext cx="2829496" cy="2836587"/>
          </a:xfrm>
          <a:prstGeom prst="rect">
            <a:avLst/>
          </a:prstGeom>
        </p:spPr>
      </p:pic>
      <p:pic>
        <p:nvPicPr>
          <p:cNvPr id="33" name="Picture 5"/>
          <p:cNvPicPr>
            <a:picLocks noChangeAspect="1"/>
          </p:cNvPicPr>
          <p:nvPr/>
        </p:nvPicPr>
        <p:blipFill>
          <a:blip r:embed="rId8"/>
          <a:srcRect/>
          <a:stretch>
            <a:fillRect/>
          </a:stretch>
        </p:blipFill>
        <p:spPr>
          <a:xfrm>
            <a:off x="8255873" y="-842472"/>
            <a:ext cx="2851895" cy="3058332"/>
          </a:xfrm>
          <a:prstGeom prst="rect">
            <a:avLst/>
          </a:prstGeom>
        </p:spPr>
      </p:pic>
      <p:sp>
        <p:nvSpPr>
          <p:cNvPr id="23" name="Flowchart: Connector 22"/>
          <p:cNvSpPr/>
          <p:nvPr/>
        </p:nvSpPr>
        <p:spPr>
          <a:xfrm>
            <a:off x="6141919" y="8962225"/>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68</a:t>
            </a:r>
            <a:endParaRPr lang="en-US" sz="4400" dirty="0"/>
          </a:p>
        </p:txBody>
      </p:sp>
      <p:sp>
        <p:nvSpPr>
          <p:cNvPr id="24" name="Flowchart: Connector 23"/>
          <p:cNvSpPr/>
          <p:nvPr/>
        </p:nvSpPr>
        <p:spPr>
          <a:xfrm>
            <a:off x="6148061" y="777025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63</a:t>
            </a:r>
            <a:endParaRPr lang="en-US" sz="4400" dirty="0"/>
          </a:p>
        </p:txBody>
      </p:sp>
      <p:sp>
        <p:nvSpPr>
          <p:cNvPr id="26" name="Flowchart: Connector 25"/>
          <p:cNvSpPr/>
          <p:nvPr/>
        </p:nvSpPr>
        <p:spPr>
          <a:xfrm>
            <a:off x="6148983" y="6339644"/>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52</a:t>
            </a:r>
            <a:endParaRPr lang="en-US" sz="4400" dirty="0"/>
          </a:p>
        </p:txBody>
      </p:sp>
      <p:sp>
        <p:nvSpPr>
          <p:cNvPr id="30" name="Flowchart: Connector 29"/>
          <p:cNvSpPr/>
          <p:nvPr/>
        </p:nvSpPr>
        <p:spPr>
          <a:xfrm>
            <a:off x="6170954" y="5081865"/>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45</a:t>
            </a:r>
            <a:endParaRPr lang="en-US" sz="4400" dirty="0"/>
          </a:p>
        </p:txBody>
      </p:sp>
      <p:sp>
        <p:nvSpPr>
          <p:cNvPr id="34" name="Flowchart: Connector 33"/>
          <p:cNvSpPr/>
          <p:nvPr/>
        </p:nvSpPr>
        <p:spPr>
          <a:xfrm>
            <a:off x="6169104" y="3756631"/>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42</a:t>
            </a:r>
            <a:endParaRPr lang="en-US" sz="4400" dirty="0"/>
          </a:p>
        </p:txBody>
      </p:sp>
      <p:sp>
        <p:nvSpPr>
          <p:cNvPr id="35" name="Flowchart: Connector 34"/>
          <p:cNvSpPr/>
          <p:nvPr/>
        </p:nvSpPr>
        <p:spPr>
          <a:xfrm>
            <a:off x="6158649" y="232088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39</a:t>
            </a:r>
            <a:endParaRPr lang="en-US" sz="4400" dirty="0"/>
          </a:p>
        </p:txBody>
      </p:sp>
      <p:sp>
        <p:nvSpPr>
          <p:cNvPr id="36" name="Flowchart: Connector 35"/>
          <p:cNvSpPr/>
          <p:nvPr/>
        </p:nvSpPr>
        <p:spPr>
          <a:xfrm>
            <a:off x="6141919" y="902815"/>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37</a:t>
            </a:r>
            <a:endParaRPr lang="en-US" sz="4400" dirty="0"/>
          </a:p>
        </p:txBody>
      </p:sp>
    </p:spTree>
    <p:extLst>
      <p:ext uri="{BB962C8B-B14F-4D97-AF65-F5344CB8AC3E}">
        <p14:creationId xmlns:p14="http://schemas.microsoft.com/office/powerpoint/2010/main" val="34194738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6"/>
          <p:cNvSpPr txBox="1"/>
          <p:nvPr/>
        </p:nvSpPr>
        <p:spPr>
          <a:xfrm>
            <a:off x="1187673" y="5657309"/>
            <a:ext cx="3086101" cy="3266926"/>
          </a:xfrm>
          <a:prstGeom prst="rect">
            <a:avLst/>
          </a:prstGeom>
        </p:spPr>
        <p:txBody>
          <a:bodyPr lIns="50800" tIns="50800" rIns="50800" bIns="50800" rtlCol="0" anchor="ctr"/>
          <a:lstStyle/>
          <a:p>
            <a:pPr algn="ctr">
              <a:lnSpc>
                <a:spcPts val="3359"/>
              </a:lnSpc>
            </a:pPr>
            <a:endParaRPr lang="en-US" sz="2400" dirty="0">
              <a:solidFill>
                <a:srgbClr val="FFFF00"/>
              </a:solidFill>
              <a:latin typeface="Hind Guntur Light"/>
            </a:endParaRPr>
          </a:p>
        </p:txBody>
      </p:sp>
      <p:pic>
        <p:nvPicPr>
          <p:cNvPr id="7" name="Picture 7"/>
          <p:cNvPicPr>
            <a:picLocks noChangeAspect="1"/>
          </p:cNvPicPr>
          <p:nvPr/>
        </p:nvPicPr>
        <p:blipFill>
          <a:blip r:embed="rId3"/>
          <a:srcRect/>
          <a:stretch>
            <a:fillRect/>
          </a:stretch>
        </p:blipFill>
        <p:spPr>
          <a:xfrm>
            <a:off x="-840558" y="-1279831"/>
            <a:ext cx="4014152" cy="4014152"/>
          </a:xfrm>
          <a:prstGeom prst="rect">
            <a:avLst/>
          </a:prstGeom>
        </p:spPr>
      </p:pic>
      <p:pic>
        <p:nvPicPr>
          <p:cNvPr id="11" name="Picture 11"/>
          <p:cNvPicPr>
            <a:picLocks noChangeAspect="1"/>
          </p:cNvPicPr>
          <p:nvPr/>
        </p:nvPicPr>
        <p:blipFill>
          <a:blip r:embed="rId4"/>
          <a:srcRect/>
          <a:stretch>
            <a:fillRect/>
          </a:stretch>
        </p:blipFill>
        <p:spPr>
          <a:xfrm rot="15794284" flipV="1">
            <a:off x="14960017" y="7494743"/>
            <a:ext cx="3522588" cy="4696783"/>
          </a:xfrm>
          <a:prstGeom prst="rect">
            <a:avLst/>
          </a:prstGeom>
        </p:spPr>
      </p:pic>
      <p:sp>
        <p:nvSpPr>
          <p:cNvPr id="12" name="TextBox 12"/>
          <p:cNvSpPr txBox="1"/>
          <p:nvPr/>
        </p:nvSpPr>
        <p:spPr>
          <a:xfrm>
            <a:off x="4127768" y="490679"/>
            <a:ext cx="9930594" cy="1285875"/>
          </a:xfrm>
          <a:prstGeom prst="rect">
            <a:avLst/>
          </a:prstGeom>
        </p:spPr>
        <p:txBody>
          <a:bodyPr lIns="0" tIns="0" rIns="0" bIns="0" rtlCol="0" anchor="t">
            <a:spAutoFit/>
          </a:bodyPr>
          <a:lstStyle/>
          <a:p>
            <a:pPr algn="ctr">
              <a:lnSpc>
                <a:spcPts val="10199"/>
              </a:lnSpc>
            </a:pPr>
            <a:r>
              <a:rPr lang="en-US" sz="8499" dirty="0" smtClean="0">
                <a:solidFill>
                  <a:srgbClr val="FFFF00"/>
                </a:solidFill>
                <a:latin typeface="Nourd Bold Bold"/>
              </a:rPr>
              <a:t>Scope</a:t>
            </a:r>
            <a:endParaRPr lang="en-US" sz="8499" dirty="0">
              <a:solidFill>
                <a:srgbClr val="FFFF00"/>
              </a:solidFill>
              <a:latin typeface="Nourd Bold Bold"/>
            </a:endParaRPr>
          </a:p>
        </p:txBody>
      </p:sp>
      <p:pic>
        <p:nvPicPr>
          <p:cNvPr id="14" name="Picture 14"/>
          <p:cNvPicPr>
            <a:picLocks noChangeAspect="1"/>
          </p:cNvPicPr>
          <p:nvPr/>
        </p:nvPicPr>
        <p:blipFill>
          <a:blip r:embed="rId5"/>
          <a:srcRect r="39880" b="38590"/>
          <a:stretch>
            <a:fillRect/>
          </a:stretch>
        </p:blipFill>
        <p:spPr>
          <a:xfrm rot="5013274">
            <a:off x="15622793" y="-2338"/>
            <a:ext cx="3016010" cy="3061439"/>
          </a:xfrm>
          <a:prstGeom prst="rect">
            <a:avLst/>
          </a:prstGeom>
        </p:spPr>
      </p:pic>
      <p:pic>
        <p:nvPicPr>
          <p:cNvPr id="15" name="Picture 15"/>
          <p:cNvPicPr>
            <a:picLocks noChangeAspect="1"/>
          </p:cNvPicPr>
          <p:nvPr/>
        </p:nvPicPr>
        <p:blipFill>
          <a:blip r:embed="rId6"/>
          <a:srcRect/>
          <a:stretch>
            <a:fillRect/>
          </a:stretch>
        </p:blipFill>
        <p:spPr>
          <a:xfrm rot="853644">
            <a:off x="-992587" y="8248463"/>
            <a:ext cx="2528539" cy="2019671"/>
          </a:xfrm>
          <a:prstGeom prst="rect">
            <a:avLst/>
          </a:prstGeom>
        </p:spPr>
      </p:pic>
      <p:grpSp>
        <p:nvGrpSpPr>
          <p:cNvPr id="36" name="Group 4"/>
          <p:cNvGrpSpPr/>
          <p:nvPr/>
        </p:nvGrpSpPr>
        <p:grpSpPr>
          <a:xfrm>
            <a:off x="6778619" y="7840572"/>
            <a:ext cx="4825595" cy="1463853"/>
            <a:chOff x="0" y="-47625"/>
            <a:chExt cx="1119438" cy="860425"/>
          </a:xfrm>
          <a:solidFill>
            <a:schemeClr val="bg2">
              <a:lumMod val="25000"/>
            </a:schemeClr>
          </a:solidFill>
        </p:grpSpPr>
        <p:sp>
          <p:nvSpPr>
            <p:cNvPr id="37"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38"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Examination Management</a:t>
              </a:r>
              <a:endParaRPr lang="en-US" sz="3200" b="1" dirty="0">
                <a:solidFill>
                  <a:schemeClr val="accent6">
                    <a:lumMod val="75000"/>
                  </a:schemeClr>
                </a:solidFill>
                <a:latin typeface="Hind Guntur Light"/>
              </a:endParaRPr>
            </a:p>
          </p:txBody>
        </p:sp>
      </p:grpSp>
      <p:grpSp>
        <p:nvGrpSpPr>
          <p:cNvPr id="45" name="Group 4"/>
          <p:cNvGrpSpPr/>
          <p:nvPr/>
        </p:nvGrpSpPr>
        <p:grpSpPr>
          <a:xfrm>
            <a:off x="94036" y="4635075"/>
            <a:ext cx="4825595" cy="1463853"/>
            <a:chOff x="0" y="-47625"/>
            <a:chExt cx="1119438" cy="860425"/>
          </a:xfrm>
          <a:solidFill>
            <a:schemeClr val="bg2">
              <a:lumMod val="25000"/>
            </a:schemeClr>
          </a:solidFill>
        </p:grpSpPr>
        <p:sp>
          <p:nvSpPr>
            <p:cNvPr id="46"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47"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Faculty Management</a:t>
              </a:r>
              <a:endParaRPr lang="en-US" sz="3200" b="1" dirty="0">
                <a:solidFill>
                  <a:schemeClr val="accent6">
                    <a:lumMod val="75000"/>
                  </a:schemeClr>
                </a:solidFill>
                <a:latin typeface="Hind Guntur Light"/>
              </a:endParaRPr>
            </a:p>
          </p:txBody>
        </p:sp>
      </p:grpSp>
      <p:grpSp>
        <p:nvGrpSpPr>
          <p:cNvPr id="48" name="Group 4"/>
          <p:cNvGrpSpPr/>
          <p:nvPr/>
        </p:nvGrpSpPr>
        <p:grpSpPr>
          <a:xfrm>
            <a:off x="1564759" y="2743316"/>
            <a:ext cx="4825595" cy="1463853"/>
            <a:chOff x="0" y="-47625"/>
            <a:chExt cx="1119438" cy="860425"/>
          </a:xfrm>
          <a:solidFill>
            <a:schemeClr val="bg2">
              <a:lumMod val="25000"/>
            </a:schemeClr>
          </a:solidFill>
        </p:grpSpPr>
        <p:sp>
          <p:nvSpPr>
            <p:cNvPr id="49"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0"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Student Management</a:t>
              </a:r>
              <a:endParaRPr lang="en-US" sz="3200" b="1" dirty="0">
                <a:solidFill>
                  <a:schemeClr val="accent6">
                    <a:lumMod val="75000"/>
                  </a:schemeClr>
                </a:solidFill>
                <a:latin typeface="Hind Guntur Light"/>
              </a:endParaRPr>
            </a:p>
          </p:txBody>
        </p:sp>
      </p:grpSp>
      <p:grpSp>
        <p:nvGrpSpPr>
          <p:cNvPr id="51" name="Group 4"/>
          <p:cNvGrpSpPr/>
          <p:nvPr/>
        </p:nvGrpSpPr>
        <p:grpSpPr>
          <a:xfrm>
            <a:off x="1540655" y="6700190"/>
            <a:ext cx="4825595" cy="1463853"/>
            <a:chOff x="0" y="-47625"/>
            <a:chExt cx="1119438" cy="860425"/>
          </a:xfrm>
          <a:solidFill>
            <a:schemeClr val="bg2">
              <a:lumMod val="25000"/>
            </a:schemeClr>
          </a:solidFill>
        </p:grpSpPr>
        <p:sp>
          <p:nvSpPr>
            <p:cNvPr id="52"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3"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Leave Management</a:t>
              </a:r>
              <a:endParaRPr lang="en-US" sz="3200" b="1" dirty="0">
                <a:solidFill>
                  <a:schemeClr val="accent6">
                    <a:lumMod val="75000"/>
                  </a:schemeClr>
                </a:solidFill>
                <a:latin typeface="Hind Guntur Light"/>
              </a:endParaRPr>
            </a:p>
          </p:txBody>
        </p:sp>
      </p:grpSp>
      <p:grpSp>
        <p:nvGrpSpPr>
          <p:cNvPr id="54" name="Group 4"/>
          <p:cNvGrpSpPr/>
          <p:nvPr/>
        </p:nvGrpSpPr>
        <p:grpSpPr>
          <a:xfrm>
            <a:off x="13230889" y="4752691"/>
            <a:ext cx="4825595" cy="1463853"/>
            <a:chOff x="0" y="-47625"/>
            <a:chExt cx="1119438" cy="860425"/>
          </a:xfrm>
          <a:solidFill>
            <a:schemeClr val="bg2">
              <a:lumMod val="25000"/>
            </a:schemeClr>
          </a:solidFill>
        </p:grpSpPr>
        <p:sp>
          <p:nvSpPr>
            <p:cNvPr id="55"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6"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Hind Guntur Light"/>
                </a:rPr>
                <a:t>Fee Management</a:t>
              </a:r>
            </a:p>
          </p:txBody>
        </p:sp>
      </p:grpSp>
      <p:grpSp>
        <p:nvGrpSpPr>
          <p:cNvPr id="60" name="Group 4"/>
          <p:cNvGrpSpPr/>
          <p:nvPr/>
        </p:nvGrpSpPr>
        <p:grpSpPr>
          <a:xfrm>
            <a:off x="6778620" y="2141855"/>
            <a:ext cx="4825595" cy="1463853"/>
            <a:chOff x="0" y="-47625"/>
            <a:chExt cx="1119438" cy="860425"/>
          </a:xfrm>
          <a:solidFill>
            <a:schemeClr val="bg2">
              <a:lumMod val="25000"/>
            </a:schemeClr>
          </a:solidFill>
        </p:grpSpPr>
        <p:sp>
          <p:nvSpPr>
            <p:cNvPr id="61"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2"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smtClean="0">
                  <a:solidFill>
                    <a:schemeClr val="accent6">
                      <a:lumMod val="75000"/>
                    </a:schemeClr>
                  </a:solidFill>
                </a:rPr>
                <a:t>Designing the </a:t>
              </a:r>
              <a:r>
                <a:rPr lang="en-US" sz="3200" b="1" dirty="0">
                  <a:solidFill>
                    <a:schemeClr val="accent6">
                      <a:lumMod val="75000"/>
                    </a:schemeClr>
                  </a:solidFill>
                </a:rPr>
                <a:t>U</a:t>
              </a:r>
              <a:r>
                <a:rPr lang="en-US" sz="3200" b="1" dirty="0" smtClean="0">
                  <a:solidFill>
                    <a:schemeClr val="accent6">
                      <a:lumMod val="75000"/>
                    </a:schemeClr>
                  </a:solidFill>
                </a:rPr>
                <a:t>ser-friendly Interface</a:t>
              </a:r>
              <a:endParaRPr lang="en-US" sz="3200" b="1" dirty="0">
                <a:solidFill>
                  <a:schemeClr val="accent6">
                    <a:lumMod val="75000"/>
                  </a:schemeClr>
                </a:solidFill>
                <a:latin typeface="Hind Guntur Light"/>
              </a:endParaRPr>
            </a:p>
          </p:txBody>
        </p:sp>
      </p:grpSp>
      <p:grpSp>
        <p:nvGrpSpPr>
          <p:cNvPr id="63" name="Group 4"/>
          <p:cNvGrpSpPr/>
          <p:nvPr/>
        </p:nvGrpSpPr>
        <p:grpSpPr>
          <a:xfrm>
            <a:off x="12016583" y="6717295"/>
            <a:ext cx="4825595" cy="1463853"/>
            <a:chOff x="0" y="-47625"/>
            <a:chExt cx="1119438" cy="860425"/>
          </a:xfrm>
          <a:solidFill>
            <a:schemeClr val="bg2">
              <a:lumMod val="25000"/>
            </a:schemeClr>
          </a:solidFill>
        </p:grpSpPr>
        <p:sp>
          <p:nvSpPr>
            <p:cNvPr id="64"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5"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Result Management</a:t>
              </a:r>
              <a:endParaRPr lang="en-US" sz="3200" b="1" dirty="0">
                <a:solidFill>
                  <a:schemeClr val="accent6">
                    <a:lumMod val="75000"/>
                  </a:schemeClr>
                </a:solidFill>
                <a:latin typeface="Hind Guntur Light"/>
              </a:endParaRPr>
            </a:p>
          </p:txBody>
        </p:sp>
      </p:grpSp>
      <p:grpSp>
        <p:nvGrpSpPr>
          <p:cNvPr id="66" name="Group 4"/>
          <p:cNvGrpSpPr/>
          <p:nvPr/>
        </p:nvGrpSpPr>
        <p:grpSpPr>
          <a:xfrm>
            <a:off x="12028041" y="2653296"/>
            <a:ext cx="4825595" cy="1463853"/>
            <a:chOff x="0" y="-47625"/>
            <a:chExt cx="1119438" cy="860425"/>
          </a:xfrm>
          <a:solidFill>
            <a:schemeClr val="bg2">
              <a:lumMod val="25000"/>
            </a:schemeClr>
          </a:solidFill>
        </p:grpSpPr>
        <p:sp>
          <p:nvSpPr>
            <p:cNvPr id="67"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8"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User Roles and Authentication</a:t>
              </a:r>
              <a:endParaRPr lang="en-US" sz="3200" b="1" dirty="0">
                <a:solidFill>
                  <a:schemeClr val="accent6">
                    <a:lumMod val="75000"/>
                  </a:schemeClr>
                </a:solidFill>
                <a:latin typeface="Hind Guntur Light"/>
              </a:endParaRPr>
            </a:p>
          </p:txBody>
        </p:sp>
      </p:grpSp>
      <p:pic>
        <p:nvPicPr>
          <p:cNvPr id="70" name="Picture 6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3784" y="4001838"/>
            <a:ext cx="3055263" cy="3046583"/>
          </a:xfrm>
          <a:prstGeom prst="rect">
            <a:avLst/>
          </a:prstGeom>
        </p:spPr>
      </p:pic>
      <p:pic>
        <p:nvPicPr>
          <p:cNvPr id="33" name="Picture 6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191797" y="677359"/>
            <a:ext cx="818051" cy="785329"/>
          </a:xfrm>
          <a:prstGeom prst="rect">
            <a:avLst/>
          </a:prstGeom>
        </p:spPr>
      </p:pic>
      <p:sp>
        <p:nvSpPr>
          <p:cNvPr id="34" name="Flowchart: Connector 33"/>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a:t>
            </a:r>
            <a:r>
              <a:rPr lang="en-US" sz="4400" dirty="0" smtClean="0"/>
              <a:t>0</a:t>
            </a:r>
            <a:endParaRPr lang="en-US" sz="4400" dirty="0"/>
          </a:p>
        </p:txBody>
      </p:sp>
    </p:spTree>
    <p:extLst>
      <p:ext uri="{BB962C8B-B14F-4D97-AF65-F5344CB8AC3E}">
        <p14:creationId xmlns:p14="http://schemas.microsoft.com/office/powerpoint/2010/main" val="42609441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187673" y="5657309"/>
            <a:ext cx="3086101" cy="3266926"/>
          </a:xfrm>
          <a:prstGeom prst="rect">
            <a:avLst/>
          </a:prstGeom>
        </p:spPr>
        <p:txBody>
          <a:bodyPr lIns="50800" tIns="50800" rIns="50800" bIns="50800" rtlCol="0" anchor="ctr"/>
          <a:lstStyle/>
          <a:p>
            <a:pPr algn="ctr">
              <a:lnSpc>
                <a:spcPts val="3359"/>
              </a:lnSpc>
            </a:pPr>
            <a:endParaRPr lang="en-US" sz="2400" dirty="0">
              <a:solidFill>
                <a:srgbClr val="FFFF00"/>
              </a:solidFill>
              <a:latin typeface="Hind Guntur Light"/>
            </a:endParaRPr>
          </a:p>
        </p:txBody>
      </p:sp>
      <p:sp>
        <p:nvSpPr>
          <p:cNvPr id="12" name="TextBox 12"/>
          <p:cNvSpPr txBox="1"/>
          <p:nvPr/>
        </p:nvSpPr>
        <p:spPr>
          <a:xfrm>
            <a:off x="4127768" y="490679"/>
            <a:ext cx="9930594" cy="1242648"/>
          </a:xfrm>
          <a:prstGeom prst="rect">
            <a:avLst/>
          </a:prstGeom>
        </p:spPr>
        <p:txBody>
          <a:bodyPr lIns="0" tIns="0" rIns="0" bIns="0" rtlCol="0" anchor="t">
            <a:spAutoFit/>
          </a:bodyPr>
          <a:lstStyle/>
          <a:p>
            <a:pPr algn="ctr">
              <a:lnSpc>
                <a:spcPts val="10199"/>
              </a:lnSpc>
            </a:pPr>
            <a:r>
              <a:rPr lang="en-US" sz="8499" dirty="0" smtClean="0">
                <a:solidFill>
                  <a:schemeClr val="accent2">
                    <a:lumMod val="75000"/>
                  </a:schemeClr>
                </a:solidFill>
                <a:latin typeface="Nourd Bold Bold"/>
              </a:rPr>
              <a:t>Not in Scope</a:t>
            </a:r>
            <a:endParaRPr lang="en-US" sz="8499" dirty="0">
              <a:solidFill>
                <a:schemeClr val="accent2">
                  <a:lumMod val="75000"/>
                </a:schemeClr>
              </a:solidFill>
              <a:latin typeface="Nourd Bold Bold"/>
            </a:endParaRPr>
          </a:p>
        </p:txBody>
      </p:sp>
      <p:sp>
        <p:nvSpPr>
          <p:cNvPr id="2" name="Oval 1"/>
          <p:cNvSpPr/>
          <p:nvPr/>
        </p:nvSpPr>
        <p:spPr>
          <a:xfrm>
            <a:off x="1905000" y="2833738"/>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Library Management</a:t>
            </a:r>
            <a:endParaRPr lang="en-US" sz="3600" dirty="0">
              <a:solidFill>
                <a:schemeClr val="accent2">
                  <a:lumMod val="60000"/>
                  <a:lumOff val="40000"/>
                </a:schemeClr>
              </a:solidFill>
            </a:endParaRPr>
          </a:p>
        </p:txBody>
      </p:sp>
      <p:sp>
        <p:nvSpPr>
          <p:cNvPr id="34" name="Oval 33"/>
          <p:cNvSpPr/>
          <p:nvPr/>
        </p:nvSpPr>
        <p:spPr>
          <a:xfrm>
            <a:off x="6934200" y="485005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Hostel Management</a:t>
            </a:r>
            <a:endParaRPr lang="en-US" sz="3600" dirty="0">
              <a:solidFill>
                <a:schemeClr val="accent2">
                  <a:lumMod val="60000"/>
                  <a:lumOff val="40000"/>
                </a:schemeClr>
              </a:solidFill>
            </a:endParaRPr>
          </a:p>
        </p:txBody>
      </p:sp>
      <p:sp>
        <p:nvSpPr>
          <p:cNvPr id="35" name="Oval 34"/>
          <p:cNvSpPr/>
          <p:nvPr/>
        </p:nvSpPr>
        <p:spPr>
          <a:xfrm>
            <a:off x="12192000" y="2833738"/>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Alumni Management</a:t>
            </a:r>
            <a:endParaRPr lang="en-US" sz="3600" dirty="0">
              <a:solidFill>
                <a:schemeClr val="accent2">
                  <a:lumMod val="60000"/>
                  <a:lumOff val="40000"/>
                </a:schemeClr>
              </a:solidFill>
            </a:endParaRPr>
          </a:p>
        </p:txBody>
      </p:sp>
      <p:sp>
        <p:nvSpPr>
          <p:cNvPr id="39" name="Oval 38"/>
          <p:cNvSpPr/>
          <p:nvPr/>
        </p:nvSpPr>
        <p:spPr>
          <a:xfrm>
            <a:off x="2133600" y="721869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Online Learning and Course Management</a:t>
            </a:r>
            <a:endParaRPr lang="en-US" sz="3600" dirty="0">
              <a:solidFill>
                <a:schemeClr val="accent2">
                  <a:lumMod val="60000"/>
                  <a:lumOff val="40000"/>
                </a:schemeClr>
              </a:solidFill>
            </a:endParaRPr>
          </a:p>
        </p:txBody>
      </p:sp>
      <p:sp>
        <p:nvSpPr>
          <p:cNvPr id="40" name="Oval 39"/>
          <p:cNvSpPr/>
          <p:nvPr/>
        </p:nvSpPr>
        <p:spPr>
          <a:xfrm>
            <a:off x="12222480" y="721869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Financial Management</a:t>
            </a:r>
            <a:endParaRPr lang="en-US" sz="3600" dirty="0">
              <a:solidFill>
                <a:schemeClr val="accent2">
                  <a:lumMod val="60000"/>
                  <a:lumOff val="40000"/>
                </a:schemeClr>
              </a:solidFill>
            </a:endParaRPr>
          </a:p>
        </p:txBody>
      </p:sp>
      <p:pic>
        <p:nvPicPr>
          <p:cNvPr id="41" name="Picture 3"/>
          <p:cNvPicPr>
            <a:picLocks noChangeAspect="1"/>
          </p:cNvPicPr>
          <p:nvPr/>
        </p:nvPicPr>
        <p:blipFill>
          <a:blip r:embed="rId2"/>
          <a:srcRect/>
          <a:stretch>
            <a:fillRect/>
          </a:stretch>
        </p:blipFill>
        <p:spPr>
          <a:xfrm>
            <a:off x="-52488" y="8339884"/>
            <a:ext cx="1942248" cy="1947116"/>
          </a:xfrm>
          <a:prstGeom prst="rect">
            <a:avLst/>
          </a:prstGeom>
        </p:spPr>
      </p:pic>
      <p:pic>
        <p:nvPicPr>
          <p:cNvPr id="42" name="Picture 8"/>
          <p:cNvPicPr>
            <a:picLocks noChangeAspect="1"/>
          </p:cNvPicPr>
          <p:nvPr/>
        </p:nvPicPr>
        <p:blipFill>
          <a:blip r:embed="rId3"/>
          <a:srcRect/>
          <a:stretch>
            <a:fillRect/>
          </a:stretch>
        </p:blipFill>
        <p:spPr>
          <a:xfrm>
            <a:off x="7162800" y="7442415"/>
            <a:ext cx="4890732" cy="3985946"/>
          </a:xfrm>
          <a:prstGeom prst="rect">
            <a:avLst/>
          </a:prstGeom>
        </p:spPr>
      </p:pic>
      <p:pic>
        <p:nvPicPr>
          <p:cNvPr id="43" name="Picture 10"/>
          <p:cNvPicPr>
            <a:picLocks noChangeAspect="1"/>
          </p:cNvPicPr>
          <p:nvPr/>
        </p:nvPicPr>
        <p:blipFill>
          <a:blip r:embed="rId4"/>
          <a:srcRect/>
          <a:stretch>
            <a:fillRect/>
          </a:stretch>
        </p:blipFill>
        <p:spPr>
          <a:xfrm>
            <a:off x="15240000" y="0"/>
            <a:ext cx="2585720" cy="2718234"/>
          </a:xfrm>
          <a:prstGeom prst="rect">
            <a:avLst/>
          </a:prstGeom>
        </p:spPr>
      </p:pic>
      <p:pic>
        <p:nvPicPr>
          <p:cNvPr id="44" name="Picture 13"/>
          <p:cNvPicPr>
            <a:picLocks noChangeAspect="1"/>
          </p:cNvPicPr>
          <p:nvPr/>
        </p:nvPicPr>
        <p:blipFill>
          <a:blip r:embed="rId5"/>
          <a:srcRect/>
          <a:stretch>
            <a:fillRect/>
          </a:stretch>
        </p:blipFill>
        <p:spPr>
          <a:xfrm>
            <a:off x="366562" y="311450"/>
            <a:ext cx="3076875" cy="2488422"/>
          </a:xfrm>
          <a:prstGeom prst="rect">
            <a:avLst/>
          </a:prstGeom>
        </p:spPr>
      </p:pic>
      <p:pic>
        <p:nvPicPr>
          <p:cNvPr id="57" name="Picture 6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003072" y="600212"/>
            <a:ext cx="1290255" cy="1043934"/>
          </a:xfrm>
          <a:prstGeom prst="rect">
            <a:avLst/>
          </a:prstGeom>
        </p:spPr>
      </p:pic>
      <p:pic>
        <p:nvPicPr>
          <p:cNvPr id="58" name="Picture 6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2928363" y="600212"/>
            <a:ext cx="1290255" cy="1043934"/>
          </a:xfrm>
          <a:prstGeom prst="rect">
            <a:avLst/>
          </a:prstGeom>
        </p:spPr>
      </p:pic>
      <p:sp>
        <p:nvSpPr>
          <p:cNvPr id="15" name="Flowchart: Connector 14"/>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4</a:t>
            </a:r>
            <a:r>
              <a:rPr lang="en-US" sz="4400" dirty="0"/>
              <a:t>1</a:t>
            </a:r>
          </a:p>
        </p:txBody>
      </p:sp>
    </p:spTree>
    <p:extLst>
      <p:ext uri="{BB962C8B-B14F-4D97-AF65-F5344CB8AC3E}">
        <p14:creationId xmlns:p14="http://schemas.microsoft.com/office/powerpoint/2010/main" val="19852747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4878489" y="3346112"/>
            <a:ext cx="8989911" cy="44788"/>
          </a:xfrm>
          <a:prstGeom prst="line">
            <a:avLst/>
          </a:prstGeom>
          <a:ln w="28575" cap="flat">
            <a:solidFill>
              <a:srgbClr val="31356E"/>
            </a:solidFill>
            <a:prstDash val="solid"/>
            <a:headEnd type="none" w="sm" len="sm"/>
            <a:tailEnd type="none" w="sm" len="sm"/>
          </a:ln>
        </p:spPr>
      </p:sp>
      <p:grpSp>
        <p:nvGrpSpPr>
          <p:cNvPr id="9" name="Group 9"/>
          <p:cNvGrpSpPr/>
          <p:nvPr/>
        </p:nvGrpSpPr>
        <p:grpSpPr>
          <a:xfrm>
            <a:off x="8560871" y="2633744"/>
            <a:ext cx="1651190" cy="1362204"/>
            <a:chOff x="0" y="0"/>
            <a:chExt cx="825825" cy="810524"/>
          </a:xfrm>
        </p:grpSpPr>
        <p:sp>
          <p:nvSpPr>
            <p:cNvPr id="10"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11"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smtClean="0">
                  <a:solidFill>
                    <a:srgbClr val="2B4B82"/>
                  </a:solidFill>
                  <a:latin typeface="Clear Sans Bold Bold"/>
                </a:rPr>
                <a:t>02</a:t>
              </a:r>
              <a:endParaRPr lang="en-US" sz="4400" spc="752" dirty="0">
                <a:solidFill>
                  <a:srgbClr val="2B4B82"/>
                </a:solidFill>
                <a:latin typeface="Clear Sans Bold Bold"/>
              </a:endParaRPr>
            </a:p>
          </p:txBody>
        </p:sp>
      </p:grpSp>
      <p:sp>
        <p:nvSpPr>
          <p:cNvPr id="12" name="TextBox 12"/>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dirty="0" smtClean="0">
                <a:solidFill>
                  <a:srgbClr val="2B4B82"/>
                </a:solidFill>
                <a:latin typeface="Clear Sans Bold Bold"/>
              </a:rPr>
              <a:t>Project Plan</a:t>
            </a:r>
            <a:endParaRPr lang="en-US" sz="6399" dirty="0">
              <a:solidFill>
                <a:srgbClr val="2B4B82"/>
              </a:solidFill>
              <a:latin typeface="Clear Sans Bold Bold"/>
            </a:endParaRPr>
          </a:p>
        </p:txBody>
      </p:sp>
      <p:sp>
        <p:nvSpPr>
          <p:cNvPr id="14" name="TextBox 14"/>
          <p:cNvSpPr txBox="1"/>
          <p:nvPr/>
        </p:nvSpPr>
        <p:spPr>
          <a:xfrm>
            <a:off x="2839037" y="4588698"/>
            <a:ext cx="2401669" cy="1000274"/>
          </a:xfrm>
          <a:prstGeom prst="rect">
            <a:avLst/>
          </a:prstGeom>
        </p:spPr>
        <p:txBody>
          <a:bodyPr lIns="0" tIns="0" rIns="0" bIns="0" rtlCol="0" anchor="t">
            <a:spAutoFit/>
          </a:bodyPr>
          <a:lstStyle/>
          <a:p>
            <a:pPr marL="0" lvl="0" indent="0" algn="ctr">
              <a:lnSpc>
                <a:spcPts val="3919"/>
              </a:lnSpc>
            </a:pPr>
            <a:r>
              <a:rPr lang="en-US" sz="3200" b="1" spc="279" dirty="0" smtClean="0">
                <a:solidFill>
                  <a:srgbClr val="2B4B82"/>
                </a:solidFill>
                <a:latin typeface="Clear Sans Bold Bold"/>
              </a:rPr>
              <a:t>Design Phase</a:t>
            </a:r>
            <a:r>
              <a:rPr lang="en-US" sz="3200" b="1" u="none" spc="279" dirty="0" smtClean="0">
                <a:solidFill>
                  <a:srgbClr val="2B4B82"/>
                </a:solidFill>
                <a:latin typeface="Clear Sans Bold Bold"/>
              </a:rPr>
              <a:t> </a:t>
            </a:r>
            <a:endParaRPr lang="en-US" sz="3200" b="1" u="none" spc="279" dirty="0">
              <a:solidFill>
                <a:srgbClr val="2B4B82"/>
              </a:solidFill>
              <a:latin typeface="Clear Sans Bold Bold"/>
            </a:endParaRPr>
          </a:p>
        </p:txBody>
      </p:sp>
      <p:grpSp>
        <p:nvGrpSpPr>
          <p:cNvPr id="42" name="Group 9"/>
          <p:cNvGrpSpPr/>
          <p:nvPr/>
        </p:nvGrpSpPr>
        <p:grpSpPr>
          <a:xfrm>
            <a:off x="3227299" y="2567799"/>
            <a:ext cx="1651190" cy="1494094"/>
            <a:chOff x="0" y="-76200"/>
            <a:chExt cx="825825" cy="889000"/>
          </a:xfrm>
        </p:grpSpPr>
        <p:sp>
          <p:nvSpPr>
            <p:cNvPr id="43"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44"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smtClean="0">
                  <a:solidFill>
                    <a:srgbClr val="2B4B82"/>
                  </a:solidFill>
                  <a:latin typeface="Clear Sans Bold Bold"/>
                </a:rPr>
                <a:t>01</a:t>
              </a:r>
              <a:endParaRPr lang="en-US" sz="4400" spc="752" dirty="0">
                <a:solidFill>
                  <a:srgbClr val="2B4B82"/>
                </a:solidFill>
                <a:latin typeface="Clear Sans Bold Bold"/>
              </a:endParaRPr>
            </a:p>
          </p:txBody>
        </p:sp>
      </p:grpSp>
      <p:grpSp>
        <p:nvGrpSpPr>
          <p:cNvPr id="45" name="Group 9"/>
          <p:cNvGrpSpPr/>
          <p:nvPr/>
        </p:nvGrpSpPr>
        <p:grpSpPr>
          <a:xfrm>
            <a:off x="13868400" y="2372323"/>
            <a:ext cx="1852572" cy="1627325"/>
            <a:chOff x="0" y="-76200"/>
            <a:chExt cx="825825" cy="889000"/>
          </a:xfrm>
        </p:grpSpPr>
        <p:sp>
          <p:nvSpPr>
            <p:cNvPr id="46"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47"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smtClean="0">
                  <a:solidFill>
                    <a:srgbClr val="2B4B82"/>
                  </a:solidFill>
                  <a:latin typeface="Clear Sans Bold Bold"/>
                </a:rPr>
                <a:t>03</a:t>
              </a:r>
              <a:endParaRPr lang="en-US" sz="4400" spc="752" dirty="0">
                <a:solidFill>
                  <a:srgbClr val="2B4B82"/>
                </a:solidFill>
                <a:latin typeface="Clear Sans Bold Bold"/>
              </a:endParaRPr>
            </a:p>
          </p:txBody>
        </p:sp>
      </p:grpSp>
      <p:sp>
        <p:nvSpPr>
          <p:cNvPr id="51" name="TextBox 14"/>
          <p:cNvSpPr txBox="1"/>
          <p:nvPr/>
        </p:nvSpPr>
        <p:spPr>
          <a:xfrm>
            <a:off x="7663504" y="4524256"/>
            <a:ext cx="3714591" cy="1000274"/>
          </a:xfrm>
          <a:prstGeom prst="rect">
            <a:avLst/>
          </a:prstGeom>
        </p:spPr>
        <p:txBody>
          <a:bodyPr wrap="square" lIns="0" tIns="0" rIns="0" bIns="0" rtlCol="0" anchor="t">
            <a:spAutoFit/>
          </a:bodyPr>
          <a:lstStyle/>
          <a:p>
            <a:pPr marL="0" lvl="0" indent="0" algn="ctr">
              <a:lnSpc>
                <a:spcPts val="3919"/>
              </a:lnSpc>
            </a:pPr>
            <a:r>
              <a:rPr lang="en-US" sz="3200" b="1" spc="279" dirty="0" smtClean="0">
                <a:solidFill>
                  <a:srgbClr val="2B4B82"/>
                </a:solidFill>
                <a:latin typeface="Clear Sans Bold Bold"/>
              </a:rPr>
              <a:t>Implementation</a:t>
            </a:r>
          </a:p>
          <a:p>
            <a:pPr marL="0" lvl="0" indent="0" algn="ctr">
              <a:lnSpc>
                <a:spcPts val="3919"/>
              </a:lnSpc>
            </a:pPr>
            <a:r>
              <a:rPr lang="en-US" sz="3200" b="1" u="none" spc="279" dirty="0" smtClean="0">
                <a:solidFill>
                  <a:srgbClr val="2B4B82"/>
                </a:solidFill>
                <a:latin typeface="Clear Sans Bold Bold"/>
              </a:rPr>
              <a:t>Phase </a:t>
            </a:r>
            <a:endParaRPr lang="en-US" sz="3200" b="1" u="none" spc="279" dirty="0">
              <a:solidFill>
                <a:srgbClr val="2B4B82"/>
              </a:solidFill>
              <a:latin typeface="Clear Sans Bold Bold"/>
            </a:endParaRPr>
          </a:p>
        </p:txBody>
      </p:sp>
      <p:sp>
        <p:nvSpPr>
          <p:cNvPr id="55" name="TextBox 14"/>
          <p:cNvSpPr txBox="1"/>
          <p:nvPr/>
        </p:nvSpPr>
        <p:spPr>
          <a:xfrm>
            <a:off x="13593851" y="4545836"/>
            <a:ext cx="2401669" cy="1000274"/>
          </a:xfrm>
          <a:prstGeom prst="rect">
            <a:avLst/>
          </a:prstGeom>
        </p:spPr>
        <p:txBody>
          <a:bodyPr lIns="0" tIns="0" rIns="0" bIns="0" rtlCol="0" anchor="t">
            <a:spAutoFit/>
          </a:bodyPr>
          <a:lstStyle/>
          <a:p>
            <a:pPr marL="0" lvl="0" indent="0" algn="ctr">
              <a:lnSpc>
                <a:spcPts val="3919"/>
              </a:lnSpc>
            </a:pPr>
            <a:r>
              <a:rPr lang="en-US" sz="3200" b="1" spc="279" dirty="0" smtClean="0">
                <a:solidFill>
                  <a:srgbClr val="2B4B82"/>
                </a:solidFill>
                <a:latin typeface="Clear Sans Bold Bold"/>
              </a:rPr>
              <a:t>Testing </a:t>
            </a:r>
          </a:p>
          <a:p>
            <a:pPr marL="0" lvl="0" indent="0" algn="ctr">
              <a:lnSpc>
                <a:spcPts val="3919"/>
              </a:lnSpc>
            </a:pPr>
            <a:r>
              <a:rPr lang="en-US" sz="3200" b="1" u="none" spc="279" dirty="0" smtClean="0">
                <a:solidFill>
                  <a:srgbClr val="2B4B82"/>
                </a:solidFill>
                <a:latin typeface="Clear Sans Bold Bold"/>
              </a:rPr>
              <a:t>Phase </a:t>
            </a:r>
            <a:endParaRPr lang="en-US" sz="3200" b="1" u="none" spc="279" dirty="0">
              <a:solidFill>
                <a:srgbClr val="2B4B82"/>
              </a:solidFill>
              <a:latin typeface="Clear Sans Bold Bold"/>
            </a:endParaRPr>
          </a:p>
        </p:txBody>
      </p:sp>
      <p:sp>
        <p:nvSpPr>
          <p:cNvPr id="58" name="Rectangle 57"/>
          <p:cNvSpPr/>
          <p:nvPr/>
        </p:nvSpPr>
        <p:spPr>
          <a:xfrm>
            <a:off x="3024193" y="6029998"/>
            <a:ext cx="2510419" cy="3785652"/>
          </a:xfrm>
          <a:prstGeom prst="rect">
            <a:avLst/>
          </a:prstGeom>
        </p:spPr>
        <p:txBody>
          <a:bodyPr wrap="square">
            <a:spAutoFit/>
          </a:bodyPr>
          <a:lstStyle/>
          <a:p>
            <a:pPr algn="ctr"/>
            <a:r>
              <a:rPr lang="en-US" sz="2400" dirty="0">
                <a:solidFill>
                  <a:schemeClr val="accent2">
                    <a:lumMod val="75000"/>
                  </a:schemeClr>
                </a:solidFill>
                <a:latin typeface="Söhne"/>
              </a:rPr>
              <a:t>Identify </a:t>
            </a:r>
            <a:r>
              <a:rPr lang="en-US" sz="2400" dirty="0" smtClean="0">
                <a:solidFill>
                  <a:schemeClr val="accent2">
                    <a:lumMod val="75000"/>
                  </a:schemeClr>
                </a:solidFill>
                <a:latin typeface="Söhne"/>
              </a:rPr>
              <a:t>college management</a:t>
            </a:r>
            <a:r>
              <a:rPr lang="en-US" sz="2400" dirty="0" smtClean="0">
                <a:solidFill>
                  <a:schemeClr val="accent2">
                    <a:lumMod val="75000"/>
                  </a:schemeClr>
                </a:solidFill>
                <a:latin typeface="Söhne"/>
              </a:rPr>
              <a:t> </a:t>
            </a:r>
            <a:r>
              <a:rPr lang="en-US" sz="2400" dirty="0">
                <a:solidFill>
                  <a:schemeClr val="accent2">
                    <a:lumMod val="75000"/>
                  </a:schemeClr>
                </a:solidFill>
                <a:latin typeface="Söhne"/>
              </a:rPr>
              <a:t>features and requirements, plan </a:t>
            </a:r>
            <a:r>
              <a:rPr lang="en-US" sz="2400" dirty="0">
                <a:solidFill>
                  <a:schemeClr val="accent2">
                    <a:lumMod val="75000"/>
                  </a:schemeClr>
                </a:solidFill>
                <a:latin typeface="Söhne"/>
              </a:rPr>
              <a:t>college </a:t>
            </a:r>
            <a:r>
              <a:rPr lang="en-US" sz="2400" dirty="0" smtClean="0">
                <a:solidFill>
                  <a:schemeClr val="accent2">
                    <a:lumMod val="75000"/>
                  </a:schemeClr>
                </a:solidFill>
                <a:latin typeface="Söhne"/>
              </a:rPr>
              <a:t>management system </a:t>
            </a:r>
            <a:r>
              <a:rPr lang="en-US" sz="2400" dirty="0">
                <a:solidFill>
                  <a:schemeClr val="accent2">
                    <a:lumMod val="75000"/>
                  </a:schemeClr>
                </a:solidFill>
                <a:latin typeface="Söhne"/>
              </a:rPr>
              <a:t>design with OOP concepts, create UI wireframes.</a:t>
            </a:r>
            <a:endParaRPr lang="en-US" sz="2400" dirty="0">
              <a:solidFill>
                <a:schemeClr val="accent2">
                  <a:lumMod val="75000"/>
                </a:schemeClr>
              </a:solidFill>
            </a:endParaRPr>
          </a:p>
        </p:txBody>
      </p:sp>
      <p:sp>
        <p:nvSpPr>
          <p:cNvPr id="59" name="Rectangle 58"/>
          <p:cNvSpPr/>
          <p:nvPr/>
        </p:nvSpPr>
        <p:spPr>
          <a:xfrm>
            <a:off x="8382000" y="6052839"/>
            <a:ext cx="3200400" cy="3046988"/>
          </a:xfrm>
          <a:prstGeom prst="rect">
            <a:avLst/>
          </a:prstGeom>
        </p:spPr>
        <p:txBody>
          <a:bodyPr wrap="square">
            <a:spAutoFit/>
          </a:bodyPr>
          <a:lstStyle/>
          <a:p>
            <a:pPr algn="ctr"/>
            <a:r>
              <a:rPr lang="en-US" sz="2400" dirty="0">
                <a:solidFill>
                  <a:schemeClr val="accent2">
                    <a:lumMod val="75000"/>
                  </a:schemeClr>
                </a:solidFill>
                <a:latin typeface="Söhne"/>
              </a:rPr>
              <a:t>Develop college </a:t>
            </a:r>
            <a:r>
              <a:rPr lang="en-US" sz="2400" dirty="0" smtClean="0">
                <a:solidFill>
                  <a:schemeClr val="accent2">
                    <a:lumMod val="75000"/>
                  </a:schemeClr>
                </a:solidFill>
                <a:latin typeface="Söhne"/>
              </a:rPr>
              <a:t>management system </a:t>
            </a:r>
            <a:r>
              <a:rPr lang="en-US" sz="2400" dirty="0">
                <a:solidFill>
                  <a:schemeClr val="accent2">
                    <a:lumMod val="75000"/>
                  </a:schemeClr>
                </a:solidFill>
                <a:latin typeface="Söhne"/>
              </a:rPr>
              <a:t>UI</a:t>
            </a:r>
            <a:r>
              <a:rPr lang="en-US" sz="2400" dirty="0">
                <a:solidFill>
                  <a:schemeClr val="accent2">
                    <a:lumMod val="75000"/>
                  </a:schemeClr>
                </a:solidFill>
                <a:latin typeface="Söhne"/>
              </a:rPr>
              <a:t>, implement </a:t>
            </a:r>
            <a:r>
              <a:rPr lang="en-US" sz="2400" dirty="0">
                <a:solidFill>
                  <a:schemeClr val="accent2">
                    <a:lumMod val="75000"/>
                  </a:schemeClr>
                </a:solidFill>
                <a:latin typeface="Söhne"/>
              </a:rPr>
              <a:t>college management system </a:t>
            </a:r>
            <a:r>
              <a:rPr lang="en-US" sz="2400" dirty="0">
                <a:solidFill>
                  <a:schemeClr val="accent2">
                    <a:lumMod val="75000"/>
                  </a:schemeClr>
                </a:solidFill>
                <a:latin typeface="Söhne"/>
              </a:rPr>
              <a:t>logic and rules, </a:t>
            </a:r>
            <a:r>
              <a:rPr lang="en-US" sz="2400" dirty="0">
                <a:solidFill>
                  <a:schemeClr val="accent2">
                    <a:lumMod val="75000"/>
                  </a:schemeClr>
                </a:solidFill>
                <a:latin typeface="Söhne"/>
              </a:rPr>
              <a:t>implement college management system </a:t>
            </a:r>
            <a:r>
              <a:rPr lang="en-US" sz="2400" dirty="0" smtClean="0">
                <a:solidFill>
                  <a:schemeClr val="accent2">
                    <a:lumMod val="75000"/>
                  </a:schemeClr>
                </a:solidFill>
                <a:latin typeface="Söhne"/>
              </a:rPr>
              <a:t>settings.</a:t>
            </a:r>
            <a:endParaRPr lang="en-US" sz="2400" dirty="0">
              <a:solidFill>
                <a:schemeClr val="accent2">
                  <a:lumMod val="75000"/>
                </a:schemeClr>
              </a:solidFill>
            </a:endParaRPr>
          </a:p>
        </p:txBody>
      </p:sp>
      <p:sp>
        <p:nvSpPr>
          <p:cNvPr id="60" name="Rectangle 59"/>
          <p:cNvSpPr/>
          <p:nvPr/>
        </p:nvSpPr>
        <p:spPr>
          <a:xfrm>
            <a:off x="13506988" y="6092298"/>
            <a:ext cx="2575393" cy="2677656"/>
          </a:xfrm>
          <a:prstGeom prst="rect">
            <a:avLst/>
          </a:prstGeom>
        </p:spPr>
        <p:txBody>
          <a:bodyPr wrap="square">
            <a:spAutoFit/>
          </a:bodyPr>
          <a:lstStyle/>
          <a:p>
            <a:pPr algn="ctr"/>
            <a:r>
              <a:rPr lang="en-US" sz="2400" dirty="0">
                <a:solidFill>
                  <a:schemeClr val="accent2">
                    <a:lumMod val="75000"/>
                  </a:schemeClr>
                </a:solidFill>
                <a:latin typeface="Söhne"/>
              </a:rPr>
              <a:t>Conduct thorough testing, test on different systems, ensure requirements are met, optimize performance</a:t>
            </a:r>
            <a:endParaRPr lang="en-US" sz="2400" dirty="0">
              <a:solidFill>
                <a:schemeClr val="accent2">
                  <a:lumMod val="75000"/>
                </a:schemeClr>
              </a:solidFill>
            </a:endParaRPr>
          </a:p>
        </p:txBody>
      </p:sp>
      <p:pic>
        <p:nvPicPr>
          <p:cNvPr id="61" name="Picture 7"/>
          <p:cNvPicPr>
            <a:picLocks noChangeAspect="1"/>
          </p:cNvPicPr>
          <p:nvPr/>
        </p:nvPicPr>
        <p:blipFill>
          <a:blip r:embed="rId2"/>
          <a:srcRect/>
          <a:stretch>
            <a:fillRect/>
          </a:stretch>
        </p:blipFill>
        <p:spPr>
          <a:xfrm rot="1822306">
            <a:off x="15289628" y="-1057345"/>
            <a:ext cx="2700488" cy="2748588"/>
          </a:xfrm>
          <a:prstGeom prst="rect">
            <a:avLst/>
          </a:prstGeom>
        </p:spPr>
      </p:pic>
      <p:pic>
        <p:nvPicPr>
          <p:cNvPr id="62" name="Picture 8"/>
          <p:cNvPicPr>
            <a:picLocks noChangeAspect="1"/>
          </p:cNvPicPr>
          <p:nvPr/>
        </p:nvPicPr>
        <p:blipFill>
          <a:blip r:embed="rId3"/>
          <a:srcRect/>
          <a:stretch>
            <a:fillRect/>
          </a:stretch>
        </p:blipFill>
        <p:spPr>
          <a:xfrm>
            <a:off x="16540668" y="8767414"/>
            <a:ext cx="2389100" cy="1947116"/>
          </a:xfrm>
          <a:prstGeom prst="rect">
            <a:avLst/>
          </a:prstGeom>
        </p:spPr>
      </p:pic>
      <p:pic>
        <p:nvPicPr>
          <p:cNvPr id="63" name="Picture 12"/>
          <p:cNvPicPr>
            <a:picLocks noChangeAspect="1"/>
          </p:cNvPicPr>
          <p:nvPr/>
        </p:nvPicPr>
        <p:blipFill>
          <a:blip r:embed="rId4"/>
          <a:srcRect/>
          <a:stretch>
            <a:fillRect/>
          </a:stretch>
        </p:blipFill>
        <p:spPr>
          <a:xfrm>
            <a:off x="-685800" y="-290834"/>
            <a:ext cx="2281870" cy="1822644"/>
          </a:xfrm>
          <a:prstGeom prst="rect">
            <a:avLst/>
          </a:prstGeom>
        </p:spPr>
      </p:pic>
      <p:pic>
        <p:nvPicPr>
          <p:cNvPr id="64"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623705" y="5996978"/>
            <a:ext cx="1500572" cy="3249272"/>
          </a:xfrm>
          <a:prstGeom prst="rect">
            <a:avLst/>
          </a:prstGeom>
        </p:spPr>
      </p:pic>
      <p:sp>
        <p:nvSpPr>
          <p:cNvPr id="23" name="Flowchart: Connector 2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4</a:t>
            </a:r>
            <a:r>
              <a:rPr lang="en-US" sz="4400" dirty="0"/>
              <a:t>2</a:t>
            </a:r>
          </a:p>
        </p:txBody>
      </p:sp>
    </p:spTree>
    <p:extLst>
      <p:ext uri="{BB962C8B-B14F-4D97-AF65-F5344CB8AC3E}">
        <p14:creationId xmlns:p14="http://schemas.microsoft.com/office/powerpoint/2010/main" val="20433583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1" name="AutoShape 31"/>
          <p:cNvSpPr/>
          <p:nvPr/>
        </p:nvSpPr>
        <p:spPr>
          <a:xfrm flipV="1">
            <a:off x="12573000" y="4811144"/>
            <a:ext cx="0" cy="2023643"/>
          </a:xfrm>
          <a:prstGeom prst="line">
            <a:avLst/>
          </a:prstGeom>
          <a:ln w="76200" cap="flat">
            <a:solidFill>
              <a:srgbClr val="2C92D5"/>
            </a:solidFill>
            <a:prstDash val="solid"/>
            <a:headEnd type="none" w="sm" len="sm"/>
            <a:tailEnd type="none" w="sm" len="sm"/>
          </a:ln>
        </p:spPr>
      </p:sp>
      <p:sp>
        <p:nvSpPr>
          <p:cNvPr id="32" name="AutoShape 32"/>
          <p:cNvSpPr/>
          <p:nvPr/>
        </p:nvSpPr>
        <p:spPr>
          <a:xfrm flipH="1" flipV="1">
            <a:off x="15960230" y="4873199"/>
            <a:ext cx="0" cy="2022112"/>
          </a:xfrm>
          <a:prstGeom prst="line">
            <a:avLst/>
          </a:prstGeom>
          <a:ln w="76200" cap="flat">
            <a:solidFill>
              <a:srgbClr val="13538A"/>
            </a:solidFill>
            <a:prstDash val="solid"/>
            <a:headEnd type="none" w="sm" len="sm"/>
            <a:tailEnd type="none" w="sm" len="sm"/>
          </a:ln>
        </p:spPr>
      </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grpSp>
        <p:nvGrpSpPr>
          <p:cNvPr id="36" name="Group 36"/>
          <p:cNvGrpSpPr/>
          <p:nvPr/>
        </p:nvGrpSpPr>
        <p:grpSpPr>
          <a:xfrm>
            <a:off x="4383560" y="6866890"/>
            <a:ext cx="2678438" cy="1361406"/>
            <a:chOff x="0" y="0"/>
            <a:chExt cx="3571251" cy="1815208"/>
          </a:xfrm>
        </p:grpSpPr>
        <p:sp>
          <p:nvSpPr>
            <p:cNvPr id="37" name="TextBox 37"/>
            <p:cNvSpPr txBox="1"/>
            <p:nvPr/>
          </p:nvSpPr>
          <p:spPr>
            <a:xfrm>
              <a:off x="0" y="1250951"/>
              <a:ext cx="3571251" cy="564257"/>
            </a:xfrm>
            <a:prstGeom prst="rect">
              <a:avLst/>
            </a:prstGeom>
          </p:spPr>
          <p:txBody>
            <a:bodyPr lIns="0" tIns="0" rIns="0" bIns="0" rtlCol="0" anchor="t">
              <a:spAutoFit/>
            </a:bodyPr>
            <a:lstStyle/>
            <a:p>
              <a:pPr algn="ctr">
                <a:lnSpc>
                  <a:spcPts val="3299"/>
                </a:lnSpc>
              </a:pPr>
              <a:r>
                <a:rPr lang="en-US" sz="2800" spc="65" dirty="0">
                  <a:solidFill>
                    <a:srgbClr val="FFFFFF"/>
                  </a:solidFill>
                  <a:latin typeface="Aileron Regular"/>
                </a:rPr>
                <a:t>Idea Selection</a:t>
              </a:r>
            </a:p>
          </p:txBody>
        </p:sp>
        <p:grpSp>
          <p:nvGrpSpPr>
            <p:cNvPr id="38" name="Group 38"/>
            <p:cNvGrpSpPr/>
            <p:nvPr/>
          </p:nvGrpSpPr>
          <p:grpSpPr>
            <a:xfrm>
              <a:off x="1176872" y="0"/>
              <a:ext cx="1217507" cy="1217507"/>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40" name="TextBox 40"/>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2</a:t>
                </a:r>
              </a:p>
            </p:txBody>
          </p:sp>
        </p:grpSp>
      </p:grpSp>
      <p:grpSp>
        <p:nvGrpSpPr>
          <p:cNvPr id="41" name="Group 41"/>
          <p:cNvGrpSpPr/>
          <p:nvPr/>
        </p:nvGrpSpPr>
        <p:grpSpPr>
          <a:xfrm>
            <a:off x="7806588" y="6866890"/>
            <a:ext cx="2676631" cy="1784600"/>
            <a:chOff x="0" y="0"/>
            <a:chExt cx="3568842" cy="2379466"/>
          </a:xfrm>
        </p:grpSpPr>
        <p:sp>
          <p:nvSpPr>
            <p:cNvPr id="42" name="TextBox 42"/>
            <p:cNvSpPr txBox="1"/>
            <p:nvPr/>
          </p:nvSpPr>
          <p:spPr>
            <a:xfrm>
              <a:off x="0" y="1250951"/>
              <a:ext cx="3568842" cy="1128515"/>
            </a:xfrm>
            <a:prstGeom prst="rect">
              <a:avLst/>
            </a:prstGeom>
          </p:spPr>
          <p:txBody>
            <a:bodyPr lIns="0" tIns="0" rIns="0" bIns="0" rtlCol="0" anchor="t">
              <a:spAutoFit/>
            </a:bodyPr>
            <a:lstStyle/>
            <a:p>
              <a:pPr algn="ctr">
                <a:lnSpc>
                  <a:spcPts val="3299"/>
                </a:lnSpc>
              </a:pPr>
              <a:r>
                <a:rPr lang="en-US" sz="2800" spc="65" dirty="0" smtClean="0">
                  <a:solidFill>
                    <a:srgbClr val="FFFFFF"/>
                  </a:solidFill>
                  <a:latin typeface="Aileron Regular"/>
                </a:rPr>
                <a:t>Design Phase</a:t>
              </a:r>
            </a:p>
            <a:p>
              <a:pPr algn="ctr">
                <a:lnSpc>
                  <a:spcPts val="3299"/>
                </a:lnSpc>
              </a:pPr>
              <a:r>
                <a:rPr lang="en-US" sz="2800" spc="65" dirty="0" smtClean="0">
                  <a:solidFill>
                    <a:srgbClr val="FFFF00"/>
                  </a:solidFill>
                  <a:latin typeface="Aileron Regular"/>
                </a:rPr>
                <a:t>(</a:t>
              </a:r>
              <a:r>
                <a:rPr lang="en-US" sz="2800" spc="65" dirty="0">
                  <a:solidFill>
                    <a:srgbClr val="FFFF00"/>
                  </a:solidFill>
                  <a:latin typeface="Aileron Regular"/>
                </a:rPr>
                <a:t>3</a:t>
              </a:r>
              <a:r>
                <a:rPr lang="en-US" sz="2800" spc="65" dirty="0" smtClean="0">
                  <a:solidFill>
                    <a:srgbClr val="FFFF00"/>
                  </a:solidFill>
                  <a:latin typeface="Aileron Regular"/>
                </a:rPr>
                <a:t> Week)</a:t>
              </a:r>
              <a:endParaRPr lang="en-US" sz="2800" spc="65" dirty="0">
                <a:solidFill>
                  <a:srgbClr val="FFFF00"/>
                </a:solidFill>
                <a:latin typeface="Aileron Regular"/>
              </a:endParaRPr>
            </a:p>
          </p:txBody>
        </p:sp>
        <p:grpSp>
          <p:nvGrpSpPr>
            <p:cNvPr id="43" name="Group 43"/>
            <p:cNvGrpSpPr/>
            <p:nvPr/>
          </p:nvGrpSpPr>
          <p:grpSpPr>
            <a:xfrm>
              <a:off x="1137103" y="0"/>
              <a:ext cx="1217507" cy="1217507"/>
              <a:chOff x="0" y="0"/>
              <a:chExt cx="812800" cy="812800"/>
            </a:xfrm>
          </p:grpSpPr>
          <p:sp>
            <p:nvSpPr>
              <p:cNvPr id="44" name="Freeform 4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45" name="TextBox 4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3</a:t>
                </a:r>
              </a:p>
            </p:txBody>
          </p:sp>
        </p:grpSp>
      </p:grpSp>
      <p:grpSp>
        <p:nvGrpSpPr>
          <p:cNvPr id="46" name="Group 46"/>
          <p:cNvGrpSpPr/>
          <p:nvPr/>
        </p:nvGrpSpPr>
        <p:grpSpPr>
          <a:xfrm>
            <a:off x="11227809" y="6866890"/>
            <a:ext cx="2676631" cy="2207792"/>
            <a:chOff x="0" y="0"/>
            <a:chExt cx="3568842" cy="2943721"/>
          </a:xfrm>
        </p:grpSpPr>
        <p:sp>
          <p:nvSpPr>
            <p:cNvPr id="47" name="TextBox 47"/>
            <p:cNvSpPr txBox="1"/>
            <p:nvPr/>
          </p:nvSpPr>
          <p:spPr>
            <a:xfrm>
              <a:off x="0" y="1250951"/>
              <a:ext cx="3568842" cy="1692770"/>
            </a:xfrm>
            <a:prstGeom prst="rect">
              <a:avLst/>
            </a:prstGeom>
          </p:spPr>
          <p:txBody>
            <a:bodyPr lIns="0" tIns="0" rIns="0" bIns="0" rtlCol="0" anchor="t">
              <a:spAutoFit/>
            </a:bodyPr>
            <a:lstStyle/>
            <a:p>
              <a:pPr algn="ctr">
                <a:lnSpc>
                  <a:spcPts val="3299"/>
                </a:lnSpc>
              </a:pPr>
              <a:r>
                <a:rPr lang="en-US" sz="2800" spc="65" dirty="0" smtClean="0">
                  <a:solidFill>
                    <a:srgbClr val="FFFFFF"/>
                  </a:solidFill>
                  <a:latin typeface="Aileron Regular"/>
                </a:rPr>
                <a:t>Implementation </a:t>
              </a:r>
            </a:p>
            <a:p>
              <a:pPr algn="ctr">
                <a:lnSpc>
                  <a:spcPts val="3299"/>
                </a:lnSpc>
              </a:pPr>
              <a:r>
                <a:rPr lang="en-US" sz="2800" spc="65" dirty="0" smtClean="0">
                  <a:solidFill>
                    <a:srgbClr val="FFFFFF"/>
                  </a:solidFill>
                  <a:latin typeface="Aileron Regular"/>
                </a:rPr>
                <a:t>Phase</a:t>
              </a:r>
            </a:p>
            <a:p>
              <a:pPr algn="ctr">
                <a:lnSpc>
                  <a:spcPts val="3299"/>
                </a:lnSpc>
              </a:pPr>
              <a:r>
                <a:rPr lang="en-US" sz="2800" spc="65" dirty="0" smtClean="0">
                  <a:solidFill>
                    <a:srgbClr val="FFFF00"/>
                  </a:solidFill>
                  <a:latin typeface="Aileron Regular"/>
                </a:rPr>
                <a:t>(3 weeks)</a:t>
              </a:r>
              <a:endParaRPr lang="en-US" sz="2800" spc="65" dirty="0">
                <a:solidFill>
                  <a:srgbClr val="FFFF00"/>
                </a:solidFill>
                <a:latin typeface="Aileron Regular"/>
              </a:endParaRPr>
            </a:p>
          </p:txBody>
        </p:sp>
        <p:grpSp>
          <p:nvGrpSpPr>
            <p:cNvPr id="48" name="Group 48"/>
            <p:cNvGrpSpPr/>
            <p:nvPr/>
          </p:nvGrpSpPr>
          <p:grpSpPr>
            <a:xfrm>
              <a:off x="1164420" y="0"/>
              <a:ext cx="1217507" cy="1217507"/>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50" name="TextBox 50"/>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4</a:t>
                </a:r>
              </a:p>
            </p:txBody>
          </p:sp>
        </p:grpSp>
      </p:grpSp>
      <p:grpSp>
        <p:nvGrpSpPr>
          <p:cNvPr id="51" name="Group 51"/>
          <p:cNvGrpSpPr/>
          <p:nvPr/>
        </p:nvGrpSpPr>
        <p:grpSpPr>
          <a:xfrm>
            <a:off x="14649030" y="6866890"/>
            <a:ext cx="2676631" cy="1784599"/>
            <a:chOff x="0" y="0"/>
            <a:chExt cx="3568842" cy="2379464"/>
          </a:xfrm>
        </p:grpSpPr>
        <p:sp>
          <p:nvSpPr>
            <p:cNvPr id="52" name="TextBox 52"/>
            <p:cNvSpPr txBox="1"/>
            <p:nvPr/>
          </p:nvSpPr>
          <p:spPr>
            <a:xfrm>
              <a:off x="0" y="1250950"/>
              <a:ext cx="3568842" cy="1128514"/>
            </a:xfrm>
            <a:prstGeom prst="rect">
              <a:avLst/>
            </a:prstGeom>
          </p:spPr>
          <p:txBody>
            <a:bodyPr lIns="0" tIns="0" rIns="0" bIns="0" rtlCol="0" anchor="t">
              <a:spAutoFit/>
            </a:bodyPr>
            <a:lstStyle/>
            <a:p>
              <a:pPr algn="ctr">
                <a:lnSpc>
                  <a:spcPts val="3299"/>
                </a:lnSpc>
              </a:pPr>
              <a:r>
                <a:rPr lang="en-US" sz="2800" spc="65" dirty="0" smtClean="0">
                  <a:solidFill>
                    <a:srgbClr val="FFFFFF"/>
                  </a:solidFill>
                  <a:latin typeface="Aileron Regular"/>
                </a:rPr>
                <a:t>Testing Phase</a:t>
              </a:r>
            </a:p>
            <a:p>
              <a:pPr algn="ctr">
                <a:lnSpc>
                  <a:spcPts val="3299"/>
                </a:lnSpc>
              </a:pPr>
              <a:r>
                <a:rPr lang="en-US" sz="2800" spc="65" dirty="0" smtClean="0">
                  <a:solidFill>
                    <a:srgbClr val="FFFF00"/>
                  </a:solidFill>
                  <a:latin typeface="Aileron Regular"/>
                </a:rPr>
                <a:t>(1 week)</a:t>
              </a:r>
              <a:endParaRPr lang="en-US" sz="2800" spc="65" dirty="0">
                <a:solidFill>
                  <a:srgbClr val="FFFF00"/>
                </a:solidFill>
                <a:latin typeface="Aileron Regular"/>
              </a:endParaRPr>
            </a:p>
          </p:txBody>
        </p:sp>
        <p:grpSp>
          <p:nvGrpSpPr>
            <p:cNvPr id="53" name="Group 53"/>
            <p:cNvGrpSpPr/>
            <p:nvPr/>
          </p:nvGrpSpPr>
          <p:grpSpPr>
            <a:xfrm>
              <a:off x="1189991" y="0"/>
              <a:ext cx="1217507" cy="1217507"/>
              <a:chOff x="0" y="0"/>
              <a:chExt cx="812800" cy="812800"/>
            </a:xfrm>
          </p:grpSpPr>
          <p:sp>
            <p:nvSpPr>
              <p:cNvPr id="54" name="Freeform 5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55" name="TextBox 5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5</a:t>
                </a:r>
              </a:p>
            </p:txBody>
          </p:sp>
        </p:grpSp>
      </p:grpSp>
      <p:sp>
        <p:nvSpPr>
          <p:cNvPr id="61" name="AutoShape 61"/>
          <p:cNvSpPr/>
          <p:nvPr/>
        </p:nvSpPr>
        <p:spPr>
          <a:xfrm flipH="1" flipV="1">
            <a:off x="2273412" y="4804501"/>
            <a:ext cx="12587" cy="2000594"/>
          </a:xfrm>
          <a:prstGeom prst="line">
            <a:avLst/>
          </a:prstGeom>
          <a:ln w="76200" cap="flat">
            <a:solidFill>
              <a:srgbClr val="3EDAD8"/>
            </a:solidFill>
            <a:prstDash val="solid"/>
            <a:headEnd type="none" w="sm" len="sm"/>
            <a:tailEnd type="none" w="sm" len="sm"/>
          </a:ln>
        </p:spPr>
      </p:sp>
      <p:grpSp>
        <p:nvGrpSpPr>
          <p:cNvPr id="62" name="Group 62"/>
          <p:cNvGrpSpPr/>
          <p:nvPr/>
        </p:nvGrpSpPr>
        <p:grpSpPr>
          <a:xfrm>
            <a:off x="934319" y="6847840"/>
            <a:ext cx="2676631" cy="2139846"/>
            <a:chOff x="0" y="0"/>
            <a:chExt cx="3568842" cy="2853129"/>
          </a:xfrm>
        </p:grpSpPr>
        <p:grpSp>
          <p:nvGrpSpPr>
            <p:cNvPr id="63" name="Group 63"/>
            <p:cNvGrpSpPr/>
            <p:nvPr/>
          </p:nvGrpSpPr>
          <p:grpSpPr>
            <a:xfrm>
              <a:off x="1175668" y="0"/>
              <a:ext cx="1217507" cy="1217507"/>
              <a:chOff x="0" y="0"/>
              <a:chExt cx="812800" cy="812800"/>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65" name="TextBox 6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u="none" spc="160">
                    <a:solidFill>
                      <a:srgbClr val="3EDAD8"/>
                    </a:solidFill>
                    <a:latin typeface="Aileron Regular Bold"/>
                  </a:rPr>
                  <a:t>1</a:t>
                </a:r>
              </a:p>
            </p:txBody>
          </p:sp>
        </p:grpSp>
        <p:sp>
          <p:nvSpPr>
            <p:cNvPr id="66" name="TextBox 66"/>
            <p:cNvSpPr txBox="1"/>
            <p:nvPr/>
          </p:nvSpPr>
          <p:spPr>
            <a:xfrm>
              <a:off x="0" y="1160358"/>
              <a:ext cx="3568842" cy="1692771"/>
            </a:xfrm>
            <a:prstGeom prst="rect">
              <a:avLst/>
            </a:prstGeom>
          </p:spPr>
          <p:txBody>
            <a:bodyPr lIns="0" tIns="0" rIns="0" bIns="0" rtlCol="0" anchor="t">
              <a:spAutoFit/>
            </a:bodyPr>
            <a:lstStyle/>
            <a:p>
              <a:pPr algn="ctr">
                <a:lnSpc>
                  <a:spcPts val="3299"/>
                </a:lnSpc>
              </a:pPr>
              <a:r>
                <a:rPr lang="en-US" sz="2800" spc="65" dirty="0">
                  <a:solidFill>
                    <a:srgbClr val="FFFFFF"/>
                  </a:solidFill>
                  <a:latin typeface="Aileron Regular"/>
                </a:rPr>
                <a:t>Brainstorming and Idea Generation</a:t>
              </a:r>
            </a:p>
          </p:txBody>
        </p:sp>
      </p:grpSp>
      <p:sp>
        <p:nvSpPr>
          <p:cNvPr id="67" name="AutoShape 61"/>
          <p:cNvSpPr/>
          <p:nvPr/>
        </p:nvSpPr>
        <p:spPr>
          <a:xfrm flipV="1">
            <a:off x="5638800" y="4817048"/>
            <a:ext cx="35466" cy="2017740"/>
          </a:xfrm>
          <a:prstGeom prst="line">
            <a:avLst/>
          </a:prstGeom>
          <a:ln w="76200" cap="flat">
            <a:solidFill>
              <a:srgbClr val="3EDAD8"/>
            </a:solidFill>
            <a:prstDash val="solid"/>
            <a:headEnd type="none" w="sm" len="sm"/>
            <a:tailEnd type="none" w="sm" len="sm"/>
          </a:ln>
        </p:spPr>
      </p:sp>
      <p:sp>
        <p:nvSpPr>
          <p:cNvPr id="68" name="AutoShape 61"/>
          <p:cNvSpPr/>
          <p:nvPr/>
        </p:nvSpPr>
        <p:spPr>
          <a:xfrm flipV="1">
            <a:off x="9184733" y="4811145"/>
            <a:ext cx="1038" cy="2030662"/>
          </a:xfrm>
          <a:prstGeom prst="line">
            <a:avLst/>
          </a:prstGeom>
          <a:ln w="76200" cap="flat">
            <a:solidFill>
              <a:srgbClr val="3EDAD8"/>
            </a:solidFill>
            <a:prstDash val="solid"/>
            <a:headEnd type="none" w="sm" len="sm"/>
            <a:tailEnd type="none" w="sm" len="sm"/>
          </a:ln>
        </p:spPr>
      </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grpSp>
        <p:nvGrpSpPr>
          <p:cNvPr id="56" name="Group 56"/>
          <p:cNvGrpSpPr/>
          <p:nvPr/>
        </p:nvGrpSpPr>
        <p:grpSpPr>
          <a:xfrm>
            <a:off x="1533018" y="3315653"/>
            <a:ext cx="1479232" cy="1479232"/>
            <a:chOff x="0" y="0"/>
            <a:chExt cx="1972310" cy="1972310"/>
          </a:xfrm>
        </p:grpSpPr>
        <p:grpSp>
          <p:nvGrpSpPr>
            <p:cNvPr id="57" name="Group 57"/>
            <p:cNvGrpSpPr/>
            <p:nvPr/>
          </p:nvGrpSpPr>
          <p:grpSpPr>
            <a:xfrm>
              <a:off x="0" y="0"/>
              <a:ext cx="1972310" cy="1972310"/>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60" name="Picture 6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386865" y="558813"/>
              <a:ext cx="1198581" cy="916914"/>
            </a:xfrm>
            <a:prstGeom prst="rect">
              <a:avLst/>
            </a:prstGeom>
          </p:spPr>
        </p:pic>
      </p:grpSp>
      <p:grpSp>
        <p:nvGrpSpPr>
          <p:cNvPr id="9" name="Group 9"/>
          <p:cNvGrpSpPr/>
          <p:nvPr/>
        </p:nvGrpSpPr>
        <p:grpSpPr>
          <a:xfrm>
            <a:off x="4983163" y="3315653"/>
            <a:ext cx="1479232" cy="1479232"/>
            <a:chOff x="0" y="0"/>
            <a:chExt cx="1972310" cy="1972310"/>
          </a:xfrm>
        </p:grpSpPr>
        <p:grpSp>
          <p:nvGrpSpPr>
            <p:cNvPr id="10" name="Group 10"/>
            <p:cNvGrpSpPr/>
            <p:nvPr/>
          </p:nvGrpSpPr>
          <p:grpSpPr>
            <a:xfrm>
              <a:off x="0" y="0"/>
              <a:ext cx="1972310" cy="197231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3"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14" name="Group 14"/>
          <p:cNvGrpSpPr/>
          <p:nvPr/>
        </p:nvGrpSpPr>
        <p:grpSpPr>
          <a:xfrm>
            <a:off x="8376364" y="3315652"/>
            <a:ext cx="1479232" cy="1479232"/>
            <a:chOff x="0" y="0"/>
            <a:chExt cx="1972310" cy="1972310"/>
          </a:xfrm>
        </p:grpSpPr>
        <p:grpSp>
          <p:nvGrpSpPr>
            <p:cNvPr id="15" name="Group 15"/>
            <p:cNvGrpSpPr/>
            <p:nvPr/>
          </p:nvGrpSpPr>
          <p:grpSpPr>
            <a:xfrm>
              <a:off x="0" y="0"/>
              <a:ext cx="1972310" cy="19723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423853" y="525256"/>
              <a:ext cx="1124605" cy="984029"/>
            </a:xfrm>
            <a:prstGeom prst="rect">
              <a:avLst/>
            </a:prstGeom>
          </p:spPr>
        </p:pic>
      </p:grpSp>
      <p:grpSp>
        <p:nvGrpSpPr>
          <p:cNvPr id="19" name="Group 19"/>
          <p:cNvGrpSpPr/>
          <p:nvPr/>
        </p:nvGrpSpPr>
        <p:grpSpPr>
          <a:xfrm>
            <a:off x="15247729" y="3315652"/>
            <a:ext cx="1479232" cy="1479232"/>
            <a:chOff x="0" y="0"/>
            <a:chExt cx="1972310" cy="1972310"/>
          </a:xfrm>
        </p:grpSpPr>
        <p:grpSp>
          <p:nvGrpSpPr>
            <p:cNvPr id="20" name="Group 20"/>
            <p:cNvGrpSpPr/>
            <p:nvPr/>
          </p:nvGrpSpPr>
          <p:grpSpPr>
            <a:xfrm>
              <a:off x="0" y="0"/>
              <a:ext cx="1972310" cy="197231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3" name="Picture 23"/>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435398" y="466513"/>
              <a:ext cx="1101513" cy="1101513"/>
            </a:xfrm>
            <a:prstGeom prst="rect">
              <a:avLst/>
            </a:prstGeom>
          </p:spPr>
        </p:pic>
      </p:grpSp>
      <p:grpSp>
        <p:nvGrpSpPr>
          <p:cNvPr id="24" name="Group 24"/>
          <p:cNvGrpSpPr/>
          <p:nvPr/>
        </p:nvGrpSpPr>
        <p:grpSpPr>
          <a:xfrm>
            <a:off x="11827271" y="3315652"/>
            <a:ext cx="1479232" cy="1479232"/>
            <a:chOff x="0" y="0"/>
            <a:chExt cx="1972310" cy="1972310"/>
          </a:xfrm>
        </p:grpSpPr>
        <p:grpSp>
          <p:nvGrpSpPr>
            <p:cNvPr id="25" name="Group 25"/>
            <p:cNvGrpSpPr/>
            <p:nvPr/>
          </p:nvGrpSpPr>
          <p:grpSpPr>
            <a:xfrm>
              <a:off x="0" y="0"/>
              <a:ext cx="1972310" cy="197231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8" name="Picture 28"/>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51756" y="394301"/>
              <a:ext cx="1268798" cy="1268798"/>
            </a:xfrm>
            <a:prstGeom prst="rect">
              <a:avLst/>
            </a:prstGeom>
          </p:spPr>
        </p:pic>
      </p:grpSp>
      <p:sp>
        <p:nvSpPr>
          <p:cNvPr id="30" name="Rectangle 29"/>
          <p:cNvSpPr/>
          <p:nvPr/>
        </p:nvSpPr>
        <p:spPr>
          <a:xfrm>
            <a:off x="5638800" y="502820"/>
            <a:ext cx="6547929" cy="2708434"/>
          </a:xfrm>
          <a:prstGeom prst="rect">
            <a:avLst/>
          </a:prstGeom>
        </p:spPr>
        <p:txBody>
          <a:bodyPr wrap="square">
            <a:spAutoFit/>
          </a:bodyPr>
          <a:lstStyle/>
          <a:p>
            <a:pPr algn="ctr">
              <a:lnSpc>
                <a:spcPts val="10199"/>
              </a:lnSpc>
            </a:pPr>
            <a:r>
              <a:rPr lang="en-US" sz="5400" dirty="0" smtClean="0">
                <a:solidFill>
                  <a:schemeClr val="bg1"/>
                </a:solidFill>
                <a:latin typeface="Nourd Bold Bold"/>
              </a:rPr>
              <a:t>Project Timeline</a:t>
            </a:r>
          </a:p>
          <a:p>
            <a:pPr algn="ctr">
              <a:lnSpc>
                <a:spcPts val="10199"/>
              </a:lnSpc>
            </a:pPr>
            <a:r>
              <a:rPr lang="en-US" sz="5400" dirty="0" smtClean="0">
                <a:solidFill>
                  <a:schemeClr val="accent5">
                    <a:lumMod val="40000"/>
                    <a:lumOff val="60000"/>
                  </a:schemeClr>
                </a:solidFill>
                <a:latin typeface="Monotype Corsiva" panose="03010101010201010101" pitchFamily="66" charset="0"/>
              </a:rPr>
              <a:t>Seven Weeks</a:t>
            </a:r>
            <a:endParaRPr lang="en-US" sz="5400" dirty="0">
              <a:solidFill>
                <a:schemeClr val="accent5">
                  <a:lumMod val="40000"/>
                  <a:lumOff val="60000"/>
                </a:schemeClr>
              </a:solidFill>
              <a:latin typeface="Monotype Corsiva" panose="03010101010201010101" pitchFamily="66" charset="0"/>
            </a:endParaRPr>
          </a:p>
        </p:txBody>
      </p:sp>
      <p:pic>
        <p:nvPicPr>
          <p:cNvPr id="70" name="Picture 6"/>
          <p:cNvPicPr>
            <a:picLocks noChangeAspect="1"/>
          </p:cNvPicPr>
          <p:nvPr/>
        </p:nvPicPr>
        <p:blipFill>
          <a:blip r:embed="rId17">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5627129" y="112260"/>
            <a:ext cx="2443176" cy="2698286"/>
          </a:xfrm>
          <a:prstGeom prst="rect">
            <a:avLst/>
          </a:prstGeom>
        </p:spPr>
      </p:pic>
      <p:sp>
        <p:nvSpPr>
          <p:cNvPr id="69" name="Flowchart: Connector 6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4</a:t>
            </a:r>
            <a:r>
              <a:rPr lang="en-US" sz="4400" dirty="0"/>
              <a:t>3</a:t>
            </a:r>
          </a:p>
        </p:txBody>
      </p:sp>
    </p:spTree>
    <p:extLst>
      <p:ext uri="{BB962C8B-B14F-4D97-AF65-F5344CB8AC3E}">
        <p14:creationId xmlns:p14="http://schemas.microsoft.com/office/powerpoint/2010/main" val="23751340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1" y="723901"/>
            <a:ext cx="5715000" cy="62484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sp>
        <p:nvSpPr>
          <p:cNvPr id="10" name="Rectangle 9"/>
          <p:cNvSpPr/>
          <p:nvPr/>
        </p:nvSpPr>
        <p:spPr>
          <a:xfrm>
            <a:off x="6846161" y="876300"/>
            <a:ext cx="9121408" cy="1400383"/>
          </a:xfrm>
          <a:prstGeom prst="rect">
            <a:avLst/>
          </a:prstGeom>
        </p:spPr>
        <p:txBody>
          <a:bodyPr wrap="none">
            <a:spAutoFit/>
          </a:bodyPr>
          <a:lstStyle/>
          <a:p>
            <a:pPr algn="ctr">
              <a:lnSpc>
                <a:spcPts val="10199"/>
              </a:lnSpc>
            </a:pPr>
            <a:r>
              <a:rPr lang="en-US" sz="8800" b="1" dirty="0">
                <a:solidFill>
                  <a:schemeClr val="accent4">
                    <a:lumMod val="50000"/>
                  </a:schemeClr>
                </a:solidFill>
                <a:latin typeface="Nourd Bold Bold"/>
              </a:rPr>
              <a:t>P</a:t>
            </a:r>
            <a:r>
              <a:rPr lang="en-US" sz="4800" dirty="0">
                <a:solidFill>
                  <a:schemeClr val="accent4">
                    <a:lumMod val="50000"/>
                  </a:schemeClr>
                </a:solidFill>
                <a:latin typeface="Nourd Bold Bold"/>
              </a:rPr>
              <a:t>roject </a:t>
            </a:r>
            <a:r>
              <a:rPr lang="en-US" sz="8800" b="1" dirty="0" smtClean="0">
                <a:solidFill>
                  <a:schemeClr val="accent4">
                    <a:lumMod val="50000"/>
                  </a:schemeClr>
                </a:solidFill>
                <a:latin typeface="Nourd Bold Bold"/>
              </a:rPr>
              <a:t>B</a:t>
            </a:r>
            <a:r>
              <a:rPr lang="en-US" sz="4800" dirty="0" smtClean="0">
                <a:solidFill>
                  <a:schemeClr val="accent4">
                    <a:lumMod val="50000"/>
                  </a:schemeClr>
                </a:solidFill>
                <a:latin typeface="Nourd Bold Bold"/>
              </a:rPr>
              <a:t>udget &amp; </a:t>
            </a:r>
            <a:r>
              <a:rPr lang="en-US" sz="8800" b="1" dirty="0" smtClean="0">
                <a:solidFill>
                  <a:schemeClr val="accent4">
                    <a:lumMod val="50000"/>
                  </a:schemeClr>
                </a:solidFill>
                <a:latin typeface="Nourd Bold Bold"/>
              </a:rPr>
              <a:t>T</a:t>
            </a:r>
            <a:r>
              <a:rPr lang="en-US" sz="4800" dirty="0" smtClean="0">
                <a:solidFill>
                  <a:schemeClr val="accent4">
                    <a:lumMod val="50000"/>
                  </a:schemeClr>
                </a:solidFill>
                <a:latin typeface="Nourd Bold Bold"/>
              </a:rPr>
              <a:t>eam </a:t>
            </a:r>
            <a:endParaRPr lang="en-US" sz="4800" dirty="0">
              <a:solidFill>
                <a:schemeClr val="accent4">
                  <a:lumMod val="50000"/>
                </a:schemeClr>
              </a:solidFill>
              <a:latin typeface="Nourd Bold Bold"/>
            </a:endParaRPr>
          </a:p>
        </p:txBody>
      </p:sp>
      <p:pic>
        <p:nvPicPr>
          <p:cNvPr id="11" name="Picture 10"/>
          <p:cNvPicPr>
            <a:picLocks noChangeAspect="1"/>
          </p:cNvPicPr>
          <p:nvPr/>
        </p:nvPicPr>
        <p:blipFill>
          <a:blip r:embed="rId8"/>
          <a:stretch>
            <a:fillRect/>
          </a:stretch>
        </p:blipFill>
        <p:spPr>
          <a:xfrm>
            <a:off x="12801600" y="5563234"/>
            <a:ext cx="4943984" cy="4414733"/>
          </a:xfrm>
          <a:prstGeom prst="ellipse">
            <a:avLst/>
          </a:prstGeom>
          <a:ln>
            <a:noFill/>
          </a:ln>
          <a:effectLst>
            <a:softEdge rad="112500"/>
          </a:effectLst>
        </p:spPr>
      </p:pic>
      <p:sp>
        <p:nvSpPr>
          <p:cNvPr id="12" name="Rectangle 11"/>
          <p:cNvSpPr/>
          <p:nvPr/>
        </p:nvSpPr>
        <p:spPr>
          <a:xfrm>
            <a:off x="7406283" y="3003345"/>
            <a:ext cx="9144000" cy="1938992"/>
          </a:xfrm>
          <a:prstGeom prst="rect">
            <a:avLst/>
          </a:prstGeom>
        </p:spPr>
        <p:txBody>
          <a:bodyPr>
            <a:spAutoFit/>
          </a:bodyPr>
          <a:lstStyle/>
          <a:p>
            <a:pPr marL="571500" indent="-571500">
              <a:buFont typeface="Wingdings" panose="05000000000000000000" pitchFamily="2" charset="2"/>
              <a:buChar char="v"/>
            </a:pPr>
            <a:r>
              <a:rPr lang="en-US" sz="4000" dirty="0">
                <a:solidFill>
                  <a:schemeClr val="accent4">
                    <a:lumMod val="75000"/>
                  </a:schemeClr>
                </a:solidFill>
              </a:rPr>
              <a:t>This project will be developed using open-source tools and software, therefore there will be no cost </a:t>
            </a:r>
            <a:r>
              <a:rPr lang="en-US" sz="4000" dirty="0" smtClean="0">
                <a:solidFill>
                  <a:schemeClr val="accent4">
                    <a:lumMod val="75000"/>
                  </a:schemeClr>
                </a:solidFill>
              </a:rPr>
              <a:t>involved.</a:t>
            </a:r>
            <a:endParaRPr lang="en-US" sz="4000" dirty="0">
              <a:solidFill>
                <a:schemeClr val="accent4">
                  <a:lumMod val="75000"/>
                </a:schemeClr>
              </a:solidFill>
            </a:endParaRPr>
          </a:p>
        </p:txBody>
      </p:sp>
      <p:sp>
        <p:nvSpPr>
          <p:cNvPr id="13" name="Rectangle 12"/>
          <p:cNvSpPr/>
          <p:nvPr/>
        </p:nvSpPr>
        <p:spPr>
          <a:xfrm>
            <a:off x="1451899" y="7798540"/>
            <a:ext cx="11908767" cy="1323439"/>
          </a:xfrm>
          <a:prstGeom prst="rect">
            <a:avLst/>
          </a:prstGeom>
        </p:spPr>
        <p:txBody>
          <a:bodyPr wrap="square">
            <a:spAutoFit/>
          </a:bodyPr>
          <a:lstStyle/>
          <a:p>
            <a:pPr marL="571500" indent="-571500">
              <a:buFont typeface="Wingdings" panose="05000000000000000000" pitchFamily="2" charset="2"/>
              <a:buChar char="Ø"/>
            </a:pPr>
            <a:r>
              <a:rPr lang="en-US" sz="4000" dirty="0">
                <a:solidFill>
                  <a:schemeClr val="accent4">
                    <a:lumMod val="75000"/>
                  </a:schemeClr>
                </a:solidFill>
              </a:rPr>
              <a:t>The project will be developed by a team of one developer </a:t>
            </a:r>
            <a:r>
              <a:rPr lang="en-US" sz="4000" dirty="0" smtClean="0">
                <a:solidFill>
                  <a:schemeClr val="accent4">
                    <a:lumMod val="75000"/>
                  </a:schemeClr>
                </a:solidFill>
              </a:rPr>
              <a:t>only</a:t>
            </a:r>
            <a:r>
              <a:rPr lang="en-US" sz="3600" dirty="0" smtClean="0">
                <a:solidFill>
                  <a:schemeClr val="accent4">
                    <a:lumMod val="75000"/>
                  </a:schemeClr>
                </a:solidFill>
              </a:rPr>
              <a:t>.</a:t>
            </a:r>
            <a:endParaRPr lang="en-US" sz="3600" dirty="0">
              <a:solidFill>
                <a:schemeClr val="accent4">
                  <a:lumMod val="75000"/>
                </a:schemeClr>
              </a:solidFill>
            </a:endParaRPr>
          </a:p>
        </p:txBody>
      </p:sp>
      <p:sp>
        <p:nvSpPr>
          <p:cNvPr id="14" name="Flowchart: Connector 13"/>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4</a:t>
            </a:r>
            <a:r>
              <a:rPr lang="en-US" sz="4400" dirty="0"/>
              <a:t>4</a:t>
            </a:r>
          </a:p>
        </p:txBody>
      </p:sp>
    </p:spTree>
    <p:extLst>
      <p:ext uri="{BB962C8B-B14F-4D97-AF65-F5344CB8AC3E}">
        <p14:creationId xmlns:p14="http://schemas.microsoft.com/office/powerpoint/2010/main" val="1262616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schemeClr val="accent6">
                <a:shade val="45000"/>
                <a:satMod val="135000"/>
              </a:schemeClr>
              <a:prstClr val="white"/>
            </a:duotone>
          </a:blip>
          <a:srcRect/>
          <a:stretch>
            <a:fillRect/>
          </a:stretch>
        </p:blipFill>
        <p:spPr>
          <a:xfrm>
            <a:off x="3754163" y="1701307"/>
            <a:ext cx="12456415" cy="7782812"/>
          </a:xfrm>
          <a:prstGeom prst="rect">
            <a:avLst/>
          </a:prstGeom>
          <a:solidFill>
            <a:schemeClr val="accent5">
              <a:lumMod val="40000"/>
              <a:lumOff val="60000"/>
            </a:schemeClr>
          </a:solidFill>
        </p:spPr>
      </p:pic>
      <p:pic>
        <p:nvPicPr>
          <p:cNvPr id="10" name="Picture 1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10700">
            <a:off x="16278373" y="5073553"/>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13101906" y="-1021578"/>
            <a:ext cx="4650025" cy="3789770"/>
          </a:xfrm>
          <a:prstGeom prst="rect">
            <a:avLst/>
          </a:prstGeom>
        </p:spPr>
      </p:pic>
      <p:pic>
        <p:nvPicPr>
          <p:cNvPr id="12" name="Picture 12"/>
          <p:cNvPicPr>
            <a:picLocks noChangeAspect="1"/>
          </p:cNvPicPr>
          <p:nvPr/>
        </p:nvPicPr>
        <p:blipFill>
          <a:blip r:embed="rId6"/>
          <a:srcRect/>
          <a:stretch>
            <a:fillRect/>
          </a:stretch>
        </p:blipFill>
        <p:spPr>
          <a:xfrm>
            <a:off x="15824491" y="7808984"/>
            <a:ext cx="3341894" cy="3350270"/>
          </a:xfrm>
          <a:prstGeom prst="rect">
            <a:avLst/>
          </a:prstGeom>
        </p:spPr>
      </p:pic>
      <p:pic>
        <p:nvPicPr>
          <p:cNvPr id="20" name="Picture 20"/>
          <p:cNvPicPr>
            <a:picLocks noChangeAspect="1"/>
          </p:cNvPicPr>
          <p:nvPr/>
        </p:nvPicPr>
        <p:blipFill>
          <a:blip r:embed="rId7"/>
          <a:srcRect/>
          <a:stretch>
            <a:fillRect/>
          </a:stretch>
        </p:blipFill>
        <p:spPr>
          <a:xfrm>
            <a:off x="7924800" y="7684851"/>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5"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9"/>
              </a:ext>
            </a:extLst>
          </a:blip>
          <a:srcRect/>
          <a:stretch>
            <a:fillRect/>
          </a:stretch>
        </p:blipFill>
        <p:spPr>
          <a:xfrm flipH="1">
            <a:off x="969045" y="3906084"/>
            <a:ext cx="4000218" cy="4174801"/>
          </a:xfrm>
          <a:prstGeom prst="rect">
            <a:avLst/>
          </a:prstGeom>
        </p:spPr>
      </p:pic>
      <p:pic>
        <p:nvPicPr>
          <p:cNvPr id="29" name="Picture 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640492" flipH="1">
            <a:off x="829321" y="2031284"/>
            <a:ext cx="2765123" cy="1061360"/>
          </a:xfrm>
          <a:prstGeom prst="rect">
            <a:avLst/>
          </a:prstGeom>
        </p:spPr>
      </p:pic>
      <p:pic>
        <p:nvPicPr>
          <p:cNvPr id="30" name="Picture 2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2"/>
              </a:ext>
            </a:extLst>
          </a:blip>
          <a:srcRect/>
          <a:stretch>
            <a:fillRect/>
          </a:stretch>
        </p:blipFill>
        <p:spPr>
          <a:xfrm>
            <a:off x="3914044" y="2528275"/>
            <a:ext cx="851375" cy="1866365"/>
          </a:xfrm>
          <a:prstGeom prst="rect">
            <a:avLst/>
          </a:prstGeom>
        </p:spPr>
      </p:pic>
      <p:pic>
        <p:nvPicPr>
          <p:cNvPr id="31" name="Picture 3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4"/>
              </a:ext>
            </a:extLst>
          </a:blip>
          <a:srcRect/>
          <a:stretch>
            <a:fillRect/>
          </a:stretch>
        </p:blipFill>
        <p:spPr>
          <a:xfrm>
            <a:off x="387219" y="6677195"/>
            <a:ext cx="1437328" cy="3226654"/>
          </a:xfrm>
          <a:prstGeom prst="rect">
            <a:avLst/>
          </a:prstGeom>
        </p:spPr>
      </p:pic>
      <p:pic>
        <p:nvPicPr>
          <p:cNvPr id="33" name="Picture 3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6"/>
              </a:ext>
            </a:extLst>
          </a:blip>
          <a:srcRect/>
          <a:stretch>
            <a:fillRect/>
          </a:stretch>
        </p:blipFill>
        <p:spPr>
          <a:xfrm>
            <a:off x="3271263" y="8166510"/>
            <a:ext cx="2348499" cy="2771834"/>
          </a:xfrm>
          <a:prstGeom prst="rect">
            <a:avLst/>
          </a:prstGeom>
        </p:spPr>
      </p:pic>
      <p:pic>
        <p:nvPicPr>
          <p:cNvPr id="34" name="Picture 3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8"/>
              </a:ext>
            </a:extLst>
          </a:blip>
          <a:srcRect/>
          <a:stretch>
            <a:fillRect/>
          </a:stretch>
        </p:blipFill>
        <p:spPr>
          <a:xfrm>
            <a:off x="-874527" y="3158294"/>
            <a:ext cx="2368213" cy="1838595"/>
          </a:xfrm>
          <a:prstGeom prst="rect">
            <a:avLst/>
          </a:prstGeom>
        </p:spPr>
      </p:pic>
      <p:pic>
        <p:nvPicPr>
          <p:cNvPr id="35" name="Picture 70"/>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2284068" y="8290522"/>
            <a:ext cx="1065378" cy="1040196"/>
          </a:xfrm>
          <a:prstGeom prst="rect">
            <a:avLst/>
          </a:prstGeom>
        </p:spPr>
      </p:pic>
      <p:pic>
        <p:nvPicPr>
          <p:cNvPr id="40" name="Picture 7"/>
          <p:cNvPicPr>
            <a:picLocks noChangeAspect="1"/>
          </p:cNvPicPr>
          <p:nvPr/>
        </p:nvPicPr>
        <p:blipFill>
          <a:blip r:embed="rId22"/>
          <a:srcRect/>
          <a:stretch>
            <a:fillRect/>
          </a:stretch>
        </p:blipFill>
        <p:spPr>
          <a:xfrm rot="2212509">
            <a:off x="2115260" y="131750"/>
            <a:ext cx="2062534" cy="2062534"/>
          </a:xfrm>
          <a:prstGeom prst="rect">
            <a:avLst/>
          </a:prstGeom>
        </p:spPr>
      </p:pic>
      <p:sp>
        <p:nvSpPr>
          <p:cNvPr id="4" name="Rectangle 3"/>
          <p:cNvSpPr/>
          <p:nvPr/>
        </p:nvSpPr>
        <p:spPr>
          <a:xfrm>
            <a:off x="3727161" y="4552992"/>
            <a:ext cx="12567543" cy="1400383"/>
          </a:xfrm>
          <a:prstGeom prst="rect">
            <a:avLst/>
          </a:prstGeom>
        </p:spPr>
        <p:txBody>
          <a:bodyPr wrap="none">
            <a:spAutoFit/>
          </a:bodyPr>
          <a:lstStyle/>
          <a:p>
            <a:pPr algn="ctr">
              <a:lnSpc>
                <a:spcPts val="10199"/>
              </a:lnSpc>
            </a:pPr>
            <a:r>
              <a:rPr lang="en-US" sz="8800" b="1" dirty="0" smtClean="0">
                <a:latin typeface="Arial Rounded MT Bold" panose="020F0704030504030204" pitchFamily="34" charset="0"/>
              </a:rPr>
              <a:t>P</a:t>
            </a:r>
            <a:r>
              <a:rPr lang="en-US" sz="4800" dirty="0" smtClean="0">
                <a:solidFill>
                  <a:schemeClr val="bg1"/>
                </a:solidFill>
                <a:latin typeface="Arial Rounded MT Bold" panose="020F0704030504030204" pitchFamily="34" charset="0"/>
              </a:rPr>
              <a:t>roject </a:t>
            </a:r>
            <a:r>
              <a:rPr lang="en-US" sz="8800" b="1" dirty="0" smtClean="0">
                <a:latin typeface="Arial Rounded MT Bold" panose="020F0704030504030204" pitchFamily="34" charset="0"/>
              </a:rPr>
              <a:t>F</a:t>
            </a:r>
            <a:r>
              <a:rPr lang="en-US" sz="4800" dirty="0" smtClean="0">
                <a:solidFill>
                  <a:schemeClr val="bg1"/>
                </a:solidFill>
                <a:latin typeface="Arial Rounded MT Bold" panose="020F0704030504030204" pitchFamily="34" charset="0"/>
              </a:rPr>
              <a:t>unctionality &amp; </a:t>
            </a:r>
            <a:r>
              <a:rPr lang="en-US" sz="8800" b="1" dirty="0" smtClean="0">
                <a:latin typeface="Arial Rounded MT Bold" panose="020F0704030504030204" pitchFamily="34" charset="0"/>
              </a:rPr>
              <a:t>I</a:t>
            </a:r>
            <a:r>
              <a:rPr lang="en-US" sz="4800" dirty="0" smtClean="0">
                <a:solidFill>
                  <a:schemeClr val="bg1"/>
                </a:solidFill>
                <a:latin typeface="Arial Rounded MT Bold" panose="020F0704030504030204" pitchFamily="34" charset="0"/>
              </a:rPr>
              <a:t>mplementation</a:t>
            </a:r>
            <a:endParaRPr lang="en-US" sz="4800" dirty="0">
              <a:solidFill>
                <a:schemeClr val="bg1"/>
              </a:solidFill>
              <a:latin typeface="Arial Rounded MT Bold" panose="020F0704030504030204" pitchFamily="34" charset="0"/>
            </a:endParaRPr>
          </a:p>
        </p:txBody>
      </p:sp>
      <p:pic>
        <p:nvPicPr>
          <p:cNvPr id="5" name="Picture 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17994" y="388950"/>
            <a:ext cx="2624713" cy="2624713"/>
          </a:xfrm>
          <a:prstGeom prst="ellipse">
            <a:avLst/>
          </a:prstGeom>
          <a:ln>
            <a:noFill/>
          </a:ln>
          <a:effectLst>
            <a:softEdge rad="112500"/>
          </a:effectLst>
        </p:spPr>
      </p:pic>
      <p:sp>
        <p:nvSpPr>
          <p:cNvPr id="18" name="Flowchart: Connector 17"/>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4</a:t>
            </a:r>
            <a:r>
              <a:rPr lang="en-US" sz="4400" dirty="0"/>
              <a:t>5</a:t>
            </a:r>
          </a:p>
        </p:txBody>
      </p:sp>
    </p:spTree>
    <p:extLst>
      <p:ext uri="{BB962C8B-B14F-4D97-AF65-F5344CB8AC3E}">
        <p14:creationId xmlns:p14="http://schemas.microsoft.com/office/powerpoint/2010/main" val="24612621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649912" y="-3759204"/>
            <a:ext cx="5357753" cy="559158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2472431096"/>
              </p:ext>
            </p:extLst>
          </p:nvPr>
        </p:nvGraphicFramePr>
        <p:xfrm>
          <a:off x="5227704" y="1592038"/>
          <a:ext cx="13487398" cy="1219200"/>
        </p:xfrm>
        <a:graphic>
          <a:graphicData uri="http://schemas.openxmlformats.org/drawingml/2006/table">
            <a:tbl>
              <a:tblPr/>
              <a:tblGrid>
                <a:gridCol w="6743699"/>
                <a:gridCol w="6743699"/>
              </a:tblGrid>
              <a:tr h="1138537">
                <a:tc>
                  <a:txBody>
                    <a:bodyPr/>
                    <a:lstStyle/>
                    <a:p>
                      <a:pPr algn="l">
                        <a:lnSpc>
                          <a:spcPts val="6600"/>
                        </a:lnSpc>
                        <a:defRPr/>
                      </a:pPr>
                      <a:r>
                        <a:rPr lang="en-US" sz="5500" dirty="0" smtClean="0">
                          <a:solidFill>
                            <a:srgbClr val="2B4B82"/>
                          </a:solidFill>
                          <a:latin typeface="Clear Sans Bold Bold"/>
                        </a:rPr>
                        <a:t>Input</a:t>
                      </a:r>
                      <a:r>
                        <a:rPr lang="en-US" sz="5500" baseline="0" dirty="0" smtClean="0">
                          <a:solidFill>
                            <a:srgbClr val="2B4B82"/>
                          </a:solidFill>
                          <a:latin typeface="Clear Sans Bold Bold"/>
                        </a:rPr>
                        <a:t> Specifications</a:t>
                      </a:r>
                      <a:r>
                        <a:rPr lang="en-US" sz="5500" dirty="0" smtClean="0">
                          <a:solidFill>
                            <a:srgbClr val="2B4B82"/>
                          </a:solidFill>
                          <a:latin typeface="Clear Sans Bold Bold"/>
                        </a:rPr>
                        <a:t> </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600"/>
                        </a:lnSpc>
                        <a:defRPr/>
                      </a:pPr>
                      <a:endParaRPr lang="en-US" sz="1200" dirty="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8" name="Rectangle 7"/>
          <p:cNvSpPr/>
          <p:nvPr/>
        </p:nvSpPr>
        <p:spPr>
          <a:xfrm>
            <a:off x="424654" y="3016041"/>
            <a:ext cx="7873654" cy="7602081"/>
          </a:xfrm>
          <a:prstGeom prst="rect">
            <a:avLst/>
          </a:prstGeom>
        </p:spPr>
        <p:txBody>
          <a:bodyPr wrap="square">
            <a:spAutoFit/>
          </a:bodyPr>
          <a:lstStyle/>
          <a:p>
            <a:pPr marL="457200" indent="-457200">
              <a:buFont typeface="Arial" panose="020B0604020202020204" pitchFamily="34" charset="0"/>
              <a:buChar char="•"/>
            </a:pPr>
            <a:r>
              <a:rPr lang="en-US" sz="3200" b="1" dirty="0"/>
              <a:t>Student Details:</a:t>
            </a:r>
          </a:p>
          <a:p>
            <a:endParaRPr lang="en-US" sz="2800" dirty="0">
              <a:solidFill>
                <a:schemeClr val="accent2">
                  <a:lumMod val="75000"/>
                </a:schemeClr>
              </a:solidFill>
            </a:endParaRPr>
          </a:p>
          <a:p>
            <a:r>
              <a:rPr lang="en-US" sz="2800" dirty="0">
                <a:solidFill>
                  <a:schemeClr val="accent2">
                    <a:lumMod val="75000"/>
                  </a:schemeClr>
                </a:solidFill>
              </a:rPr>
              <a:t>Input student information such as name, address, contact details, date of birth, and enrollment number.</a:t>
            </a:r>
          </a:p>
          <a:p>
            <a:endParaRPr lang="en-US" sz="2800" dirty="0" smtClean="0">
              <a:solidFill>
                <a:schemeClr val="accent2">
                  <a:lumMod val="75000"/>
                </a:schemeClr>
              </a:solidFill>
            </a:endParaRPr>
          </a:p>
          <a:p>
            <a:pPr marL="457200" indent="-457200">
              <a:buFont typeface="Arial" panose="020B0604020202020204" pitchFamily="34" charset="0"/>
              <a:buChar char="•"/>
            </a:pPr>
            <a:r>
              <a:rPr lang="en-US" sz="3200" b="1" dirty="0" smtClean="0"/>
              <a:t>Faculty </a:t>
            </a:r>
            <a:r>
              <a:rPr lang="en-US" sz="3200" b="1" dirty="0"/>
              <a:t>Details:</a:t>
            </a:r>
          </a:p>
          <a:p>
            <a:endParaRPr lang="en-US" sz="2800" dirty="0">
              <a:solidFill>
                <a:schemeClr val="accent2">
                  <a:lumMod val="75000"/>
                </a:schemeClr>
              </a:solidFill>
            </a:endParaRPr>
          </a:p>
          <a:p>
            <a:r>
              <a:rPr lang="en-US" sz="2800" dirty="0">
                <a:solidFill>
                  <a:schemeClr val="accent2">
                    <a:lumMod val="75000"/>
                  </a:schemeClr>
                </a:solidFill>
              </a:rPr>
              <a:t>Input faculty member information, including name, contact details, designation, and employee ID</a:t>
            </a:r>
            <a:r>
              <a:rPr lang="en-US" sz="2800" dirty="0" smtClean="0">
                <a:solidFill>
                  <a:schemeClr val="accent2">
                    <a:lumMod val="75000"/>
                  </a:schemeClr>
                </a:solidFill>
              </a:rPr>
              <a:t>.</a:t>
            </a:r>
          </a:p>
          <a:p>
            <a:endParaRPr lang="en-US" sz="2800" dirty="0">
              <a:solidFill>
                <a:schemeClr val="accent2">
                  <a:lumMod val="75000"/>
                </a:schemeClr>
              </a:solidFill>
            </a:endParaRPr>
          </a:p>
          <a:p>
            <a:pPr marL="457200" indent="-457200">
              <a:buFont typeface="Arial" panose="020B0604020202020204" pitchFamily="34" charset="0"/>
              <a:buChar char="•"/>
            </a:pPr>
            <a:r>
              <a:rPr lang="en-US" sz="3200" b="1" dirty="0"/>
              <a:t>Leave Application:</a:t>
            </a:r>
          </a:p>
          <a:p>
            <a:endParaRPr lang="en-US" sz="2800" dirty="0">
              <a:solidFill>
                <a:schemeClr val="accent2">
                  <a:lumMod val="75000"/>
                </a:schemeClr>
              </a:solidFill>
            </a:endParaRPr>
          </a:p>
          <a:p>
            <a:r>
              <a:rPr lang="en-US" sz="2800" dirty="0">
                <a:solidFill>
                  <a:schemeClr val="accent2">
                    <a:lumMod val="75000"/>
                  </a:schemeClr>
                </a:solidFill>
              </a:rPr>
              <a:t>Accept leave requests from students and faculty members, requiring inputs such as leave type, start date, end date, and reason</a:t>
            </a:r>
            <a:r>
              <a:rPr lang="en-US" sz="2800" dirty="0" smtClean="0">
                <a:solidFill>
                  <a:schemeClr val="accent2">
                    <a:lumMod val="75000"/>
                  </a:schemeClr>
                </a:solidFill>
              </a:rPr>
              <a:t>.</a:t>
            </a:r>
          </a:p>
          <a:p>
            <a:endParaRPr lang="en-US" sz="2400" dirty="0">
              <a:solidFill>
                <a:schemeClr val="accent2">
                  <a:lumMod val="75000"/>
                </a:schemeClr>
              </a:solidFill>
            </a:endParaRPr>
          </a:p>
        </p:txBody>
      </p:sp>
      <p:sp>
        <p:nvSpPr>
          <p:cNvPr id="7" name="Rectangle 6"/>
          <p:cNvSpPr/>
          <p:nvPr/>
        </p:nvSpPr>
        <p:spPr>
          <a:xfrm>
            <a:off x="9253641" y="3033821"/>
            <a:ext cx="8061059" cy="6678751"/>
          </a:xfrm>
          <a:prstGeom prst="rect">
            <a:avLst/>
          </a:prstGeom>
        </p:spPr>
        <p:txBody>
          <a:bodyPr wrap="square">
            <a:spAutoFit/>
          </a:bodyPr>
          <a:lstStyle/>
          <a:p>
            <a:pPr marL="457200" indent="-457200">
              <a:buFont typeface="Arial" panose="020B0604020202020204" pitchFamily="34" charset="0"/>
              <a:buChar char="•"/>
            </a:pPr>
            <a:r>
              <a:rPr lang="en-US" sz="3200" b="1" dirty="0"/>
              <a:t>Examination Marks:</a:t>
            </a:r>
          </a:p>
          <a:p>
            <a:endParaRPr lang="en-US" sz="2800" dirty="0">
              <a:solidFill>
                <a:schemeClr val="accent2">
                  <a:lumMod val="75000"/>
                </a:schemeClr>
              </a:solidFill>
            </a:endParaRPr>
          </a:p>
          <a:p>
            <a:r>
              <a:rPr lang="en-US" sz="2800" dirty="0">
                <a:solidFill>
                  <a:schemeClr val="accent2">
                    <a:lumMod val="75000"/>
                  </a:schemeClr>
                </a:solidFill>
              </a:rPr>
              <a:t>Input examination marks for students, including subject-wise scores and overall grades.</a:t>
            </a:r>
          </a:p>
          <a:p>
            <a:endParaRPr lang="en-US" sz="2800" dirty="0">
              <a:solidFill>
                <a:schemeClr val="accent2">
                  <a:lumMod val="75000"/>
                </a:schemeClr>
              </a:solidFill>
            </a:endParaRPr>
          </a:p>
          <a:p>
            <a:pPr marL="457200" indent="-457200">
              <a:buFont typeface="Arial" panose="020B0604020202020204" pitchFamily="34" charset="0"/>
              <a:buChar char="•"/>
            </a:pPr>
            <a:r>
              <a:rPr lang="en-US" sz="3200" b="1" dirty="0"/>
              <a:t>Fee Details:</a:t>
            </a:r>
          </a:p>
          <a:p>
            <a:endParaRPr lang="en-US" sz="2800" dirty="0">
              <a:solidFill>
                <a:schemeClr val="accent2">
                  <a:lumMod val="75000"/>
                </a:schemeClr>
              </a:solidFill>
            </a:endParaRPr>
          </a:p>
          <a:p>
            <a:r>
              <a:rPr lang="en-US" sz="2800" dirty="0">
                <a:solidFill>
                  <a:schemeClr val="accent2">
                    <a:lumMod val="75000"/>
                  </a:schemeClr>
                </a:solidFill>
              </a:rPr>
              <a:t>Input fee-related information, including tuition fees, additional charges, discounts, and payment deadlines.</a:t>
            </a:r>
          </a:p>
          <a:p>
            <a:endParaRPr lang="en-US" sz="2800" dirty="0"/>
          </a:p>
          <a:p>
            <a:pPr marL="457200" indent="-457200">
              <a:buFont typeface="Arial" panose="020B0604020202020204" pitchFamily="34" charset="0"/>
              <a:buChar char="•"/>
            </a:pPr>
            <a:r>
              <a:rPr lang="en-US" sz="3200" b="1" dirty="0"/>
              <a:t>Course Registration</a:t>
            </a:r>
            <a:r>
              <a:rPr lang="en-US" sz="3200" b="1" dirty="0">
                <a:solidFill>
                  <a:schemeClr val="accent2">
                    <a:lumMod val="75000"/>
                  </a:schemeClr>
                </a:solidFill>
              </a:rPr>
              <a:t>:</a:t>
            </a:r>
          </a:p>
          <a:p>
            <a:endParaRPr lang="en-US" sz="2800" dirty="0">
              <a:solidFill>
                <a:schemeClr val="accent2">
                  <a:lumMod val="75000"/>
                </a:schemeClr>
              </a:solidFill>
            </a:endParaRPr>
          </a:p>
          <a:p>
            <a:r>
              <a:rPr lang="en-US" sz="2800" dirty="0">
                <a:solidFill>
                  <a:schemeClr val="accent2">
                    <a:lumMod val="75000"/>
                  </a:schemeClr>
                </a:solidFill>
              </a:rPr>
              <a:t>Accept student course preferences for each semester, including course codes, timings, and faculty assignments.</a:t>
            </a:r>
          </a:p>
        </p:txBody>
      </p:sp>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4</a:t>
            </a:r>
            <a:r>
              <a:rPr lang="en-US" sz="4400" dirty="0"/>
              <a:t>6</a:t>
            </a:r>
          </a:p>
        </p:txBody>
      </p:sp>
    </p:spTree>
    <p:extLst>
      <p:ext uri="{BB962C8B-B14F-4D97-AF65-F5344CB8AC3E}">
        <p14:creationId xmlns:p14="http://schemas.microsoft.com/office/powerpoint/2010/main" val="20137775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649912" y="-3759204"/>
            <a:ext cx="5357753" cy="559158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1733626189"/>
              </p:ext>
            </p:extLst>
          </p:nvPr>
        </p:nvGraphicFramePr>
        <p:xfrm>
          <a:off x="4361481" y="1625904"/>
          <a:ext cx="15133702" cy="1219200"/>
        </p:xfrm>
        <a:graphic>
          <a:graphicData uri="http://schemas.openxmlformats.org/drawingml/2006/table">
            <a:tbl>
              <a:tblPr/>
              <a:tblGrid>
                <a:gridCol w="7566851"/>
                <a:gridCol w="7566851"/>
              </a:tblGrid>
              <a:tr h="1138537">
                <a:tc>
                  <a:txBody>
                    <a:bodyPr/>
                    <a:lstStyle/>
                    <a:p>
                      <a:pPr algn="l">
                        <a:lnSpc>
                          <a:spcPts val="6600"/>
                        </a:lnSpc>
                        <a:defRPr/>
                      </a:pPr>
                      <a:r>
                        <a:rPr lang="en-US" sz="5500" baseline="0" dirty="0" smtClean="0">
                          <a:solidFill>
                            <a:srgbClr val="2B4B82"/>
                          </a:solidFill>
                          <a:latin typeface="Clear Sans Bold Bold"/>
                        </a:rPr>
                        <a:t>Output Specifications</a:t>
                      </a:r>
                      <a:r>
                        <a:rPr lang="en-US" sz="5500" dirty="0" smtClean="0">
                          <a:solidFill>
                            <a:srgbClr val="2B4B82"/>
                          </a:solidFill>
                          <a:latin typeface="Clear Sans Bold Bold"/>
                        </a:rPr>
                        <a:t> </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600"/>
                        </a:lnSpc>
                        <a:defRPr/>
                      </a:pPr>
                      <a:endParaRPr lang="en-US" sz="1200" dirty="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8" name="Rectangle 7"/>
          <p:cNvSpPr/>
          <p:nvPr/>
        </p:nvSpPr>
        <p:spPr>
          <a:xfrm>
            <a:off x="424654" y="2664488"/>
            <a:ext cx="7873654" cy="7540526"/>
          </a:xfrm>
          <a:prstGeom prst="rect">
            <a:avLst/>
          </a:prstGeom>
        </p:spPr>
        <p:txBody>
          <a:bodyPr wrap="square">
            <a:spAutoFit/>
          </a:bodyPr>
          <a:lstStyle/>
          <a:p>
            <a:endParaRPr lang="en-US" sz="2800" dirty="0" smtClean="0">
              <a:solidFill>
                <a:schemeClr val="accent2">
                  <a:lumMod val="75000"/>
                </a:schemeClr>
              </a:solidFill>
            </a:endParaRPr>
          </a:p>
          <a:p>
            <a:pPr marL="457200" indent="-457200">
              <a:buFont typeface="Arial" panose="020B0604020202020204" pitchFamily="34" charset="0"/>
              <a:buChar char="•"/>
            </a:pPr>
            <a:r>
              <a:rPr lang="en-US" sz="3200" b="1" dirty="0"/>
              <a:t>Student and Faculty Details:</a:t>
            </a:r>
          </a:p>
          <a:p>
            <a:endParaRPr lang="en-US" sz="2800" dirty="0">
              <a:solidFill>
                <a:schemeClr val="accent2">
                  <a:lumMod val="75000"/>
                </a:schemeClr>
              </a:solidFill>
            </a:endParaRPr>
          </a:p>
          <a:p>
            <a:r>
              <a:rPr lang="en-US" sz="2800" dirty="0">
                <a:solidFill>
                  <a:schemeClr val="accent2">
                    <a:lumMod val="75000"/>
                  </a:schemeClr>
                </a:solidFill>
              </a:rPr>
              <a:t>Display the stored information for students and faculty members, including personal details, contact information, and academic records</a:t>
            </a:r>
            <a:r>
              <a:rPr lang="en-US" sz="2800" dirty="0" smtClean="0">
                <a:solidFill>
                  <a:schemeClr val="accent2">
                    <a:lumMod val="75000"/>
                  </a:schemeClr>
                </a:solidFill>
              </a:rPr>
              <a:t>.</a:t>
            </a:r>
          </a:p>
          <a:p>
            <a:endParaRPr lang="en-US" sz="2800" dirty="0">
              <a:solidFill>
                <a:schemeClr val="accent2">
                  <a:lumMod val="75000"/>
                </a:schemeClr>
              </a:solidFill>
            </a:endParaRPr>
          </a:p>
          <a:p>
            <a:pPr marL="457200" indent="-457200">
              <a:buFont typeface="Arial" panose="020B0604020202020204" pitchFamily="34" charset="0"/>
              <a:buChar char="•"/>
            </a:pPr>
            <a:r>
              <a:rPr lang="en-US" sz="3200" b="1" dirty="0"/>
              <a:t>Leave Status:</a:t>
            </a:r>
          </a:p>
          <a:p>
            <a:endParaRPr lang="en-US" sz="2800" dirty="0">
              <a:solidFill>
                <a:schemeClr val="accent2">
                  <a:lumMod val="75000"/>
                </a:schemeClr>
              </a:solidFill>
            </a:endParaRPr>
          </a:p>
          <a:p>
            <a:r>
              <a:rPr lang="en-US" sz="2800" dirty="0">
                <a:solidFill>
                  <a:schemeClr val="accent2">
                    <a:lumMod val="75000"/>
                  </a:schemeClr>
                </a:solidFill>
              </a:rPr>
              <a:t>Provide the status of leave requests, indicating whether they have been approved or rejected</a:t>
            </a:r>
            <a:r>
              <a:rPr lang="en-US" sz="2800" dirty="0" smtClean="0">
                <a:solidFill>
                  <a:schemeClr val="accent2">
                    <a:lumMod val="75000"/>
                  </a:schemeClr>
                </a:solidFill>
              </a:rPr>
              <a:t>.</a:t>
            </a:r>
          </a:p>
          <a:p>
            <a:endParaRPr lang="en-US" sz="2800" dirty="0">
              <a:solidFill>
                <a:schemeClr val="accent2">
                  <a:lumMod val="75000"/>
                </a:schemeClr>
              </a:solidFill>
            </a:endParaRPr>
          </a:p>
          <a:p>
            <a:pPr marL="457200" indent="-457200">
              <a:buFont typeface="Arial" panose="020B0604020202020204" pitchFamily="34" charset="0"/>
              <a:buChar char="•"/>
            </a:pPr>
            <a:r>
              <a:rPr lang="en-US" sz="3200" b="1" dirty="0"/>
              <a:t>Result Card:</a:t>
            </a:r>
          </a:p>
          <a:p>
            <a:endParaRPr lang="en-US" sz="2800" dirty="0">
              <a:solidFill>
                <a:schemeClr val="accent2">
                  <a:lumMod val="75000"/>
                </a:schemeClr>
              </a:solidFill>
            </a:endParaRPr>
          </a:p>
          <a:p>
            <a:r>
              <a:rPr lang="en-US" sz="2800" dirty="0">
                <a:solidFill>
                  <a:schemeClr val="accent2">
                    <a:lumMod val="75000"/>
                  </a:schemeClr>
                </a:solidFill>
              </a:rPr>
              <a:t>Generate and print result cards for students, displaying subject-wise marks, grades, and overall performance.</a:t>
            </a:r>
            <a:endParaRPr lang="en-US" sz="2400" dirty="0">
              <a:solidFill>
                <a:schemeClr val="accent2">
                  <a:lumMod val="75000"/>
                </a:schemeClr>
              </a:solidFill>
            </a:endParaRPr>
          </a:p>
        </p:txBody>
      </p:sp>
      <p:sp>
        <p:nvSpPr>
          <p:cNvPr id="7" name="Rectangle 6"/>
          <p:cNvSpPr/>
          <p:nvPr/>
        </p:nvSpPr>
        <p:spPr>
          <a:xfrm>
            <a:off x="9253641" y="2633710"/>
            <a:ext cx="8061059" cy="7602081"/>
          </a:xfrm>
          <a:prstGeom prst="rect">
            <a:avLst/>
          </a:prstGeom>
        </p:spPr>
        <p:txBody>
          <a:bodyPr wrap="square">
            <a:spAutoFit/>
          </a:bodyPr>
          <a:lstStyle/>
          <a:p>
            <a:endParaRPr lang="en-US" sz="2800" dirty="0">
              <a:solidFill>
                <a:schemeClr val="accent2">
                  <a:lumMod val="75000"/>
                </a:schemeClr>
              </a:solidFill>
            </a:endParaRPr>
          </a:p>
          <a:p>
            <a:pPr marL="457200" indent="-457200">
              <a:buFont typeface="Arial" panose="020B0604020202020204" pitchFamily="34" charset="0"/>
              <a:buChar char="•"/>
            </a:pPr>
            <a:r>
              <a:rPr lang="en-US" sz="3200" b="1" dirty="0"/>
              <a:t>Fee Form:</a:t>
            </a:r>
          </a:p>
          <a:p>
            <a:endParaRPr lang="en-US" sz="2800" dirty="0">
              <a:solidFill>
                <a:schemeClr val="accent2">
                  <a:lumMod val="75000"/>
                </a:schemeClr>
              </a:solidFill>
            </a:endParaRPr>
          </a:p>
          <a:p>
            <a:r>
              <a:rPr lang="en-US" sz="2800" dirty="0">
                <a:solidFill>
                  <a:schemeClr val="accent2">
                    <a:lumMod val="75000"/>
                  </a:schemeClr>
                </a:solidFill>
              </a:rPr>
              <a:t>Generate and print fee forms for students, presenting the amount due, payment deadlines, and payment methods</a:t>
            </a:r>
            <a:r>
              <a:rPr lang="en-US" sz="2800" dirty="0" smtClean="0">
                <a:solidFill>
                  <a:schemeClr val="accent2">
                    <a:lumMod val="75000"/>
                  </a:schemeClr>
                </a:solidFill>
              </a:rPr>
              <a:t>.</a:t>
            </a:r>
          </a:p>
          <a:p>
            <a:endParaRPr lang="en-US" sz="2800" dirty="0">
              <a:solidFill>
                <a:schemeClr val="accent2">
                  <a:lumMod val="75000"/>
                </a:schemeClr>
              </a:solidFill>
            </a:endParaRPr>
          </a:p>
          <a:p>
            <a:pPr marL="457200" indent="-457200">
              <a:buFont typeface="Arial" panose="020B0604020202020204" pitchFamily="34" charset="0"/>
              <a:buChar char="•"/>
            </a:pPr>
            <a:r>
              <a:rPr lang="en-US" sz="3200" b="1" dirty="0"/>
              <a:t>Reports and Analytics:</a:t>
            </a:r>
          </a:p>
          <a:p>
            <a:endParaRPr lang="en-US" sz="2800" dirty="0">
              <a:solidFill>
                <a:schemeClr val="accent2">
                  <a:lumMod val="75000"/>
                </a:schemeClr>
              </a:solidFill>
            </a:endParaRPr>
          </a:p>
          <a:p>
            <a:r>
              <a:rPr lang="en-US" sz="2800" dirty="0">
                <a:solidFill>
                  <a:schemeClr val="accent2">
                    <a:lumMod val="75000"/>
                  </a:schemeClr>
                </a:solidFill>
              </a:rPr>
              <a:t>Generate reports and analytics based on various parameters such as student performance, attendance, fee payment status, and other relevant metrics.</a:t>
            </a:r>
          </a:p>
          <a:p>
            <a:endParaRPr lang="en-US" sz="2800" dirty="0">
              <a:solidFill>
                <a:schemeClr val="accent2">
                  <a:lumMod val="75000"/>
                </a:schemeClr>
              </a:solidFill>
            </a:endParaRPr>
          </a:p>
          <a:p>
            <a:pPr marL="457200" indent="-457200">
              <a:buFont typeface="Arial" panose="020B0604020202020204" pitchFamily="34" charset="0"/>
              <a:buChar char="•"/>
            </a:pPr>
            <a:r>
              <a:rPr lang="en-US" sz="3200" b="1" dirty="0"/>
              <a:t>Fee Structure:</a:t>
            </a:r>
          </a:p>
          <a:p>
            <a:endParaRPr lang="en-US" sz="2800" dirty="0">
              <a:solidFill>
                <a:schemeClr val="accent2">
                  <a:lumMod val="75000"/>
                </a:schemeClr>
              </a:solidFill>
            </a:endParaRPr>
          </a:p>
          <a:p>
            <a:r>
              <a:rPr lang="en-US" sz="2800" dirty="0">
                <a:solidFill>
                  <a:schemeClr val="accent2">
                    <a:lumMod val="75000"/>
                  </a:schemeClr>
                </a:solidFill>
              </a:rPr>
              <a:t>Display the fee structure, including tuition fees, additional charges, and any applicable discounts.</a:t>
            </a:r>
          </a:p>
        </p:txBody>
      </p:sp>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4</a:t>
            </a:r>
            <a:r>
              <a:rPr lang="en-US" sz="4400" dirty="0"/>
              <a:t>7</a:t>
            </a:r>
          </a:p>
        </p:txBody>
      </p:sp>
    </p:spTree>
    <p:extLst>
      <p:ext uri="{BB962C8B-B14F-4D97-AF65-F5344CB8AC3E}">
        <p14:creationId xmlns:p14="http://schemas.microsoft.com/office/powerpoint/2010/main" val="31212903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p:cNvPicPr>
          <p:nvPr/>
        </p:nvPicPr>
        <p:blipFill>
          <a:blip r:embed="rId2"/>
          <a:srcRect/>
          <a:stretch>
            <a:fillRect/>
          </a:stretch>
        </p:blipFill>
        <p:spPr>
          <a:xfrm rot="5689601">
            <a:off x="279372" y="8093635"/>
            <a:ext cx="1956093" cy="2097687"/>
          </a:xfrm>
          <a:prstGeom prst="rect">
            <a:avLst/>
          </a:prstGeom>
        </p:spPr>
      </p:pic>
      <p:pic>
        <p:nvPicPr>
          <p:cNvPr id="8"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494067">
            <a:off x="-22140" y="3503229"/>
            <a:ext cx="2177921" cy="3355340"/>
          </a:xfrm>
          <a:prstGeom prst="rect">
            <a:avLst/>
          </a:prstGeom>
        </p:spPr>
      </p:pic>
      <p:pic>
        <p:nvPicPr>
          <p:cNvPr id="9" name="Picture 6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838199" y="1452747"/>
            <a:ext cx="1546637" cy="1487586"/>
          </a:xfrm>
          <a:prstGeom prst="rect">
            <a:avLst/>
          </a:prstGeom>
        </p:spPr>
      </p:pic>
      <p:pic>
        <p:nvPicPr>
          <p:cNvPr id="10" name="image1.png"/>
          <p:cNvPicPr/>
          <p:nvPr/>
        </p:nvPicPr>
        <p:blipFill>
          <a:blip r:embed="rId10" cstate="print"/>
          <a:stretch>
            <a:fillRect/>
          </a:stretch>
        </p:blipFill>
        <p:spPr>
          <a:xfrm>
            <a:off x="2415316" y="342900"/>
            <a:ext cx="15034484" cy="9613620"/>
          </a:xfrm>
          <a:prstGeom prst="rect">
            <a:avLst/>
          </a:prstGeom>
        </p:spPr>
      </p:pic>
      <p:pic>
        <p:nvPicPr>
          <p:cNvPr id="11" name="Picture 10"/>
          <p:cNvPicPr>
            <a:picLocks noChangeAspect="1"/>
          </p:cNvPicPr>
          <p:nvPr/>
        </p:nvPicPr>
        <p:blipFill>
          <a:blip r:embed="rId11"/>
          <a:srcRect/>
          <a:stretch>
            <a:fillRect/>
          </a:stretch>
        </p:blipFill>
        <p:spPr>
          <a:xfrm>
            <a:off x="16306800" y="-647700"/>
            <a:ext cx="2899410" cy="3200400"/>
          </a:xfrm>
          <a:prstGeom prst="rect">
            <a:avLst/>
          </a:prstGeom>
        </p:spPr>
      </p:pic>
      <p:pic>
        <p:nvPicPr>
          <p:cNvPr id="12" name="Picture 7"/>
          <p:cNvPicPr>
            <a:picLocks noChangeAspect="1"/>
          </p:cNvPicPr>
          <p:nvPr/>
        </p:nvPicPr>
        <p:blipFill>
          <a:blip r:embed="rId12"/>
          <a:srcRect/>
          <a:stretch>
            <a:fillRect/>
          </a:stretch>
        </p:blipFill>
        <p:spPr>
          <a:xfrm rot="1080033">
            <a:off x="16457608" y="8464643"/>
            <a:ext cx="2695466" cy="2743476"/>
          </a:xfrm>
          <a:prstGeom prst="rect">
            <a:avLst/>
          </a:prstGeom>
        </p:spPr>
      </p:pic>
      <p:sp>
        <p:nvSpPr>
          <p:cNvPr id="13" name="Flowchart: Connector 1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4</a:t>
            </a:r>
            <a:r>
              <a:rPr lang="en-US" sz="4400" dirty="0"/>
              <a:t>8</a:t>
            </a:r>
          </a:p>
        </p:txBody>
      </p:sp>
    </p:spTree>
    <p:extLst>
      <p:ext uri="{BB962C8B-B14F-4D97-AF65-F5344CB8AC3E}">
        <p14:creationId xmlns:p14="http://schemas.microsoft.com/office/powerpoint/2010/main" val="30693001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569197" y="-1344143"/>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9829800" y="670283"/>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2981940" y="-2806414"/>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771703" y="-4093673"/>
            <a:ext cx="5357753" cy="5591583"/>
          </a:xfrm>
          <a:prstGeom prst="rect">
            <a:avLst/>
          </a:prstGeom>
        </p:spPr>
      </p:pic>
      <p:graphicFrame>
        <p:nvGraphicFramePr>
          <p:cNvPr id="6" name="Table 6"/>
          <p:cNvGraphicFramePr>
            <a:graphicFrameLocks noGrp="1"/>
          </p:cNvGraphicFramePr>
          <p:nvPr>
            <p:extLst/>
          </p:nvPr>
        </p:nvGraphicFramePr>
        <p:xfrm>
          <a:off x="1257300" y="1625272"/>
          <a:ext cx="16230600" cy="1219200"/>
        </p:xfrm>
        <a:graphic>
          <a:graphicData uri="http://schemas.openxmlformats.org/drawingml/2006/table">
            <a:tbl>
              <a:tblPr/>
              <a:tblGrid>
                <a:gridCol w="8115300"/>
                <a:gridCol w="8115300"/>
              </a:tblGrid>
              <a:tr h="1138537">
                <a:tc>
                  <a:txBody>
                    <a:bodyPr/>
                    <a:lstStyle/>
                    <a:p>
                      <a:pPr algn="l">
                        <a:lnSpc>
                          <a:spcPts val="6600"/>
                        </a:lnSpc>
                        <a:defRPr/>
                      </a:pPr>
                      <a:r>
                        <a:rPr lang="en-US" sz="4800" dirty="0" smtClean="0">
                          <a:solidFill>
                            <a:srgbClr val="2B4B82"/>
                          </a:solidFill>
                          <a:latin typeface="Clear Sans Bold Bold"/>
                        </a:rPr>
                        <a:t>Hardware Requirements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600"/>
                        </a:lnSpc>
                        <a:defRPr/>
                      </a:pPr>
                      <a:r>
                        <a:rPr lang="en-US" sz="4800" dirty="0" smtClean="0">
                          <a:solidFill>
                            <a:srgbClr val="2B4B82"/>
                          </a:solidFill>
                          <a:latin typeface="Clear Sans Bold Bold"/>
                        </a:rPr>
                        <a:t>Software</a:t>
                      </a:r>
                      <a:r>
                        <a:rPr lang="en-US" sz="4800" baseline="0" dirty="0" smtClean="0">
                          <a:solidFill>
                            <a:srgbClr val="2B4B82"/>
                          </a:solidFill>
                          <a:latin typeface="Clear Sans Bold Bold"/>
                        </a:rPr>
                        <a:t> </a:t>
                      </a:r>
                      <a:r>
                        <a:rPr lang="en-US" sz="4800" dirty="0" smtClean="0">
                          <a:solidFill>
                            <a:srgbClr val="2B4B82"/>
                          </a:solidFill>
                          <a:latin typeface="Clear Sans Bold Bold"/>
                        </a:rPr>
                        <a:t>Requirements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10" name="Rectangle 9"/>
          <p:cNvSpPr/>
          <p:nvPr/>
        </p:nvSpPr>
        <p:spPr>
          <a:xfrm>
            <a:off x="569197" y="2726422"/>
            <a:ext cx="8534400" cy="7478970"/>
          </a:xfrm>
          <a:prstGeom prst="rect">
            <a:avLst/>
          </a:prstGeom>
        </p:spPr>
        <p:txBody>
          <a:bodyPr wrap="square">
            <a:spAutoFit/>
          </a:bodyPr>
          <a:lstStyle/>
          <a:p>
            <a:pPr marL="571500" indent="-571500">
              <a:buFont typeface="Wingdings" panose="05000000000000000000" pitchFamily="2" charset="2"/>
              <a:buChar char="§"/>
            </a:pPr>
            <a:r>
              <a:rPr lang="en-US" sz="3200" b="1" dirty="0">
                <a:solidFill>
                  <a:schemeClr val="accent4">
                    <a:lumMod val="75000"/>
                  </a:schemeClr>
                </a:solidFill>
              </a:rPr>
              <a:t>Processor Brand : </a:t>
            </a:r>
            <a:r>
              <a:rPr lang="en-US" sz="3200" dirty="0" smtClean="0"/>
              <a:t>Intel</a:t>
            </a:r>
          </a:p>
          <a:p>
            <a:pPr marL="571500" indent="-571500">
              <a:buFont typeface="Wingdings" panose="05000000000000000000" pitchFamily="2" charset="2"/>
              <a:buChar char="§"/>
            </a:pPr>
            <a:endParaRPr lang="en-US" sz="3200" dirty="0"/>
          </a:p>
          <a:p>
            <a:pPr marL="571500" indent="-571500">
              <a:buFont typeface="Wingdings" panose="05000000000000000000" pitchFamily="2" charset="2"/>
              <a:buChar char="§"/>
            </a:pPr>
            <a:r>
              <a:rPr lang="en-US" sz="3200" b="1" dirty="0">
                <a:solidFill>
                  <a:schemeClr val="accent4">
                    <a:lumMod val="75000"/>
                  </a:schemeClr>
                </a:solidFill>
              </a:rPr>
              <a:t>Processor Type : </a:t>
            </a:r>
            <a:r>
              <a:rPr lang="en-US" sz="3200" dirty="0"/>
              <a:t>Core </a:t>
            </a:r>
            <a:r>
              <a:rPr lang="en-US" sz="3200" dirty="0" smtClean="0"/>
              <a:t>i3</a:t>
            </a:r>
          </a:p>
          <a:p>
            <a:pPr marL="571500" indent="-571500">
              <a:buFont typeface="Wingdings" panose="05000000000000000000" pitchFamily="2" charset="2"/>
              <a:buChar char="§"/>
            </a:pPr>
            <a:endParaRPr lang="en-US" sz="3200" dirty="0"/>
          </a:p>
          <a:p>
            <a:pPr marL="571500" indent="-571500">
              <a:buFont typeface="Wingdings" panose="05000000000000000000" pitchFamily="2" charset="2"/>
              <a:buChar char="§"/>
            </a:pPr>
            <a:r>
              <a:rPr lang="en-US" sz="3200" b="1" dirty="0">
                <a:solidFill>
                  <a:schemeClr val="accent4">
                    <a:lumMod val="75000"/>
                  </a:schemeClr>
                </a:solidFill>
              </a:rPr>
              <a:t>Processor Speed : </a:t>
            </a:r>
            <a:r>
              <a:rPr lang="en-US" sz="3200" dirty="0"/>
              <a:t>2 </a:t>
            </a:r>
            <a:r>
              <a:rPr lang="en-US" sz="3200" dirty="0" smtClean="0"/>
              <a:t>GHz</a:t>
            </a:r>
          </a:p>
          <a:p>
            <a:pPr marL="571500" indent="-571500">
              <a:buFont typeface="Wingdings" panose="05000000000000000000" pitchFamily="2" charset="2"/>
              <a:buChar char="§"/>
            </a:pPr>
            <a:endParaRPr lang="en-US" sz="3200" dirty="0"/>
          </a:p>
          <a:p>
            <a:pPr marL="571500" indent="-571500">
              <a:buFont typeface="Wingdings" panose="05000000000000000000" pitchFamily="2" charset="2"/>
              <a:buChar char="§"/>
            </a:pPr>
            <a:r>
              <a:rPr lang="en-US" sz="3200" b="1" dirty="0">
                <a:solidFill>
                  <a:schemeClr val="accent4">
                    <a:lumMod val="75000"/>
                  </a:schemeClr>
                </a:solidFill>
              </a:rPr>
              <a:t>Processor Count : </a:t>
            </a:r>
            <a:r>
              <a:rPr lang="en-US" sz="3200" dirty="0" smtClean="0"/>
              <a:t>1</a:t>
            </a:r>
          </a:p>
          <a:p>
            <a:pPr marL="571500" indent="-571500">
              <a:buFont typeface="Wingdings" panose="05000000000000000000" pitchFamily="2" charset="2"/>
              <a:buChar char="§"/>
            </a:pPr>
            <a:endParaRPr lang="en-US" sz="3200" dirty="0"/>
          </a:p>
          <a:p>
            <a:pPr marL="571500" indent="-571500">
              <a:buFont typeface="Wingdings" panose="05000000000000000000" pitchFamily="2" charset="2"/>
              <a:buChar char="§"/>
            </a:pPr>
            <a:r>
              <a:rPr lang="en-US" sz="3200" b="1" dirty="0">
                <a:solidFill>
                  <a:schemeClr val="accent4">
                    <a:lumMod val="75000"/>
                  </a:schemeClr>
                </a:solidFill>
              </a:rPr>
              <a:t>RAM Size : </a:t>
            </a:r>
            <a:r>
              <a:rPr lang="en-US" sz="3200" dirty="0"/>
              <a:t>2 </a:t>
            </a:r>
            <a:r>
              <a:rPr lang="en-US" sz="3200" dirty="0" smtClean="0"/>
              <a:t>GB</a:t>
            </a:r>
          </a:p>
          <a:p>
            <a:pPr marL="571500" indent="-571500">
              <a:buFont typeface="Wingdings" panose="05000000000000000000" pitchFamily="2" charset="2"/>
              <a:buChar char="§"/>
            </a:pPr>
            <a:endParaRPr lang="en-US" sz="3200" dirty="0"/>
          </a:p>
          <a:p>
            <a:pPr marL="571500" indent="-571500">
              <a:buFont typeface="Wingdings" panose="05000000000000000000" pitchFamily="2" charset="2"/>
              <a:buChar char="§"/>
            </a:pPr>
            <a:r>
              <a:rPr lang="en-US" sz="3200" b="1" dirty="0">
                <a:solidFill>
                  <a:schemeClr val="accent4">
                    <a:lumMod val="75000"/>
                  </a:schemeClr>
                </a:solidFill>
              </a:rPr>
              <a:t>Memory Technology : </a:t>
            </a:r>
            <a:r>
              <a:rPr lang="en-US" sz="3200" dirty="0" smtClean="0"/>
              <a:t>DDR3</a:t>
            </a:r>
          </a:p>
          <a:p>
            <a:pPr marL="571500" indent="-571500">
              <a:buFont typeface="Wingdings" panose="05000000000000000000" pitchFamily="2" charset="2"/>
              <a:buChar char="§"/>
            </a:pPr>
            <a:endParaRPr lang="en-US" sz="3200" dirty="0"/>
          </a:p>
          <a:p>
            <a:pPr marL="571500" indent="-571500">
              <a:buFont typeface="Wingdings" panose="05000000000000000000" pitchFamily="2" charset="2"/>
              <a:buChar char="§"/>
            </a:pPr>
            <a:r>
              <a:rPr lang="en-US" sz="3200" b="1" dirty="0">
                <a:solidFill>
                  <a:schemeClr val="accent4">
                    <a:lumMod val="75000"/>
                  </a:schemeClr>
                </a:solidFill>
              </a:rPr>
              <a:t>Computer Memory Type : </a:t>
            </a:r>
            <a:r>
              <a:rPr lang="en-US" sz="3200" dirty="0"/>
              <a:t>DDR3 </a:t>
            </a:r>
            <a:r>
              <a:rPr lang="en-US" sz="3200" dirty="0" smtClean="0"/>
              <a:t>SDRAM</a:t>
            </a:r>
          </a:p>
          <a:p>
            <a:pPr marL="571500" indent="-571500">
              <a:buFont typeface="Wingdings" panose="05000000000000000000" pitchFamily="2" charset="2"/>
              <a:buChar char="§"/>
            </a:pPr>
            <a:endParaRPr lang="en-US" sz="3200" dirty="0"/>
          </a:p>
          <a:p>
            <a:pPr marL="571500" indent="-571500">
              <a:buFont typeface="Wingdings" panose="05000000000000000000" pitchFamily="2" charset="2"/>
              <a:buChar char="§"/>
            </a:pPr>
            <a:r>
              <a:rPr lang="en-US" sz="3200" b="1" dirty="0">
                <a:solidFill>
                  <a:schemeClr val="accent4">
                    <a:lumMod val="75000"/>
                  </a:schemeClr>
                </a:solidFill>
              </a:rPr>
              <a:t>Hard Drive Size : </a:t>
            </a:r>
            <a:r>
              <a:rPr lang="en-US" sz="3200" dirty="0"/>
              <a:t>160 GB</a:t>
            </a:r>
          </a:p>
        </p:txBody>
      </p:sp>
      <p:sp>
        <p:nvSpPr>
          <p:cNvPr id="11" name="Rectangle 10"/>
          <p:cNvSpPr/>
          <p:nvPr/>
        </p:nvSpPr>
        <p:spPr>
          <a:xfrm>
            <a:off x="9372600" y="3214878"/>
            <a:ext cx="7620000" cy="5078313"/>
          </a:xfrm>
          <a:prstGeom prst="rect">
            <a:avLst/>
          </a:prstGeom>
        </p:spPr>
        <p:txBody>
          <a:bodyPr wrap="square">
            <a:spAutoFit/>
          </a:bodyPr>
          <a:lstStyle/>
          <a:p>
            <a:pPr marL="571500" indent="-571500">
              <a:buFont typeface="Wingdings" panose="05000000000000000000" pitchFamily="2" charset="2"/>
              <a:buChar char="§"/>
            </a:pPr>
            <a:r>
              <a:rPr lang="en-US" sz="3200" b="1" dirty="0">
                <a:solidFill>
                  <a:schemeClr val="accent4">
                    <a:lumMod val="75000"/>
                  </a:schemeClr>
                </a:solidFill>
              </a:rPr>
              <a:t>Operating system : </a:t>
            </a:r>
            <a:r>
              <a:rPr lang="en-US" sz="3200" dirty="0"/>
              <a:t>Windows </a:t>
            </a:r>
            <a:r>
              <a:rPr lang="en-US" sz="3200" dirty="0" smtClean="0"/>
              <a:t>10</a:t>
            </a:r>
          </a:p>
          <a:p>
            <a:pPr marL="571500" indent="-571500">
              <a:buFont typeface="Wingdings" panose="05000000000000000000" pitchFamily="2" charset="2"/>
              <a:buChar char="§"/>
            </a:pPr>
            <a:endParaRPr lang="en-US" sz="3200" dirty="0"/>
          </a:p>
          <a:p>
            <a:pPr marL="571500" indent="-571500">
              <a:buFont typeface="Wingdings" panose="05000000000000000000" pitchFamily="2" charset="2"/>
              <a:buChar char="§"/>
            </a:pPr>
            <a:r>
              <a:rPr lang="en-US" sz="3200" b="1" dirty="0">
                <a:solidFill>
                  <a:schemeClr val="accent4">
                    <a:lumMod val="75000"/>
                  </a:schemeClr>
                </a:solidFill>
              </a:rPr>
              <a:t>Application server : </a:t>
            </a:r>
            <a:r>
              <a:rPr lang="en-US" sz="3200" dirty="0"/>
              <a:t>JAVA (NetBeans</a:t>
            </a:r>
            <a:r>
              <a:rPr lang="en-US" sz="3200" dirty="0" smtClean="0"/>
              <a:t>)</a:t>
            </a:r>
          </a:p>
          <a:p>
            <a:pPr marL="571500" indent="-571500">
              <a:buFont typeface="Wingdings" panose="05000000000000000000" pitchFamily="2" charset="2"/>
              <a:buChar char="§"/>
            </a:pPr>
            <a:endParaRPr lang="en-US" sz="3200" dirty="0"/>
          </a:p>
          <a:p>
            <a:pPr marL="571500" indent="-571500">
              <a:buFont typeface="Wingdings" panose="05000000000000000000" pitchFamily="2" charset="2"/>
              <a:buChar char="§"/>
            </a:pPr>
            <a:r>
              <a:rPr lang="en-US" sz="3200" b="1" dirty="0">
                <a:solidFill>
                  <a:schemeClr val="accent4">
                    <a:lumMod val="75000"/>
                  </a:schemeClr>
                </a:solidFill>
              </a:rPr>
              <a:t>Front end : </a:t>
            </a:r>
            <a:r>
              <a:rPr lang="en-US" sz="3200" dirty="0" smtClean="0"/>
              <a:t>JAVA</a:t>
            </a:r>
          </a:p>
          <a:p>
            <a:pPr marL="571500" indent="-571500">
              <a:buFont typeface="Wingdings" panose="05000000000000000000" pitchFamily="2" charset="2"/>
              <a:buChar char="§"/>
            </a:pPr>
            <a:endParaRPr lang="en-US" sz="3200" dirty="0"/>
          </a:p>
          <a:p>
            <a:pPr marL="571500" indent="-571500">
              <a:buFont typeface="Wingdings" panose="05000000000000000000" pitchFamily="2" charset="2"/>
              <a:buChar char="§"/>
            </a:pPr>
            <a:r>
              <a:rPr lang="en-US" sz="3200" b="1" dirty="0">
                <a:solidFill>
                  <a:schemeClr val="accent4">
                    <a:lumMod val="75000"/>
                  </a:schemeClr>
                </a:solidFill>
              </a:rPr>
              <a:t>Connectivity: </a:t>
            </a:r>
            <a:r>
              <a:rPr lang="en-US" sz="3200" dirty="0"/>
              <a:t>JDBC </a:t>
            </a:r>
            <a:r>
              <a:rPr lang="en-US" sz="3200" dirty="0" smtClean="0"/>
              <a:t>Driver</a:t>
            </a:r>
          </a:p>
          <a:p>
            <a:pPr marL="571500" indent="-571500">
              <a:buFont typeface="Wingdings" panose="05000000000000000000" pitchFamily="2" charset="2"/>
              <a:buChar char="§"/>
            </a:pPr>
            <a:endParaRPr lang="en-US" sz="3200" dirty="0"/>
          </a:p>
          <a:p>
            <a:pPr marL="571500" indent="-571500">
              <a:buFont typeface="Wingdings" panose="05000000000000000000" pitchFamily="2" charset="2"/>
              <a:buChar char="§"/>
            </a:pPr>
            <a:r>
              <a:rPr lang="en-US" sz="3200" b="1" dirty="0">
                <a:solidFill>
                  <a:schemeClr val="accent4">
                    <a:lumMod val="75000"/>
                  </a:schemeClr>
                </a:solidFill>
              </a:rPr>
              <a:t>Database connectivity : </a:t>
            </a:r>
            <a:r>
              <a:rPr lang="en-US" sz="3200" dirty="0"/>
              <a:t>WAMP (MYSQL Console)</a:t>
            </a:r>
          </a:p>
        </p:txBody>
      </p:sp>
      <p:pic>
        <p:nvPicPr>
          <p:cNvPr id="12" name="Picture 6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4996206" y="8398522"/>
            <a:ext cx="1828800" cy="1456389"/>
          </a:xfrm>
          <a:prstGeom prst="rect">
            <a:avLst/>
          </a:prstGeom>
        </p:spPr>
      </p:pic>
      <p:sp>
        <p:nvSpPr>
          <p:cNvPr id="13" name="Flowchart: Connector 1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4</a:t>
            </a:r>
            <a:r>
              <a:rPr lang="en-US" sz="4400" dirty="0"/>
              <a:t>9</a:t>
            </a:r>
          </a:p>
        </p:txBody>
      </p:sp>
    </p:spTree>
    <p:extLst>
      <p:ext uri="{BB962C8B-B14F-4D97-AF65-F5344CB8AC3E}">
        <p14:creationId xmlns:p14="http://schemas.microsoft.com/office/powerpoint/2010/main" val="12073331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830" t="22922" r="5612" b="7546"/>
          <a:stretch>
            <a:fillRect/>
          </a:stretch>
        </p:blipFill>
        <p:spPr>
          <a:xfrm>
            <a:off x="7800546" y="1517718"/>
            <a:ext cx="9643626" cy="7571792"/>
          </a:xfrm>
          <a:prstGeom prst="rect">
            <a:avLst/>
          </a:prstGeom>
        </p:spPr>
      </p:pic>
      <p:pic>
        <p:nvPicPr>
          <p:cNvPr id="3" name="Picture 3"/>
          <p:cNvPicPr>
            <a:picLocks noChangeAspect="1"/>
          </p:cNvPicPr>
          <p:nvPr/>
        </p:nvPicPr>
        <p:blipFill>
          <a:blip r:embed="rId4"/>
          <a:srcRect l="3361" t="20697" b="4245"/>
          <a:stretch>
            <a:fillRect/>
          </a:stretch>
        </p:blipFill>
        <p:spPr>
          <a:xfrm>
            <a:off x="9732604" y="2626381"/>
            <a:ext cx="5948851" cy="812959"/>
          </a:xfrm>
          <a:prstGeom prst="rect">
            <a:avLst/>
          </a:prstGeom>
        </p:spPr>
      </p:pic>
      <p:pic>
        <p:nvPicPr>
          <p:cNvPr id="4" name="Picture 4"/>
          <p:cNvPicPr>
            <a:picLocks noChangeAspect="1"/>
          </p:cNvPicPr>
          <p:nvPr/>
        </p:nvPicPr>
        <p:blipFill>
          <a:blip r:embed="rId4"/>
          <a:srcRect l="3361" t="20697" b="4245"/>
          <a:stretch>
            <a:fillRect/>
          </a:stretch>
        </p:blipFill>
        <p:spPr>
          <a:xfrm>
            <a:off x="9732604" y="4425476"/>
            <a:ext cx="5948851" cy="812959"/>
          </a:xfrm>
          <a:prstGeom prst="rect">
            <a:avLst/>
          </a:prstGeom>
        </p:spPr>
      </p:pic>
      <p:pic>
        <p:nvPicPr>
          <p:cNvPr id="5" name="Picture 5"/>
          <p:cNvPicPr>
            <a:picLocks noChangeAspect="1"/>
          </p:cNvPicPr>
          <p:nvPr/>
        </p:nvPicPr>
        <p:blipFill>
          <a:blip r:embed="rId4"/>
          <a:srcRect l="3361" t="20697" b="4245"/>
          <a:stretch>
            <a:fillRect/>
          </a:stretch>
        </p:blipFill>
        <p:spPr>
          <a:xfrm>
            <a:off x="9732604" y="6229035"/>
            <a:ext cx="5948851" cy="812959"/>
          </a:xfrm>
          <a:prstGeom prst="rect">
            <a:avLst/>
          </a:prstGeom>
        </p:spPr>
      </p:pic>
      <p:pic>
        <p:nvPicPr>
          <p:cNvPr id="6" name="Picture 6"/>
          <p:cNvPicPr>
            <a:picLocks noChangeAspect="1"/>
          </p:cNvPicPr>
          <p:nvPr/>
        </p:nvPicPr>
        <p:blipFill>
          <a:blip r:embed="rId4"/>
          <a:srcRect l="3361" t="20697" b="4245"/>
          <a:stretch>
            <a:fillRect/>
          </a:stretch>
        </p:blipFill>
        <p:spPr>
          <a:xfrm>
            <a:off x="9732604" y="8155279"/>
            <a:ext cx="5948851" cy="812959"/>
          </a:xfrm>
          <a:prstGeom prst="rect">
            <a:avLst/>
          </a:prstGeom>
        </p:spPr>
      </p:pic>
      <p:sp>
        <p:nvSpPr>
          <p:cNvPr id="8" name="Freeform 8"/>
          <p:cNvSpPr/>
          <p:nvPr/>
        </p:nvSpPr>
        <p:spPr>
          <a:xfrm>
            <a:off x="8647327" y="643029"/>
            <a:ext cx="7034128" cy="1334286"/>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3600" dirty="0" smtClean="0">
                <a:solidFill>
                  <a:schemeClr val="tx2">
                    <a:lumMod val="75000"/>
                  </a:schemeClr>
                </a:solidFill>
                <a:latin typeface="Arial Rounded MT Bold" panose="020F0704030504030204" pitchFamily="34" charset="0"/>
              </a:rPr>
              <a:t>Abstract &amp; </a:t>
            </a:r>
          </a:p>
          <a:p>
            <a:r>
              <a:rPr lang="en-US" sz="3600" dirty="0" smtClean="0">
                <a:solidFill>
                  <a:schemeClr val="tx2">
                    <a:lumMod val="75000"/>
                  </a:schemeClr>
                </a:solidFill>
                <a:latin typeface="Arial Rounded MT Bold" panose="020F0704030504030204" pitchFamily="34" charset="0"/>
              </a:rPr>
              <a:t>   History</a:t>
            </a:r>
            <a:endParaRPr lang="en-US" sz="3600" dirty="0">
              <a:solidFill>
                <a:schemeClr val="tx2">
                  <a:lumMod val="75000"/>
                </a:schemeClr>
              </a:solidFill>
              <a:latin typeface="Arial Rounded MT Bold" panose="020F0704030504030204" pitchFamily="34" charset="0"/>
            </a:endParaRPr>
          </a:p>
        </p:txBody>
      </p:sp>
      <p:sp>
        <p:nvSpPr>
          <p:cNvPr id="21" name="Freeform 21"/>
          <p:cNvSpPr/>
          <p:nvPr/>
        </p:nvSpPr>
        <p:spPr>
          <a:xfrm>
            <a:off x="1081159" y="624532"/>
            <a:ext cx="6719387" cy="3521031"/>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rgbClr val="92D050"/>
          </a:solidFill>
          <a:ln>
            <a:noFill/>
          </a:ln>
        </p:spPr>
        <p:txBody>
          <a:bodyPr/>
          <a:lstStyle/>
          <a:p>
            <a:pPr algn="ctr"/>
            <a:r>
              <a:rPr lang="en-US" sz="7200" b="1" dirty="0" smtClean="0">
                <a:solidFill>
                  <a:srgbClr val="FFFF99"/>
                </a:solidFill>
              </a:rPr>
              <a:t>O</a:t>
            </a:r>
            <a:r>
              <a:rPr lang="en-US" sz="6000" dirty="0" smtClean="0">
                <a:solidFill>
                  <a:srgbClr val="FFFF99"/>
                </a:solidFill>
              </a:rPr>
              <a:t>BJECT </a:t>
            </a:r>
            <a:r>
              <a:rPr lang="en-US" sz="7200" b="1" dirty="0" smtClean="0">
                <a:solidFill>
                  <a:srgbClr val="FFFF99"/>
                </a:solidFill>
              </a:rPr>
              <a:t>O</a:t>
            </a:r>
            <a:r>
              <a:rPr lang="en-US" sz="6000" dirty="0" smtClean="0">
                <a:solidFill>
                  <a:srgbClr val="FFFF99"/>
                </a:solidFill>
              </a:rPr>
              <a:t>RIENTED </a:t>
            </a:r>
            <a:r>
              <a:rPr lang="en-US" sz="7200" b="1" dirty="0" smtClean="0">
                <a:solidFill>
                  <a:srgbClr val="FFFF99"/>
                </a:solidFill>
              </a:rPr>
              <a:t>A</a:t>
            </a:r>
            <a:r>
              <a:rPr lang="en-US" sz="6000" dirty="0" smtClean="0">
                <a:solidFill>
                  <a:srgbClr val="FFFF99"/>
                </a:solidFill>
              </a:rPr>
              <a:t>pplication:</a:t>
            </a:r>
          </a:p>
          <a:p>
            <a:pPr algn="ctr"/>
            <a:r>
              <a:rPr lang="en-US" sz="8000" b="1" dirty="0" smtClean="0">
                <a:solidFill>
                  <a:srgbClr val="D92FB9"/>
                </a:solidFill>
              </a:rPr>
              <a:t>T</a:t>
            </a:r>
            <a:r>
              <a:rPr lang="en-US" sz="6600" dirty="0" smtClean="0">
                <a:solidFill>
                  <a:srgbClr val="D92FB9"/>
                </a:solidFill>
              </a:rPr>
              <a:t>alk </a:t>
            </a:r>
            <a:r>
              <a:rPr lang="en-US" sz="8000" b="1" dirty="0" smtClean="0">
                <a:solidFill>
                  <a:srgbClr val="D92FB9"/>
                </a:solidFill>
              </a:rPr>
              <a:t>B</a:t>
            </a:r>
            <a:r>
              <a:rPr lang="en-US" sz="6600" dirty="0" smtClean="0">
                <a:solidFill>
                  <a:srgbClr val="D92FB9"/>
                </a:solidFill>
              </a:rPr>
              <a:t>uddy</a:t>
            </a:r>
            <a:endParaRPr lang="en-US" sz="6600" dirty="0">
              <a:solidFill>
                <a:srgbClr val="D92FB9"/>
              </a:solidFill>
            </a:endParaRPr>
          </a:p>
        </p:txBody>
      </p:sp>
      <p:sp>
        <p:nvSpPr>
          <p:cNvPr id="25" name="TextBox 25"/>
          <p:cNvSpPr txBox="1"/>
          <p:nvPr/>
        </p:nvSpPr>
        <p:spPr>
          <a:xfrm>
            <a:off x="1165855" y="4189018"/>
            <a:ext cx="5790394" cy="1308050"/>
          </a:xfrm>
          <a:prstGeom prst="rect">
            <a:avLst/>
          </a:prstGeom>
        </p:spPr>
        <p:txBody>
          <a:bodyPr lIns="0" tIns="0" rIns="0" bIns="0" rtlCol="0" anchor="t">
            <a:spAutoFit/>
          </a:bodyPr>
          <a:lstStyle/>
          <a:p>
            <a:pPr algn="ctr">
              <a:lnSpc>
                <a:spcPts val="10199"/>
              </a:lnSpc>
            </a:pPr>
            <a:r>
              <a:rPr lang="en-US" sz="8499" dirty="0">
                <a:solidFill>
                  <a:schemeClr val="bg1"/>
                </a:solidFill>
                <a:latin typeface="Nourd Bold Bold"/>
              </a:rPr>
              <a:t>Agenda</a:t>
            </a:r>
          </a:p>
        </p:txBody>
      </p:sp>
      <p:sp>
        <p:nvSpPr>
          <p:cNvPr id="18" name="Freeform 8"/>
          <p:cNvSpPr/>
          <p:nvPr/>
        </p:nvSpPr>
        <p:spPr>
          <a:xfrm>
            <a:off x="8644843" y="2109659"/>
            <a:ext cx="7034128" cy="1403645"/>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3600" dirty="0" smtClean="0">
                <a:solidFill>
                  <a:schemeClr val="tx2">
                    <a:lumMod val="75000"/>
                  </a:schemeClr>
                </a:solidFill>
                <a:latin typeface="Arial Rounded MT Bold" panose="020F0704030504030204" pitchFamily="34" charset="0"/>
              </a:rPr>
              <a:t>Scope &amp;</a:t>
            </a:r>
          </a:p>
          <a:p>
            <a:r>
              <a:rPr lang="en-US" sz="3600" dirty="0" smtClean="0">
                <a:solidFill>
                  <a:schemeClr val="tx2">
                    <a:lumMod val="75000"/>
                  </a:schemeClr>
                </a:solidFill>
                <a:latin typeface="Arial Rounded MT Bold" panose="020F0704030504030204" pitchFamily="34" charset="0"/>
              </a:rPr>
              <a:t>   Objective</a:t>
            </a:r>
            <a:endParaRPr lang="en-US" sz="3600" dirty="0">
              <a:solidFill>
                <a:schemeClr val="tx2">
                  <a:lumMod val="75000"/>
                </a:schemeClr>
              </a:solidFill>
              <a:latin typeface="Arial Rounded MT Bold" panose="020F0704030504030204" pitchFamily="34" charset="0"/>
            </a:endParaRPr>
          </a:p>
          <a:p>
            <a:endParaRPr lang="en-US" dirty="0"/>
          </a:p>
        </p:txBody>
      </p:sp>
      <p:sp>
        <p:nvSpPr>
          <p:cNvPr id="20" name="Freeform 8"/>
          <p:cNvSpPr/>
          <p:nvPr/>
        </p:nvSpPr>
        <p:spPr>
          <a:xfrm>
            <a:off x="8660358" y="3712059"/>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4400" dirty="0" smtClean="0">
                <a:solidFill>
                  <a:schemeClr val="tx2">
                    <a:lumMod val="75000"/>
                  </a:schemeClr>
                </a:solidFill>
                <a:latin typeface="Arial Rounded MT Bold" panose="020F0704030504030204" pitchFamily="34" charset="0"/>
              </a:rPr>
              <a:t>Project Plan</a:t>
            </a:r>
            <a:endParaRPr lang="en-US" sz="4400" dirty="0">
              <a:solidFill>
                <a:schemeClr val="tx2">
                  <a:lumMod val="75000"/>
                </a:schemeClr>
              </a:solidFill>
              <a:latin typeface="Arial Rounded MT Bold" panose="020F0704030504030204" pitchFamily="34" charset="0"/>
            </a:endParaRPr>
          </a:p>
          <a:p>
            <a:endParaRPr lang="en-US" dirty="0"/>
          </a:p>
        </p:txBody>
      </p:sp>
      <p:sp>
        <p:nvSpPr>
          <p:cNvPr id="22" name="Freeform 8"/>
          <p:cNvSpPr/>
          <p:nvPr/>
        </p:nvSpPr>
        <p:spPr>
          <a:xfrm>
            <a:off x="8660358" y="4952904"/>
            <a:ext cx="7034128" cy="1163315"/>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3600" dirty="0" smtClean="0">
                <a:solidFill>
                  <a:schemeClr val="accent2">
                    <a:lumMod val="20000"/>
                    <a:lumOff val="80000"/>
                  </a:schemeClr>
                </a:solidFill>
                <a:latin typeface="Arial Rounded MT Bold" panose="020F0704030504030204" pitchFamily="34" charset="0"/>
              </a:rPr>
              <a:t>  </a:t>
            </a:r>
            <a:r>
              <a:rPr lang="en-US" sz="3600" dirty="0" smtClean="0">
                <a:solidFill>
                  <a:schemeClr val="tx2">
                    <a:lumMod val="75000"/>
                  </a:schemeClr>
                </a:solidFill>
                <a:latin typeface="Arial Rounded MT Bold" panose="020F0704030504030204" pitchFamily="34" charset="0"/>
              </a:rPr>
              <a:t>Functionality &amp;</a:t>
            </a:r>
          </a:p>
          <a:p>
            <a:r>
              <a:rPr lang="en-US" sz="3600" dirty="0" smtClean="0">
                <a:solidFill>
                  <a:schemeClr val="tx2">
                    <a:lumMod val="75000"/>
                  </a:schemeClr>
                </a:solidFill>
                <a:latin typeface="Arial Rounded MT Bold" panose="020F0704030504030204" pitchFamily="34" charset="0"/>
              </a:rPr>
              <a:t>  Implementation</a:t>
            </a:r>
            <a:endParaRPr lang="en-US" sz="3600" dirty="0">
              <a:solidFill>
                <a:schemeClr val="tx2">
                  <a:lumMod val="75000"/>
                </a:schemeClr>
              </a:solidFill>
              <a:latin typeface="Arial Rounded MT Bold" panose="020F0704030504030204" pitchFamily="34" charset="0"/>
            </a:endParaRPr>
          </a:p>
          <a:p>
            <a:endParaRPr lang="en-US" dirty="0"/>
          </a:p>
        </p:txBody>
      </p:sp>
      <p:sp>
        <p:nvSpPr>
          <p:cNvPr id="27" name="Freeform 8"/>
          <p:cNvSpPr/>
          <p:nvPr/>
        </p:nvSpPr>
        <p:spPr>
          <a:xfrm>
            <a:off x="8578934" y="6368309"/>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4400" dirty="0" smtClean="0">
                <a:solidFill>
                  <a:schemeClr val="tx2">
                    <a:lumMod val="75000"/>
                  </a:schemeClr>
                </a:solidFill>
                <a:latin typeface="Arial Rounded MT Bold" panose="020F0704030504030204" pitchFamily="34" charset="0"/>
              </a:rPr>
              <a:t>Execution</a:t>
            </a:r>
            <a:endParaRPr lang="en-US" sz="4400" dirty="0">
              <a:solidFill>
                <a:schemeClr val="tx2">
                  <a:lumMod val="75000"/>
                </a:schemeClr>
              </a:solidFill>
              <a:latin typeface="Arial Rounded MT Bold" panose="020F0704030504030204" pitchFamily="34" charset="0"/>
            </a:endParaRPr>
          </a:p>
          <a:p>
            <a:endParaRPr lang="en-US" dirty="0"/>
          </a:p>
        </p:txBody>
      </p:sp>
      <p:sp>
        <p:nvSpPr>
          <p:cNvPr id="28" name="Freeform 8"/>
          <p:cNvSpPr/>
          <p:nvPr/>
        </p:nvSpPr>
        <p:spPr>
          <a:xfrm>
            <a:off x="8607842" y="7691060"/>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4800" dirty="0" smtClean="0">
                <a:solidFill>
                  <a:schemeClr val="accent2">
                    <a:lumMod val="20000"/>
                    <a:lumOff val="80000"/>
                  </a:schemeClr>
                </a:solidFill>
              </a:rPr>
              <a:t>  </a:t>
            </a:r>
            <a:r>
              <a:rPr lang="en-US" sz="4800" dirty="0" smtClean="0">
                <a:solidFill>
                  <a:schemeClr val="tx2">
                    <a:lumMod val="75000"/>
                  </a:schemeClr>
                </a:solidFill>
              </a:rPr>
              <a:t>OOP Concepts</a:t>
            </a:r>
            <a:endParaRPr lang="en-US" sz="4800" dirty="0">
              <a:solidFill>
                <a:schemeClr val="tx2">
                  <a:lumMod val="75000"/>
                </a:schemeClr>
              </a:solidFill>
            </a:endParaRPr>
          </a:p>
        </p:txBody>
      </p:sp>
      <p:sp>
        <p:nvSpPr>
          <p:cNvPr id="29" name="Freeform 8"/>
          <p:cNvSpPr/>
          <p:nvPr/>
        </p:nvSpPr>
        <p:spPr>
          <a:xfrm>
            <a:off x="8593058" y="8972660"/>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accent6">
              <a:lumMod val="60000"/>
              <a:lumOff val="40000"/>
            </a:schemeClr>
          </a:solidFill>
        </p:spPr>
        <p:txBody>
          <a:bodyPr/>
          <a:lstStyle/>
          <a:p>
            <a:r>
              <a:rPr lang="en-US" sz="4800" dirty="0" smtClean="0">
                <a:solidFill>
                  <a:schemeClr val="accent2">
                    <a:lumMod val="20000"/>
                    <a:lumOff val="80000"/>
                  </a:schemeClr>
                </a:solidFill>
              </a:rPr>
              <a:t>  </a:t>
            </a:r>
            <a:r>
              <a:rPr lang="en-US" sz="4800" dirty="0" smtClean="0">
                <a:solidFill>
                  <a:schemeClr val="tx2">
                    <a:lumMod val="75000"/>
                  </a:schemeClr>
                </a:solidFill>
              </a:rPr>
              <a:t>Potential Questions</a:t>
            </a:r>
            <a:endParaRPr lang="en-US" sz="4800" dirty="0">
              <a:solidFill>
                <a:schemeClr val="tx2">
                  <a:lumMod val="75000"/>
                </a:schemeClr>
              </a:solidFill>
            </a:endParaRPr>
          </a:p>
        </p:txBody>
      </p:sp>
      <p:pic>
        <p:nvPicPr>
          <p:cNvPr id="26" name="Picture 9"/>
          <p:cNvPicPr>
            <a:picLocks noChangeAspect="1"/>
          </p:cNvPicPr>
          <p:nvPr/>
        </p:nvPicPr>
        <p:blipFill>
          <a:blip r:embed="rId5"/>
          <a:srcRect/>
          <a:stretch>
            <a:fillRect/>
          </a:stretch>
        </p:blipFill>
        <p:spPr>
          <a:xfrm rot="20025887">
            <a:off x="15691297" y="13525"/>
            <a:ext cx="3619285" cy="359666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400" y="5540523"/>
            <a:ext cx="4970476" cy="4220168"/>
          </a:xfrm>
          <a:prstGeom prst="ellipse">
            <a:avLst/>
          </a:prstGeom>
          <a:ln>
            <a:noFill/>
          </a:ln>
          <a:effectLst>
            <a:softEdge rad="112500"/>
          </a:effectLst>
        </p:spPr>
      </p:pic>
      <p:pic>
        <p:nvPicPr>
          <p:cNvPr id="31" name="Picture 9"/>
          <p:cNvPicPr>
            <a:picLocks noChangeAspect="1"/>
          </p:cNvPicPr>
          <p:nvPr/>
        </p:nvPicPr>
        <p:blipFill>
          <a:blip r:embed="rId7"/>
          <a:srcRect/>
          <a:stretch>
            <a:fillRect/>
          </a:stretch>
        </p:blipFill>
        <p:spPr>
          <a:xfrm rot="-1312204">
            <a:off x="16529260" y="6260728"/>
            <a:ext cx="3028415" cy="3809327"/>
          </a:xfrm>
          <a:prstGeom prst="rect">
            <a:avLst/>
          </a:prstGeom>
        </p:spPr>
      </p:pic>
      <p:pic>
        <p:nvPicPr>
          <p:cNvPr id="32" name="Picture 10"/>
          <p:cNvPicPr>
            <a:picLocks noChangeAspect="1"/>
          </p:cNvPicPr>
          <p:nvPr/>
        </p:nvPicPr>
        <p:blipFill>
          <a:blip r:embed="rId8"/>
          <a:srcRect/>
          <a:stretch>
            <a:fillRect/>
          </a:stretch>
        </p:blipFill>
        <p:spPr>
          <a:xfrm rot="263250">
            <a:off x="-872132" y="4026982"/>
            <a:ext cx="2195977" cy="3176820"/>
          </a:xfrm>
          <a:prstGeom prst="rect">
            <a:avLst/>
          </a:prstGeom>
        </p:spPr>
      </p:pic>
      <p:sp>
        <p:nvSpPr>
          <p:cNvPr id="23" name="Flowchart: Connector 22"/>
          <p:cNvSpPr/>
          <p:nvPr/>
        </p:nvSpPr>
        <p:spPr>
          <a:xfrm>
            <a:off x="14127373" y="8959749"/>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94</a:t>
            </a:r>
            <a:endParaRPr lang="en-US" sz="4400" dirty="0"/>
          </a:p>
        </p:txBody>
      </p:sp>
      <p:sp>
        <p:nvSpPr>
          <p:cNvPr id="24" name="Flowchart: Connector 23"/>
          <p:cNvSpPr/>
          <p:nvPr/>
        </p:nvSpPr>
        <p:spPr>
          <a:xfrm>
            <a:off x="14150606" y="770298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90</a:t>
            </a:r>
            <a:endParaRPr lang="en-US" sz="4400" dirty="0"/>
          </a:p>
        </p:txBody>
      </p:sp>
      <p:sp>
        <p:nvSpPr>
          <p:cNvPr id="30" name="Flowchart: Connector 29"/>
          <p:cNvSpPr/>
          <p:nvPr/>
        </p:nvSpPr>
        <p:spPr>
          <a:xfrm>
            <a:off x="14127373" y="6375927"/>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84</a:t>
            </a:r>
            <a:endParaRPr lang="en-US" sz="4400" dirty="0"/>
          </a:p>
        </p:txBody>
      </p:sp>
      <p:sp>
        <p:nvSpPr>
          <p:cNvPr id="33" name="Flowchart: Connector 32"/>
          <p:cNvSpPr/>
          <p:nvPr/>
        </p:nvSpPr>
        <p:spPr>
          <a:xfrm>
            <a:off x="14155952" y="5080481"/>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80</a:t>
            </a:r>
            <a:endParaRPr lang="en-US" sz="4400" b="1" dirty="0"/>
          </a:p>
        </p:txBody>
      </p:sp>
      <p:sp>
        <p:nvSpPr>
          <p:cNvPr id="34" name="Flowchart: Connector 33"/>
          <p:cNvSpPr/>
          <p:nvPr/>
        </p:nvSpPr>
        <p:spPr>
          <a:xfrm>
            <a:off x="14196182" y="3737024"/>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77</a:t>
            </a:r>
            <a:endParaRPr lang="en-US" sz="4400" dirty="0"/>
          </a:p>
        </p:txBody>
      </p:sp>
      <p:sp>
        <p:nvSpPr>
          <p:cNvPr id="35" name="Flowchart: Connector 34"/>
          <p:cNvSpPr/>
          <p:nvPr/>
        </p:nvSpPr>
        <p:spPr>
          <a:xfrm>
            <a:off x="14211195" y="2349387"/>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74</a:t>
            </a:r>
            <a:endParaRPr lang="en-US" sz="4400" dirty="0"/>
          </a:p>
        </p:txBody>
      </p:sp>
      <p:sp>
        <p:nvSpPr>
          <p:cNvPr id="36" name="Flowchart: Connector 35"/>
          <p:cNvSpPr/>
          <p:nvPr/>
        </p:nvSpPr>
        <p:spPr>
          <a:xfrm>
            <a:off x="14127373" y="86069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72</a:t>
            </a:r>
            <a:endParaRPr lang="en-US" sz="4400" dirty="0"/>
          </a:p>
        </p:txBody>
      </p:sp>
    </p:spTree>
    <p:extLst>
      <p:ext uri="{BB962C8B-B14F-4D97-AF65-F5344CB8AC3E}">
        <p14:creationId xmlns:p14="http://schemas.microsoft.com/office/powerpoint/2010/main" val="11971061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851762" y="1468613"/>
            <a:ext cx="3489749" cy="28615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90793" y="4703587"/>
            <a:ext cx="4618653" cy="4114800"/>
          </a:xfrm>
          <a:prstGeom prst="rect">
            <a:avLst/>
          </a:prstGeom>
        </p:spPr>
      </p:pic>
      <p:graphicFrame>
        <p:nvGraphicFramePr>
          <p:cNvPr id="4" name="Table 4"/>
          <p:cNvGraphicFramePr>
            <a:graphicFrameLocks noGrp="1"/>
          </p:cNvGraphicFramePr>
          <p:nvPr>
            <p:extLst>
              <p:ext uri="{D42A27DB-BD31-4B8C-83A1-F6EECF244321}">
                <p14:modId xmlns:p14="http://schemas.microsoft.com/office/powerpoint/2010/main" val="953517141"/>
              </p:ext>
            </p:extLst>
          </p:nvPr>
        </p:nvGraphicFramePr>
        <p:xfrm>
          <a:off x="5341511" y="478813"/>
          <a:ext cx="10172153" cy="1232840"/>
        </p:xfrm>
        <a:graphic>
          <a:graphicData uri="http://schemas.openxmlformats.org/drawingml/2006/table">
            <a:tbl>
              <a:tblPr/>
              <a:tblGrid>
                <a:gridCol w="10172153"/>
              </a:tblGrid>
              <a:tr h="1232840">
                <a:tc>
                  <a:txBody>
                    <a:bodyPr/>
                    <a:lstStyle/>
                    <a:p>
                      <a:pPr algn="l">
                        <a:lnSpc>
                          <a:spcPts val="6719"/>
                        </a:lnSpc>
                        <a:defRPr/>
                      </a:pPr>
                      <a:r>
                        <a:rPr lang="en-US" sz="5400" dirty="0" smtClean="0">
                          <a:solidFill>
                            <a:srgbClr val="2B4B82"/>
                          </a:solidFill>
                          <a:latin typeface="Clear Sans Bold Bold"/>
                        </a:rPr>
                        <a:t>Overview</a:t>
                      </a:r>
                      <a:r>
                        <a:rPr lang="en-US" sz="5400" baseline="0" dirty="0" smtClean="0">
                          <a:solidFill>
                            <a:srgbClr val="2B4B82"/>
                          </a:solidFill>
                          <a:latin typeface="Clear Sans Bold Bold"/>
                        </a:rPr>
                        <a:t> of Front-End</a:t>
                      </a:r>
                      <a:endParaRPr lang="en-US" sz="1200" dirty="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tr>
            </a:tbl>
          </a:graphicData>
        </a:graphic>
      </p:graphicFrame>
      <p:sp>
        <p:nvSpPr>
          <p:cNvPr id="6" name="Rectangle 5"/>
          <p:cNvSpPr/>
          <p:nvPr/>
        </p:nvSpPr>
        <p:spPr>
          <a:xfrm>
            <a:off x="7086600" y="2095500"/>
            <a:ext cx="10515600" cy="6986528"/>
          </a:xfrm>
          <a:prstGeom prst="rect">
            <a:avLst/>
          </a:prstGeom>
        </p:spPr>
        <p:txBody>
          <a:bodyPr wrap="square">
            <a:spAutoFit/>
          </a:bodyPr>
          <a:lstStyle/>
          <a:p>
            <a:r>
              <a:rPr lang="en-US" sz="3200" dirty="0">
                <a:solidFill>
                  <a:schemeClr val="accent2">
                    <a:lumMod val="75000"/>
                  </a:schemeClr>
                </a:solidFill>
              </a:rPr>
              <a:t>By selecting Java as the front-end technology, you can leverage its features such as platform independence, scalability, flexibility, and event-driven programming. </a:t>
            </a:r>
            <a:r>
              <a:rPr lang="en-US" sz="3200" b="1" dirty="0">
                <a:solidFill>
                  <a:schemeClr val="accent2">
                    <a:lumMod val="75000"/>
                  </a:schemeClr>
                </a:solidFill>
              </a:rPr>
              <a:t>Java Swing and AWT </a:t>
            </a:r>
            <a:r>
              <a:rPr lang="en-US" sz="3200" dirty="0">
                <a:solidFill>
                  <a:schemeClr val="accent2">
                    <a:lumMod val="75000"/>
                  </a:schemeClr>
                </a:solidFill>
              </a:rPr>
              <a:t>toolkits can be utilized for creating the </a:t>
            </a:r>
            <a:r>
              <a:rPr lang="en-US" sz="3200" b="1" dirty="0">
                <a:solidFill>
                  <a:schemeClr val="accent2">
                    <a:lumMod val="75000"/>
                  </a:schemeClr>
                </a:solidFill>
              </a:rPr>
              <a:t>graphical user interface (GUI) </a:t>
            </a:r>
            <a:r>
              <a:rPr lang="en-US" sz="3200" dirty="0">
                <a:solidFill>
                  <a:schemeClr val="accent2">
                    <a:lumMod val="75000"/>
                  </a:schemeClr>
                </a:solidFill>
              </a:rPr>
              <a:t>components, allowing for the development of user-friendly interfaces that meet the needs of employees from non-IT backgrounds. The Java language's rich ecosystem and libraries provide excellent support for reporting features and printing capabilities</a:t>
            </a:r>
            <a:r>
              <a:rPr lang="en-US" sz="3200" dirty="0" smtClean="0">
                <a:solidFill>
                  <a:schemeClr val="accent2">
                    <a:lumMod val="75000"/>
                  </a:schemeClr>
                </a:solidFill>
              </a:rPr>
              <a:t>. Furthermore</a:t>
            </a:r>
            <a:r>
              <a:rPr lang="en-US" sz="3200" dirty="0">
                <a:solidFill>
                  <a:schemeClr val="accent2">
                    <a:lumMod val="75000"/>
                  </a:schemeClr>
                </a:solidFill>
              </a:rPr>
              <a:t>, Java's popularity and widespread adoption make it a suitable choice for long-term development and maintenance. It offers strong debugging and testing tools, facilitating the identification and resolution of issues during the development process.</a:t>
            </a:r>
          </a:p>
        </p:txBody>
      </p:sp>
      <p:sp>
        <p:nvSpPr>
          <p:cNvPr id="7" name="Flowchart: Connector 6"/>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50</a:t>
            </a:r>
            <a:endParaRPr lang="en-US" sz="4400" dirty="0"/>
          </a:p>
        </p:txBody>
      </p:sp>
    </p:spTree>
    <p:extLst>
      <p:ext uri="{BB962C8B-B14F-4D97-AF65-F5344CB8AC3E}">
        <p14:creationId xmlns:p14="http://schemas.microsoft.com/office/powerpoint/2010/main" val="28129358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4782800" y="395171"/>
            <a:ext cx="2940413" cy="4530048"/>
          </a:xfrm>
          <a:prstGeom prst="rect">
            <a:avLst/>
          </a:prstGeom>
        </p:spPr>
      </p:pic>
      <p:sp>
        <p:nvSpPr>
          <p:cNvPr id="9" name="Rectangle 8"/>
          <p:cNvSpPr/>
          <p:nvPr/>
        </p:nvSpPr>
        <p:spPr>
          <a:xfrm>
            <a:off x="609600" y="2324100"/>
            <a:ext cx="13548360" cy="6247864"/>
          </a:xfrm>
          <a:prstGeom prst="rect">
            <a:avLst/>
          </a:prstGeom>
        </p:spPr>
        <p:txBody>
          <a:bodyPr wrap="square">
            <a:spAutoFit/>
          </a:bodyPr>
          <a:lstStyle/>
          <a:p>
            <a:pPr marL="571500" indent="-571500">
              <a:buFont typeface="Arial" panose="020B0604020202020204" pitchFamily="34" charset="0"/>
              <a:buChar char="•"/>
            </a:pPr>
            <a:endParaRPr lang="en-US" sz="3600" dirty="0">
              <a:solidFill>
                <a:schemeClr val="accent5">
                  <a:lumMod val="75000"/>
                </a:schemeClr>
              </a:solidFill>
            </a:endParaRPr>
          </a:p>
          <a:p>
            <a:r>
              <a:rPr lang="en-US" sz="3200" dirty="0">
                <a:solidFill>
                  <a:schemeClr val="accent5">
                    <a:lumMod val="75000"/>
                  </a:schemeClr>
                </a:solidFill>
              </a:rPr>
              <a:t>After careful consideration of various factors, we chose </a:t>
            </a:r>
            <a:r>
              <a:rPr lang="en-US" sz="4000" b="1" dirty="0">
                <a:solidFill>
                  <a:schemeClr val="accent5">
                    <a:lumMod val="75000"/>
                  </a:schemeClr>
                </a:solidFill>
              </a:rPr>
              <a:t>MySQL</a:t>
            </a:r>
            <a:r>
              <a:rPr lang="en-US" sz="3200" dirty="0">
                <a:solidFill>
                  <a:schemeClr val="accent5">
                    <a:lumMod val="75000"/>
                  </a:schemeClr>
                </a:solidFill>
              </a:rPr>
              <a:t> as the back-end technology for our project. </a:t>
            </a:r>
            <a:r>
              <a:rPr lang="en-US" sz="3600" b="1" dirty="0">
                <a:solidFill>
                  <a:schemeClr val="accent5">
                    <a:lumMod val="75000"/>
                  </a:schemeClr>
                </a:solidFill>
              </a:rPr>
              <a:t>MySQL</a:t>
            </a:r>
            <a:r>
              <a:rPr lang="en-US" sz="3200" dirty="0">
                <a:solidFill>
                  <a:schemeClr val="accent5">
                    <a:lumMod val="75000"/>
                  </a:schemeClr>
                </a:solidFill>
              </a:rPr>
              <a:t> is a popular and efficient relational database management system (RDBMS) that offers scalability, security features, and robust data handling capabilities. It provides inherent support for multiple users, efficient data retrieval, and maintenance, and compatibility with different operating systems. With its widespread popularity, strong community support, and availability of drivers, MySQL seamlessly integrates with the chosen front-end technology. Its open-source nature and compatibility with </a:t>
            </a:r>
            <a:endParaRPr lang="en-US" sz="3200" dirty="0" smtClean="0">
              <a:solidFill>
                <a:schemeClr val="accent5">
                  <a:lumMod val="75000"/>
                </a:schemeClr>
              </a:solidFill>
            </a:endParaRPr>
          </a:p>
          <a:p>
            <a:r>
              <a:rPr lang="en-US" sz="3200" dirty="0" smtClean="0">
                <a:solidFill>
                  <a:schemeClr val="accent5">
                    <a:lumMod val="75000"/>
                  </a:schemeClr>
                </a:solidFill>
              </a:rPr>
              <a:t>various </a:t>
            </a:r>
            <a:r>
              <a:rPr lang="en-US" sz="3200" dirty="0">
                <a:solidFill>
                  <a:schemeClr val="accent5">
                    <a:lumMod val="75000"/>
                  </a:schemeClr>
                </a:solidFill>
              </a:rPr>
              <a:t>programming languages make it a reliable choice </a:t>
            </a:r>
            <a:r>
              <a:rPr lang="en-US" sz="3200" dirty="0" smtClean="0">
                <a:solidFill>
                  <a:schemeClr val="accent5">
                    <a:lumMod val="75000"/>
                  </a:schemeClr>
                </a:solidFill>
              </a:rPr>
              <a:t>for our</a:t>
            </a:r>
          </a:p>
          <a:p>
            <a:r>
              <a:rPr lang="en-US" sz="3200" dirty="0" smtClean="0">
                <a:solidFill>
                  <a:schemeClr val="accent5">
                    <a:lumMod val="75000"/>
                  </a:schemeClr>
                </a:solidFill>
              </a:rPr>
              <a:t> </a:t>
            </a:r>
            <a:r>
              <a:rPr lang="en-US" sz="3200" dirty="0">
                <a:solidFill>
                  <a:schemeClr val="accent5">
                    <a:lumMod val="75000"/>
                  </a:schemeClr>
                </a:solidFill>
              </a:rPr>
              <a:t>project's back-end needs, ensuring smooth data management </a:t>
            </a:r>
            <a:endParaRPr lang="en-US" sz="3200" dirty="0" smtClean="0">
              <a:solidFill>
                <a:schemeClr val="accent5">
                  <a:lumMod val="75000"/>
                </a:schemeClr>
              </a:solidFill>
            </a:endParaRPr>
          </a:p>
          <a:p>
            <a:r>
              <a:rPr lang="en-US" sz="3200" dirty="0" smtClean="0">
                <a:solidFill>
                  <a:schemeClr val="accent5">
                    <a:lumMod val="75000"/>
                  </a:schemeClr>
                </a:solidFill>
              </a:rPr>
              <a:t>and </a:t>
            </a:r>
            <a:r>
              <a:rPr lang="en-US" sz="3200" dirty="0">
                <a:solidFill>
                  <a:schemeClr val="accent5">
                    <a:lumMod val="75000"/>
                  </a:schemeClr>
                </a:solidFill>
              </a:rPr>
              <a:t>optimal performance.</a:t>
            </a:r>
          </a:p>
        </p:txBody>
      </p:sp>
      <p:graphicFrame>
        <p:nvGraphicFramePr>
          <p:cNvPr id="6" name="Table 4"/>
          <p:cNvGraphicFramePr>
            <a:graphicFrameLocks noGrp="1"/>
          </p:cNvGraphicFramePr>
          <p:nvPr>
            <p:extLst>
              <p:ext uri="{D42A27DB-BD31-4B8C-83A1-F6EECF244321}">
                <p14:modId xmlns:p14="http://schemas.microsoft.com/office/powerpoint/2010/main" val="2052988062"/>
              </p:ext>
            </p:extLst>
          </p:nvPr>
        </p:nvGraphicFramePr>
        <p:xfrm>
          <a:off x="1066800" y="395171"/>
          <a:ext cx="10172153" cy="1232840"/>
        </p:xfrm>
        <a:graphic>
          <a:graphicData uri="http://schemas.openxmlformats.org/drawingml/2006/table">
            <a:tbl>
              <a:tblPr/>
              <a:tblGrid>
                <a:gridCol w="10172153"/>
              </a:tblGrid>
              <a:tr h="1232840">
                <a:tc>
                  <a:txBody>
                    <a:bodyPr/>
                    <a:lstStyle/>
                    <a:p>
                      <a:pPr algn="l">
                        <a:lnSpc>
                          <a:spcPts val="6719"/>
                        </a:lnSpc>
                        <a:defRPr/>
                      </a:pPr>
                      <a:r>
                        <a:rPr lang="en-US" sz="5400" dirty="0" smtClean="0">
                          <a:solidFill>
                            <a:srgbClr val="2B4B82"/>
                          </a:solidFill>
                          <a:latin typeface="Clear Sans Bold Bold"/>
                        </a:rPr>
                        <a:t>Overview</a:t>
                      </a:r>
                      <a:r>
                        <a:rPr lang="en-US" sz="5400" baseline="0" dirty="0" smtClean="0">
                          <a:solidFill>
                            <a:srgbClr val="2B4B82"/>
                          </a:solidFill>
                          <a:latin typeface="Clear Sans Bold Bold"/>
                        </a:rPr>
                        <a:t> of Back-End</a:t>
                      </a:r>
                      <a:endParaRPr lang="en-US" sz="1200" dirty="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000" y="6004409"/>
            <a:ext cx="6867253" cy="3543679"/>
          </a:xfrm>
          <a:prstGeom prst="rect">
            <a:avLst/>
          </a:prstGeom>
        </p:spPr>
      </p:pic>
      <p:sp>
        <p:nvSpPr>
          <p:cNvPr id="8" name="Flowchart: Connector 7"/>
          <p:cNvSpPr/>
          <p:nvPr/>
        </p:nvSpPr>
        <p:spPr>
          <a:xfrm>
            <a:off x="1102360" y="905278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51</a:t>
            </a:r>
            <a:endParaRPr lang="en-US" sz="4400" dirty="0"/>
          </a:p>
        </p:txBody>
      </p:sp>
    </p:spTree>
    <p:extLst>
      <p:ext uri="{BB962C8B-B14F-4D97-AF65-F5344CB8AC3E}">
        <p14:creationId xmlns:p14="http://schemas.microsoft.com/office/powerpoint/2010/main" val="31942661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41420" y="4043944"/>
            <a:ext cx="7312717" cy="3035576"/>
            <a:chOff x="0" y="190500"/>
            <a:chExt cx="9750289" cy="4047434"/>
          </a:xfrm>
        </p:grpSpPr>
        <p:sp>
          <p:nvSpPr>
            <p:cNvPr id="3" name="TextBox 3"/>
            <p:cNvSpPr txBox="1"/>
            <p:nvPr/>
          </p:nvSpPr>
          <p:spPr>
            <a:xfrm>
              <a:off x="0" y="190500"/>
              <a:ext cx="9750289" cy="1335494"/>
            </a:xfrm>
            <a:prstGeom prst="rect">
              <a:avLst/>
            </a:prstGeom>
          </p:spPr>
          <p:txBody>
            <a:bodyPr lIns="0" tIns="0" rIns="0" bIns="0" rtlCol="0" anchor="t">
              <a:spAutoFit/>
            </a:bodyPr>
            <a:lstStyle/>
            <a:p>
              <a:pPr>
                <a:lnSpc>
                  <a:spcPts val="7520"/>
                </a:lnSpc>
              </a:pPr>
              <a:r>
                <a:rPr lang="en-US" sz="9600" spc="-88" dirty="0" smtClean="0">
                  <a:solidFill>
                    <a:srgbClr val="2B4B82"/>
                  </a:solidFill>
                  <a:latin typeface="Clear Sans Bold"/>
                </a:rPr>
                <a:t>Execution</a:t>
              </a:r>
              <a:endParaRPr lang="en-US" sz="9600" spc="-88" dirty="0">
                <a:solidFill>
                  <a:srgbClr val="2B4B82"/>
                </a:solidFill>
                <a:latin typeface="Clear Sans Bold"/>
              </a:endParaRPr>
            </a:p>
          </p:txBody>
        </p:sp>
        <p:sp>
          <p:nvSpPr>
            <p:cNvPr id="4" name="TextBox 4"/>
            <p:cNvSpPr txBox="1"/>
            <p:nvPr/>
          </p:nvSpPr>
          <p:spPr>
            <a:xfrm>
              <a:off x="0" y="3490037"/>
              <a:ext cx="9750289" cy="747897"/>
            </a:xfrm>
            <a:prstGeom prst="rect">
              <a:avLst/>
            </a:prstGeom>
          </p:spPr>
          <p:txBody>
            <a:bodyPr lIns="0" tIns="0" rIns="0" bIns="0" rtlCol="0" anchor="t">
              <a:spAutoFit/>
            </a:bodyPr>
            <a:lstStyle/>
            <a:p>
              <a:pPr>
                <a:lnSpc>
                  <a:spcPts val="4759"/>
                </a:lnSpc>
              </a:pPr>
              <a:endParaRPr lang="en-US" sz="3399" dirty="0">
                <a:solidFill>
                  <a:srgbClr val="2B4B82"/>
                </a:solidFill>
                <a:latin typeface="Clear Sans Regula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854137" y="3018272"/>
            <a:ext cx="7411325" cy="463544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8665100" y="8613636"/>
            <a:ext cx="4338720" cy="271367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976014" y="7483497"/>
            <a:ext cx="3289448" cy="20574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320348" y="712171"/>
            <a:ext cx="3289448" cy="2057400"/>
          </a:xfrm>
          <a:prstGeom prst="rect">
            <a:avLst/>
          </a:prstGeom>
        </p:spPr>
      </p:pic>
      <p:pic>
        <p:nvPicPr>
          <p:cNvPr id="9" name="Picture 2"/>
          <p:cNvPicPr>
            <a:picLocks noChangeAspect="1"/>
          </p:cNvPicPr>
          <p:nvPr/>
        </p:nvPicPr>
        <p:blipFill>
          <a:blip r:embed="rId4"/>
          <a:srcRect/>
          <a:stretch>
            <a:fillRect/>
          </a:stretch>
        </p:blipFill>
        <p:spPr>
          <a:xfrm rot="525350">
            <a:off x="4062853" y="6288160"/>
            <a:ext cx="2058781" cy="2181489"/>
          </a:xfrm>
          <a:prstGeom prst="rect">
            <a:avLst/>
          </a:prstGeom>
        </p:spPr>
      </p:pic>
      <p:pic>
        <p:nvPicPr>
          <p:cNvPr id="10" name="Picture 3"/>
          <p:cNvPicPr>
            <a:picLocks noChangeAspect="1"/>
          </p:cNvPicPr>
          <p:nvPr/>
        </p:nvPicPr>
        <p:blipFill>
          <a:blip r:embed="rId5"/>
          <a:srcRect/>
          <a:stretch>
            <a:fillRect/>
          </a:stretch>
        </p:blipFill>
        <p:spPr>
          <a:xfrm>
            <a:off x="-533401" y="-586476"/>
            <a:ext cx="2903299" cy="2910576"/>
          </a:xfrm>
          <a:prstGeom prst="rect">
            <a:avLst/>
          </a:prstGeom>
        </p:spPr>
      </p:pic>
      <p:pic>
        <p:nvPicPr>
          <p:cNvPr id="11" name="Picture 4"/>
          <p:cNvPicPr>
            <a:picLocks noChangeAspect="1"/>
          </p:cNvPicPr>
          <p:nvPr/>
        </p:nvPicPr>
        <p:blipFill>
          <a:blip r:embed="rId6"/>
          <a:srcRect/>
          <a:stretch>
            <a:fillRect/>
          </a:stretch>
        </p:blipFill>
        <p:spPr>
          <a:xfrm>
            <a:off x="400868" y="8898409"/>
            <a:ext cx="2942709" cy="2777181"/>
          </a:xfrm>
          <a:prstGeom prst="rect">
            <a:avLst/>
          </a:prstGeom>
        </p:spPr>
      </p:pic>
      <p:pic>
        <p:nvPicPr>
          <p:cNvPr id="12" name="Picture 5"/>
          <p:cNvPicPr>
            <a:picLocks noChangeAspect="1"/>
          </p:cNvPicPr>
          <p:nvPr/>
        </p:nvPicPr>
        <p:blipFill>
          <a:blip r:embed="rId7"/>
          <a:srcRect/>
          <a:stretch>
            <a:fillRect/>
          </a:stretch>
        </p:blipFill>
        <p:spPr>
          <a:xfrm rot="911808">
            <a:off x="9215058" y="-596166"/>
            <a:ext cx="1815686" cy="1947116"/>
          </a:xfrm>
          <a:prstGeom prst="rect">
            <a:avLst/>
          </a:prstGeom>
        </p:spPr>
      </p:pic>
      <p:sp>
        <p:nvSpPr>
          <p:cNvPr id="13" name="Flowchart: Connector 1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52</a:t>
            </a:r>
            <a:endParaRPr lang="en-US" sz="4400" dirty="0"/>
          </a:p>
        </p:txBody>
      </p:sp>
    </p:spTree>
    <p:extLst>
      <p:ext uri="{BB962C8B-B14F-4D97-AF65-F5344CB8AC3E}">
        <p14:creationId xmlns:p14="http://schemas.microsoft.com/office/powerpoint/2010/main" val="6564090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p:cNvPicPr>
          <p:nvPr/>
        </p:nvPicPr>
        <p:blipFill>
          <a:blip r:embed="rId2"/>
          <a:srcRect/>
          <a:stretch>
            <a:fillRect/>
          </a:stretch>
        </p:blipFill>
        <p:spPr>
          <a:xfrm rot="5689601">
            <a:off x="279372" y="8093635"/>
            <a:ext cx="1956093" cy="2097687"/>
          </a:xfrm>
          <a:prstGeom prst="rect">
            <a:avLst/>
          </a:prstGeom>
        </p:spPr>
      </p:pic>
      <p:pic>
        <p:nvPicPr>
          <p:cNvPr id="8"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494067">
            <a:off x="-22140" y="3503229"/>
            <a:ext cx="2177921" cy="3355340"/>
          </a:xfrm>
          <a:prstGeom prst="rect">
            <a:avLst/>
          </a:prstGeom>
        </p:spPr>
      </p:pic>
      <p:pic>
        <p:nvPicPr>
          <p:cNvPr id="9" name="Picture 6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838199" y="1452747"/>
            <a:ext cx="1546637" cy="1487586"/>
          </a:xfrm>
          <a:prstGeom prst="rect">
            <a:avLst/>
          </a:prstGeom>
        </p:spPr>
      </p:pic>
      <p:pic>
        <p:nvPicPr>
          <p:cNvPr id="10" name="image1.png"/>
          <p:cNvPicPr/>
          <p:nvPr/>
        </p:nvPicPr>
        <p:blipFill>
          <a:blip r:embed="rId10" cstate="print"/>
          <a:stretch>
            <a:fillRect/>
          </a:stretch>
        </p:blipFill>
        <p:spPr>
          <a:xfrm>
            <a:off x="2415316" y="342900"/>
            <a:ext cx="15034484" cy="9613620"/>
          </a:xfrm>
          <a:prstGeom prst="rect">
            <a:avLst/>
          </a:prstGeom>
        </p:spPr>
      </p:pic>
      <p:pic>
        <p:nvPicPr>
          <p:cNvPr id="11" name="Picture 10"/>
          <p:cNvPicPr>
            <a:picLocks noChangeAspect="1"/>
          </p:cNvPicPr>
          <p:nvPr/>
        </p:nvPicPr>
        <p:blipFill>
          <a:blip r:embed="rId11"/>
          <a:srcRect/>
          <a:stretch>
            <a:fillRect/>
          </a:stretch>
        </p:blipFill>
        <p:spPr>
          <a:xfrm>
            <a:off x="16306800" y="-647700"/>
            <a:ext cx="2899410" cy="3200400"/>
          </a:xfrm>
          <a:prstGeom prst="rect">
            <a:avLst/>
          </a:prstGeom>
        </p:spPr>
      </p:pic>
      <p:pic>
        <p:nvPicPr>
          <p:cNvPr id="12" name="Picture 7"/>
          <p:cNvPicPr>
            <a:picLocks noChangeAspect="1"/>
          </p:cNvPicPr>
          <p:nvPr/>
        </p:nvPicPr>
        <p:blipFill>
          <a:blip r:embed="rId12"/>
          <a:srcRect/>
          <a:stretch>
            <a:fillRect/>
          </a:stretch>
        </p:blipFill>
        <p:spPr>
          <a:xfrm rot="1080033">
            <a:off x="16457608" y="8464643"/>
            <a:ext cx="2695466" cy="2743476"/>
          </a:xfrm>
          <a:prstGeom prst="rect">
            <a:avLst/>
          </a:prstGeom>
        </p:spPr>
      </p:pic>
      <p:sp>
        <p:nvSpPr>
          <p:cNvPr id="13" name="Flowchart: Connector 1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53</a:t>
            </a:r>
            <a:endParaRPr lang="en-US" sz="4400" dirty="0"/>
          </a:p>
        </p:txBody>
      </p:sp>
    </p:spTree>
    <p:extLst>
      <p:ext uri="{BB962C8B-B14F-4D97-AF65-F5344CB8AC3E}">
        <p14:creationId xmlns:p14="http://schemas.microsoft.com/office/powerpoint/2010/main" val="33518158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830" t="22922" r="5612" b="7546"/>
          <a:stretch>
            <a:fillRect/>
          </a:stretch>
        </p:blipFill>
        <p:spPr>
          <a:xfrm>
            <a:off x="533400" y="1238684"/>
            <a:ext cx="9643626" cy="7571792"/>
          </a:xfrm>
          <a:prstGeom prst="rect">
            <a:avLst/>
          </a:prstGeom>
        </p:spPr>
      </p:pic>
      <p:pic>
        <p:nvPicPr>
          <p:cNvPr id="3" name="Picture 3"/>
          <p:cNvPicPr>
            <a:picLocks noChangeAspect="1"/>
          </p:cNvPicPr>
          <p:nvPr/>
        </p:nvPicPr>
        <p:blipFill>
          <a:blip r:embed="rId4"/>
          <a:srcRect l="3361" t="20697" b="4245"/>
          <a:stretch>
            <a:fillRect/>
          </a:stretch>
        </p:blipFill>
        <p:spPr>
          <a:xfrm>
            <a:off x="1257557" y="2686138"/>
            <a:ext cx="5948851" cy="812959"/>
          </a:xfrm>
          <a:prstGeom prst="rect">
            <a:avLst/>
          </a:prstGeom>
        </p:spPr>
      </p:pic>
      <p:pic>
        <p:nvPicPr>
          <p:cNvPr id="4" name="Picture 4"/>
          <p:cNvPicPr>
            <a:picLocks noChangeAspect="1"/>
          </p:cNvPicPr>
          <p:nvPr/>
        </p:nvPicPr>
        <p:blipFill>
          <a:blip r:embed="rId4"/>
          <a:srcRect l="3361" t="20697" b="4245"/>
          <a:stretch>
            <a:fillRect/>
          </a:stretch>
        </p:blipFill>
        <p:spPr>
          <a:xfrm>
            <a:off x="1909180" y="4350921"/>
            <a:ext cx="5948851" cy="812959"/>
          </a:xfrm>
          <a:prstGeom prst="rect">
            <a:avLst/>
          </a:prstGeom>
        </p:spPr>
      </p:pic>
      <p:pic>
        <p:nvPicPr>
          <p:cNvPr id="5" name="Picture 5"/>
          <p:cNvPicPr>
            <a:picLocks noChangeAspect="1"/>
          </p:cNvPicPr>
          <p:nvPr/>
        </p:nvPicPr>
        <p:blipFill>
          <a:blip r:embed="rId4"/>
          <a:srcRect l="3361" t="20697" b="4245"/>
          <a:stretch>
            <a:fillRect/>
          </a:stretch>
        </p:blipFill>
        <p:spPr>
          <a:xfrm>
            <a:off x="1653322" y="6089812"/>
            <a:ext cx="5948851" cy="812959"/>
          </a:xfrm>
          <a:prstGeom prst="rect">
            <a:avLst/>
          </a:prstGeom>
        </p:spPr>
      </p:pic>
      <p:pic>
        <p:nvPicPr>
          <p:cNvPr id="6" name="Picture 6"/>
          <p:cNvPicPr>
            <a:picLocks noChangeAspect="1"/>
          </p:cNvPicPr>
          <p:nvPr/>
        </p:nvPicPr>
        <p:blipFill>
          <a:blip r:embed="rId4"/>
          <a:srcRect l="3361" t="20697" b="4245"/>
          <a:stretch>
            <a:fillRect/>
          </a:stretch>
        </p:blipFill>
        <p:spPr>
          <a:xfrm>
            <a:off x="1309057" y="8204560"/>
            <a:ext cx="5948851" cy="812959"/>
          </a:xfrm>
          <a:prstGeom prst="rect">
            <a:avLst/>
          </a:prstGeom>
        </p:spPr>
      </p:pic>
      <p:sp>
        <p:nvSpPr>
          <p:cNvPr id="8" name="Freeform 8"/>
          <p:cNvSpPr/>
          <p:nvPr/>
        </p:nvSpPr>
        <p:spPr>
          <a:xfrm>
            <a:off x="741018" y="704325"/>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MainWindow.java</a:t>
            </a:r>
            <a:endParaRPr lang="en-US" sz="4800" dirty="0">
              <a:solidFill>
                <a:schemeClr val="accent6">
                  <a:lumMod val="60000"/>
                  <a:lumOff val="40000"/>
                </a:schemeClr>
              </a:solidFill>
              <a:latin typeface="Arial Rounded MT Bold" panose="020F0704030504030204" pitchFamily="34" charset="0"/>
            </a:endParaRPr>
          </a:p>
        </p:txBody>
      </p:sp>
      <p:sp>
        <p:nvSpPr>
          <p:cNvPr id="21" name="Freeform 21"/>
          <p:cNvSpPr/>
          <p:nvPr/>
        </p:nvSpPr>
        <p:spPr>
          <a:xfrm>
            <a:off x="10683853" y="1071066"/>
            <a:ext cx="5390383" cy="3257865"/>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chemeClr val="accent6">
              <a:lumMod val="60000"/>
              <a:lumOff val="40000"/>
            </a:schemeClr>
          </a:solidFill>
          <a:ln>
            <a:noFill/>
          </a:ln>
        </p:spPr>
        <p:txBody>
          <a:bodyPr/>
          <a:lstStyle/>
          <a:p>
            <a:pPr algn="ctr"/>
            <a:endParaRPr lang="en-US" sz="6000" dirty="0">
              <a:solidFill>
                <a:schemeClr val="accent2">
                  <a:lumMod val="50000"/>
                </a:schemeClr>
              </a:solidFill>
            </a:endParaRPr>
          </a:p>
        </p:txBody>
      </p:sp>
      <p:sp>
        <p:nvSpPr>
          <p:cNvPr id="25" name="TextBox 25"/>
          <p:cNvSpPr txBox="1"/>
          <p:nvPr/>
        </p:nvSpPr>
        <p:spPr>
          <a:xfrm>
            <a:off x="10415037" y="2117502"/>
            <a:ext cx="5790394" cy="1308050"/>
          </a:xfrm>
          <a:prstGeom prst="rect">
            <a:avLst/>
          </a:prstGeom>
        </p:spPr>
        <p:txBody>
          <a:bodyPr lIns="0" tIns="0" rIns="0" bIns="0" rtlCol="0" anchor="t">
            <a:spAutoFit/>
          </a:bodyPr>
          <a:lstStyle/>
          <a:p>
            <a:pPr algn="ctr">
              <a:lnSpc>
                <a:spcPts val="10199"/>
              </a:lnSpc>
            </a:pPr>
            <a:r>
              <a:rPr lang="en-US" sz="8499" dirty="0" smtClean="0">
                <a:solidFill>
                  <a:schemeClr val="tx1">
                    <a:lumMod val="75000"/>
                    <a:lumOff val="25000"/>
                  </a:schemeClr>
                </a:solidFill>
                <a:latin typeface="Nourd Bold Bold"/>
              </a:rPr>
              <a:t>Classes</a:t>
            </a:r>
            <a:endParaRPr lang="en-US" sz="8499" dirty="0">
              <a:solidFill>
                <a:schemeClr val="tx1">
                  <a:lumMod val="75000"/>
                  <a:lumOff val="25000"/>
                </a:schemeClr>
              </a:solidFill>
              <a:latin typeface="Nourd Bold Bold"/>
            </a:endParaRPr>
          </a:p>
        </p:txBody>
      </p:sp>
      <p:sp>
        <p:nvSpPr>
          <p:cNvPr id="18" name="Freeform 8"/>
          <p:cNvSpPr/>
          <p:nvPr/>
        </p:nvSpPr>
        <p:spPr>
          <a:xfrm>
            <a:off x="714918" y="2191130"/>
            <a:ext cx="7034128" cy="1358774"/>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Login.java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sp>
        <p:nvSpPr>
          <p:cNvPr id="20" name="Freeform 8"/>
          <p:cNvSpPr/>
          <p:nvPr/>
        </p:nvSpPr>
        <p:spPr>
          <a:xfrm>
            <a:off x="688468" y="3782762"/>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Project.java</a:t>
            </a:r>
            <a:endParaRPr lang="en-US" sz="4800" dirty="0">
              <a:solidFill>
                <a:schemeClr val="accent6">
                  <a:lumMod val="60000"/>
                  <a:lumOff val="40000"/>
                </a:schemeClr>
              </a:solidFill>
            </a:endParaRPr>
          </a:p>
        </p:txBody>
      </p:sp>
      <p:sp>
        <p:nvSpPr>
          <p:cNvPr id="22" name="Freeform 8"/>
          <p:cNvSpPr/>
          <p:nvPr/>
        </p:nvSpPr>
        <p:spPr>
          <a:xfrm>
            <a:off x="741018" y="5045189"/>
            <a:ext cx="7034128" cy="1163315"/>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36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AddStudent.java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sp>
        <p:nvSpPr>
          <p:cNvPr id="27" name="Freeform 8"/>
          <p:cNvSpPr/>
          <p:nvPr/>
        </p:nvSpPr>
        <p:spPr>
          <a:xfrm>
            <a:off x="741018" y="6457978"/>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AddTeacher.java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sp>
        <p:nvSpPr>
          <p:cNvPr id="28" name="Freeform 8"/>
          <p:cNvSpPr/>
          <p:nvPr/>
        </p:nvSpPr>
        <p:spPr>
          <a:xfrm>
            <a:off x="741018" y="7689776"/>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rPr>
              <a:t>  </a:t>
            </a:r>
            <a:r>
              <a:rPr lang="en-US" sz="4800" dirty="0" smtClean="0">
                <a:solidFill>
                  <a:schemeClr val="accent6">
                    <a:lumMod val="60000"/>
                    <a:lumOff val="40000"/>
                  </a:schemeClr>
                </a:solidFill>
              </a:rPr>
              <a:t>dbConnectivity.java</a:t>
            </a:r>
            <a:endParaRPr lang="en-US" sz="4800" dirty="0">
              <a:solidFill>
                <a:schemeClr val="accent6">
                  <a:lumMod val="60000"/>
                  <a:lumOff val="40000"/>
                </a:schemeClr>
              </a:solidFill>
            </a:endParaRPr>
          </a:p>
        </p:txBody>
      </p:sp>
      <p:sp>
        <p:nvSpPr>
          <p:cNvPr id="29" name="Freeform 8"/>
          <p:cNvSpPr/>
          <p:nvPr/>
        </p:nvSpPr>
        <p:spPr>
          <a:xfrm>
            <a:off x="766418" y="8950458"/>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rPr>
              <a:t>  </a:t>
            </a:r>
            <a:r>
              <a:rPr lang="en-US" sz="4800" dirty="0" smtClean="0">
                <a:solidFill>
                  <a:schemeClr val="accent6">
                    <a:lumMod val="60000"/>
                    <a:lumOff val="40000"/>
                  </a:schemeClr>
                </a:solidFill>
              </a:rPr>
              <a:t>feeStructure.java</a:t>
            </a:r>
            <a:endParaRPr lang="en-US" sz="4800" dirty="0">
              <a:solidFill>
                <a:schemeClr val="accent6">
                  <a:lumMod val="60000"/>
                  <a:lumOff val="40000"/>
                </a:schemeClr>
              </a:solidFill>
            </a:endParaRPr>
          </a:p>
        </p:txBody>
      </p:sp>
      <p:pic>
        <p:nvPicPr>
          <p:cNvPr id="31" name="Picture 2"/>
          <p:cNvPicPr>
            <a:picLocks noChangeAspect="1"/>
          </p:cNvPicPr>
          <p:nvPr/>
        </p:nvPicPr>
        <p:blipFill>
          <a:blip r:embed="rId5"/>
          <a:srcRect/>
          <a:stretch>
            <a:fillRect/>
          </a:stretch>
        </p:blipFill>
        <p:spPr>
          <a:xfrm rot="5585393">
            <a:off x="8494667" y="7765844"/>
            <a:ext cx="2235962" cy="2369231"/>
          </a:xfrm>
          <a:prstGeom prst="rect">
            <a:avLst/>
          </a:prstGeom>
        </p:spPr>
      </p:pic>
      <p:pic>
        <p:nvPicPr>
          <p:cNvPr id="32" name="Picture 3"/>
          <p:cNvPicPr>
            <a:picLocks noChangeAspect="1"/>
          </p:cNvPicPr>
          <p:nvPr/>
        </p:nvPicPr>
        <p:blipFill>
          <a:blip r:embed="rId6"/>
          <a:srcRect/>
          <a:stretch>
            <a:fillRect/>
          </a:stretch>
        </p:blipFill>
        <p:spPr>
          <a:xfrm>
            <a:off x="16294142" y="7599225"/>
            <a:ext cx="2829496" cy="2836587"/>
          </a:xfrm>
          <a:prstGeom prst="rect">
            <a:avLst/>
          </a:prstGeom>
        </p:spPr>
      </p:pic>
      <p:pic>
        <p:nvPicPr>
          <p:cNvPr id="33" name="Picture 5"/>
          <p:cNvPicPr>
            <a:picLocks noChangeAspect="1"/>
          </p:cNvPicPr>
          <p:nvPr/>
        </p:nvPicPr>
        <p:blipFill>
          <a:blip r:embed="rId7"/>
          <a:srcRect/>
          <a:stretch>
            <a:fillRect/>
          </a:stretch>
        </p:blipFill>
        <p:spPr>
          <a:xfrm>
            <a:off x="8255873" y="-842472"/>
            <a:ext cx="2851895" cy="3058332"/>
          </a:xfrm>
          <a:prstGeom prst="rect">
            <a:avLst/>
          </a:prstGeom>
        </p:spPr>
      </p:pic>
      <p:pic>
        <p:nvPicPr>
          <p:cNvPr id="7" name="Picture 6"/>
          <p:cNvPicPr>
            <a:picLocks noChangeAspect="1"/>
          </p:cNvPicPr>
          <p:nvPr/>
        </p:nvPicPr>
        <p:blipFill>
          <a:blip r:embed="rId8"/>
          <a:stretch>
            <a:fillRect/>
          </a:stretch>
        </p:blipFill>
        <p:spPr>
          <a:xfrm>
            <a:off x="10888465" y="4526760"/>
            <a:ext cx="4973117" cy="47932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Flowchart: Connector 2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54</a:t>
            </a:r>
            <a:endParaRPr lang="en-US" sz="4400" dirty="0"/>
          </a:p>
        </p:txBody>
      </p:sp>
    </p:spTree>
    <p:extLst>
      <p:ext uri="{BB962C8B-B14F-4D97-AF65-F5344CB8AC3E}">
        <p14:creationId xmlns:p14="http://schemas.microsoft.com/office/powerpoint/2010/main" val="28786370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830" t="22922" r="5612" b="7546"/>
          <a:stretch>
            <a:fillRect/>
          </a:stretch>
        </p:blipFill>
        <p:spPr>
          <a:xfrm>
            <a:off x="531048" y="693640"/>
            <a:ext cx="9643626" cy="7571792"/>
          </a:xfrm>
          <a:prstGeom prst="rect">
            <a:avLst/>
          </a:prstGeom>
        </p:spPr>
      </p:pic>
      <p:pic>
        <p:nvPicPr>
          <p:cNvPr id="3" name="Picture 3"/>
          <p:cNvPicPr>
            <a:picLocks noChangeAspect="1"/>
          </p:cNvPicPr>
          <p:nvPr/>
        </p:nvPicPr>
        <p:blipFill>
          <a:blip r:embed="rId4"/>
          <a:srcRect l="3361" t="20697" b="4245"/>
          <a:stretch>
            <a:fillRect/>
          </a:stretch>
        </p:blipFill>
        <p:spPr>
          <a:xfrm>
            <a:off x="1257557" y="2686138"/>
            <a:ext cx="5948851" cy="812959"/>
          </a:xfrm>
          <a:prstGeom prst="rect">
            <a:avLst/>
          </a:prstGeom>
        </p:spPr>
      </p:pic>
      <p:pic>
        <p:nvPicPr>
          <p:cNvPr id="4" name="Picture 4"/>
          <p:cNvPicPr>
            <a:picLocks noChangeAspect="1"/>
          </p:cNvPicPr>
          <p:nvPr/>
        </p:nvPicPr>
        <p:blipFill>
          <a:blip r:embed="rId4"/>
          <a:srcRect l="3361" t="20697" b="4245"/>
          <a:stretch>
            <a:fillRect/>
          </a:stretch>
        </p:blipFill>
        <p:spPr>
          <a:xfrm>
            <a:off x="1909180" y="4350921"/>
            <a:ext cx="5948851" cy="812959"/>
          </a:xfrm>
          <a:prstGeom prst="rect">
            <a:avLst/>
          </a:prstGeom>
        </p:spPr>
      </p:pic>
      <p:pic>
        <p:nvPicPr>
          <p:cNvPr id="5" name="Picture 5"/>
          <p:cNvPicPr>
            <a:picLocks noChangeAspect="1"/>
          </p:cNvPicPr>
          <p:nvPr/>
        </p:nvPicPr>
        <p:blipFill>
          <a:blip r:embed="rId4"/>
          <a:srcRect l="3361" t="20697" b="4245"/>
          <a:stretch>
            <a:fillRect/>
          </a:stretch>
        </p:blipFill>
        <p:spPr>
          <a:xfrm>
            <a:off x="1653322" y="6089812"/>
            <a:ext cx="5948851" cy="812959"/>
          </a:xfrm>
          <a:prstGeom prst="rect">
            <a:avLst/>
          </a:prstGeom>
        </p:spPr>
      </p:pic>
      <p:pic>
        <p:nvPicPr>
          <p:cNvPr id="6" name="Picture 6"/>
          <p:cNvPicPr>
            <a:picLocks noChangeAspect="1"/>
          </p:cNvPicPr>
          <p:nvPr/>
        </p:nvPicPr>
        <p:blipFill>
          <a:blip r:embed="rId4"/>
          <a:srcRect l="3361" t="20697" b="4245"/>
          <a:stretch>
            <a:fillRect/>
          </a:stretch>
        </p:blipFill>
        <p:spPr>
          <a:xfrm>
            <a:off x="1344842" y="7878384"/>
            <a:ext cx="5948851" cy="812959"/>
          </a:xfrm>
          <a:prstGeom prst="rect">
            <a:avLst/>
          </a:prstGeom>
        </p:spPr>
      </p:pic>
      <p:sp>
        <p:nvSpPr>
          <p:cNvPr id="8" name="Freeform 8"/>
          <p:cNvSpPr/>
          <p:nvPr/>
        </p:nvSpPr>
        <p:spPr>
          <a:xfrm>
            <a:off x="741018" y="296168"/>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UpdateStudent.java</a:t>
            </a:r>
            <a:endParaRPr lang="en-US" sz="4800" dirty="0">
              <a:solidFill>
                <a:schemeClr val="accent6">
                  <a:lumMod val="60000"/>
                  <a:lumOff val="40000"/>
                </a:schemeClr>
              </a:solidFill>
              <a:latin typeface="Arial Rounded MT Bold" panose="020F0704030504030204" pitchFamily="34" charset="0"/>
            </a:endParaRPr>
          </a:p>
        </p:txBody>
      </p:sp>
      <p:sp>
        <p:nvSpPr>
          <p:cNvPr id="21" name="Freeform 21"/>
          <p:cNvSpPr/>
          <p:nvPr/>
        </p:nvSpPr>
        <p:spPr>
          <a:xfrm>
            <a:off x="10683853" y="1071066"/>
            <a:ext cx="5390383" cy="3257865"/>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chemeClr val="accent6">
              <a:lumMod val="60000"/>
              <a:lumOff val="40000"/>
            </a:schemeClr>
          </a:solidFill>
          <a:ln>
            <a:noFill/>
          </a:ln>
        </p:spPr>
        <p:txBody>
          <a:bodyPr/>
          <a:lstStyle/>
          <a:p>
            <a:pPr algn="ctr"/>
            <a:endParaRPr lang="en-US" sz="6000" dirty="0">
              <a:solidFill>
                <a:schemeClr val="accent2">
                  <a:lumMod val="50000"/>
                </a:schemeClr>
              </a:solidFill>
            </a:endParaRPr>
          </a:p>
        </p:txBody>
      </p:sp>
      <p:sp>
        <p:nvSpPr>
          <p:cNvPr id="25" name="TextBox 25"/>
          <p:cNvSpPr txBox="1"/>
          <p:nvPr/>
        </p:nvSpPr>
        <p:spPr>
          <a:xfrm>
            <a:off x="10415037" y="2117502"/>
            <a:ext cx="5790394" cy="1308050"/>
          </a:xfrm>
          <a:prstGeom prst="rect">
            <a:avLst/>
          </a:prstGeom>
        </p:spPr>
        <p:txBody>
          <a:bodyPr lIns="0" tIns="0" rIns="0" bIns="0" rtlCol="0" anchor="t">
            <a:spAutoFit/>
          </a:bodyPr>
          <a:lstStyle/>
          <a:p>
            <a:pPr algn="ctr">
              <a:lnSpc>
                <a:spcPts val="10199"/>
              </a:lnSpc>
            </a:pPr>
            <a:r>
              <a:rPr lang="en-US" sz="8499" dirty="0" smtClean="0">
                <a:solidFill>
                  <a:schemeClr val="tx1">
                    <a:lumMod val="75000"/>
                    <a:lumOff val="25000"/>
                  </a:schemeClr>
                </a:solidFill>
                <a:latin typeface="Nourd Bold Bold"/>
              </a:rPr>
              <a:t>Classes</a:t>
            </a:r>
            <a:endParaRPr lang="en-US" sz="8499" dirty="0">
              <a:solidFill>
                <a:schemeClr val="tx1">
                  <a:lumMod val="75000"/>
                  <a:lumOff val="25000"/>
                </a:schemeClr>
              </a:solidFill>
              <a:latin typeface="Nourd Bold Bold"/>
            </a:endParaRPr>
          </a:p>
        </p:txBody>
      </p:sp>
      <p:sp>
        <p:nvSpPr>
          <p:cNvPr id="18" name="Freeform 8"/>
          <p:cNvSpPr/>
          <p:nvPr/>
        </p:nvSpPr>
        <p:spPr>
          <a:xfrm>
            <a:off x="714918" y="1905636"/>
            <a:ext cx="7034128" cy="1358774"/>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UpdateTeacher.java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sp>
        <p:nvSpPr>
          <p:cNvPr id="20" name="Freeform 8"/>
          <p:cNvSpPr/>
          <p:nvPr/>
        </p:nvSpPr>
        <p:spPr>
          <a:xfrm>
            <a:off x="714918" y="3496549"/>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Leave.java</a:t>
            </a:r>
            <a:endParaRPr lang="en-US" sz="4800" dirty="0">
              <a:solidFill>
                <a:schemeClr val="accent6">
                  <a:lumMod val="60000"/>
                  <a:lumOff val="40000"/>
                </a:schemeClr>
              </a:solidFill>
            </a:endParaRPr>
          </a:p>
        </p:txBody>
      </p:sp>
      <p:sp>
        <p:nvSpPr>
          <p:cNvPr id="22" name="Freeform 8"/>
          <p:cNvSpPr/>
          <p:nvPr/>
        </p:nvSpPr>
        <p:spPr>
          <a:xfrm>
            <a:off x="669065" y="4780275"/>
            <a:ext cx="7034128" cy="1163315"/>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3600" dirty="0" smtClean="0">
                <a:solidFill>
                  <a:schemeClr val="accent2">
                    <a:lumMod val="20000"/>
                    <a:lumOff val="80000"/>
                  </a:schemeClr>
                </a:solidFill>
                <a:latin typeface="Arial Rounded MT Bold" panose="020F0704030504030204" pitchFamily="34" charset="0"/>
              </a:rPr>
              <a:t>  </a:t>
            </a:r>
            <a:r>
              <a:rPr lang="en-US" sz="4800" dirty="0">
                <a:solidFill>
                  <a:schemeClr val="accent6">
                    <a:lumMod val="60000"/>
                    <a:lumOff val="40000"/>
                  </a:schemeClr>
                </a:solidFill>
              </a:rPr>
              <a:t>EnterMarks.java</a:t>
            </a:r>
          </a:p>
          <a:p>
            <a:endParaRPr lang="en-US" dirty="0"/>
          </a:p>
        </p:txBody>
      </p:sp>
      <p:sp>
        <p:nvSpPr>
          <p:cNvPr id="27" name="Freeform 8"/>
          <p:cNvSpPr/>
          <p:nvPr/>
        </p:nvSpPr>
        <p:spPr>
          <a:xfrm>
            <a:off x="741018" y="6214083"/>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LeaveDetails.java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sp>
        <p:nvSpPr>
          <p:cNvPr id="28" name="Freeform 8"/>
          <p:cNvSpPr/>
          <p:nvPr/>
        </p:nvSpPr>
        <p:spPr>
          <a:xfrm>
            <a:off x="741018" y="7506563"/>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rPr>
              <a:t>  </a:t>
            </a:r>
            <a:r>
              <a:rPr lang="en-US" sz="4800" dirty="0" smtClean="0">
                <a:solidFill>
                  <a:schemeClr val="accent6">
                    <a:lumMod val="60000"/>
                    <a:lumOff val="40000"/>
                  </a:schemeClr>
                </a:solidFill>
              </a:rPr>
              <a:t>ExaminationDetails.java</a:t>
            </a:r>
            <a:endParaRPr lang="en-US" sz="4800" dirty="0">
              <a:solidFill>
                <a:schemeClr val="accent6">
                  <a:lumMod val="60000"/>
                  <a:lumOff val="40000"/>
                </a:schemeClr>
              </a:solidFill>
            </a:endParaRPr>
          </a:p>
        </p:txBody>
      </p:sp>
      <p:sp>
        <p:nvSpPr>
          <p:cNvPr id="29" name="Freeform 8"/>
          <p:cNvSpPr/>
          <p:nvPr/>
        </p:nvSpPr>
        <p:spPr>
          <a:xfrm>
            <a:off x="677563" y="8907952"/>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rPr>
              <a:t>  </a:t>
            </a:r>
            <a:r>
              <a:rPr lang="en-US" sz="4800" dirty="0" smtClean="0">
                <a:solidFill>
                  <a:schemeClr val="accent6">
                    <a:lumMod val="60000"/>
                    <a:lumOff val="40000"/>
                  </a:schemeClr>
                </a:solidFill>
              </a:rPr>
              <a:t>About.java</a:t>
            </a:r>
            <a:endParaRPr lang="en-US" sz="4800" dirty="0">
              <a:solidFill>
                <a:schemeClr val="accent6">
                  <a:lumMod val="60000"/>
                  <a:lumOff val="40000"/>
                </a:schemeClr>
              </a:solidFill>
            </a:endParaRPr>
          </a:p>
        </p:txBody>
      </p:sp>
      <p:pic>
        <p:nvPicPr>
          <p:cNvPr id="31" name="Picture 2"/>
          <p:cNvPicPr>
            <a:picLocks noChangeAspect="1"/>
          </p:cNvPicPr>
          <p:nvPr/>
        </p:nvPicPr>
        <p:blipFill>
          <a:blip r:embed="rId5"/>
          <a:srcRect/>
          <a:stretch>
            <a:fillRect/>
          </a:stretch>
        </p:blipFill>
        <p:spPr>
          <a:xfrm rot="5585393">
            <a:off x="8087210" y="8161577"/>
            <a:ext cx="2235962" cy="2369231"/>
          </a:xfrm>
          <a:prstGeom prst="rect">
            <a:avLst/>
          </a:prstGeom>
        </p:spPr>
      </p:pic>
      <p:pic>
        <p:nvPicPr>
          <p:cNvPr id="32" name="Picture 3"/>
          <p:cNvPicPr>
            <a:picLocks noChangeAspect="1"/>
          </p:cNvPicPr>
          <p:nvPr/>
        </p:nvPicPr>
        <p:blipFill>
          <a:blip r:embed="rId6"/>
          <a:srcRect/>
          <a:stretch>
            <a:fillRect/>
          </a:stretch>
        </p:blipFill>
        <p:spPr>
          <a:xfrm>
            <a:off x="16415828" y="7816786"/>
            <a:ext cx="2829496" cy="2836587"/>
          </a:xfrm>
          <a:prstGeom prst="rect">
            <a:avLst/>
          </a:prstGeom>
        </p:spPr>
      </p:pic>
      <p:pic>
        <p:nvPicPr>
          <p:cNvPr id="33" name="Picture 5"/>
          <p:cNvPicPr>
            <a:picLocks noChangeAspect="1"/>
          </p:cNvPicPr>
          <p:nvPr/>
        </p:nvPicPr>
        <p:blipFill>
          <a:blip r:embed="rId7"/>
          <a:srcRect/>
          <a:stretch>
            <a:fillRect/>
          </a:stretch>
        </p:blipFill>
        <p:spPr>
          <a:xfrm>
            <a:off x="8255873" y="-842472"/>
            <a:ext cx="2851895" cy="3058332"/>
          </a:xfrm>
          <a:prstGeom prst="rect">
            <a:avLst/>
          </a:prstGeom>
        </p:spPr>
      </p:pic>
      <p:pic>
        <p:nvPicPr>
          <p:cNvPr id="23" name="Picture 22"/>
          <p:cNvPicPr>
            <a:picLocks noChangeAspect="1"/>
          </p:cNvPicPr>
          <p:nvPr/>
        </p:nvPicPr>
        <p:blipFill>
          <a:blip r:embed="rId8"/>
          <a:stretch>
            <a:fillRect/>
          </a:stretch>
        </p:blipFill>
        <p:spPr>
          <a:xfrm>
            <a:off x="10734118" y="4931488"/>
            <a:ext cx="5681710" cy="4215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Flowchart: Connector 23"/>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55</a:t>
            </a:r>
            <a:endParaRPr lang="en-US" sz="4400" dirty="0"/>
          </a:p>
        </p:txBody>
      </p:sp>
    </p:spTree>
    <p:extLst>
      <p:ext uri="{BB962C8B-B14F-4D97-AF65-F5344CB8AC3E}">
        <p14:creationId xmlns:p14="http://schemas.microsoft.com/office/powerpoint/2010/main" val="34044989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610774" y="1441513"/>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879313" y="5316566"/>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566643" y="-2441088"/>
            <a:ext cx="4317873" cy="5892879"/>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flipH="1">
            <a:off x="1742874" y="3067435"/>
            <a:ext cx="4597438" cy="2842053"/>
          </a:xfrm>
          <a:prstGeom prst="rect">
            <a:avLst/>
          </a:prstGeom>
        </p:spPr>
      </p:pic>
      <p:sp>
        <p:nvSpPr>
          <p:cNvPr id="12" name="Freeform 8"/>
          <p:cNvSpPr/>
          <p:nvPr/>
        </p:nvSpPr>
        <p:spPr>
          <a:xfrm>
            <a:off x="8576756" y="1945698"/>
            <a:ext cx="7958644"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6000" dirty="0">
                <a:solidFill>
                  <a:schemeClr val="accent6">
                    <a:lumMod val="60000"/>
                    <a:lumOff val="40000"/>
                  </a:schemeClr>
                </a:solidFill>
                <a:latin typeface="Arial Rounded MT Bold" panose="020F0704030504030204" pitchFamily="34" charset="0"/>
              </a:rPr>
              <a:t>Database Queries</a:t>
            </a:r>
          </a:p>
        </p:txBody>
      </p:sp>
      <p:sp>
        <p:nvSpPr>
          <p:cNvPr id="9" name="Rectangle 8"/>
          <p:cNvSpPr/>
          <p:nvPr/>
        </p:nvSpPr>
        <p:spPr>
          <a:xfrm>
            <a:off x="7256505" y="3716466"/>
            <a:ext cx="10464251" cy="6494085"/>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accent4">
                    <a:lumMod val="75000"/>
                  </a:schemeClr>
                </a:solidFill>
              </a:rPr>
              <a:t>Create database</a:t>
            </a:r>
          </a:p>
          <a:p>
            <a:pPr marL="457200" indent="-457200">
              <a:buFont typeface="Arial" panose="020B0604020202020204" pitchFamily="34" charset="0"/>
              <a:buChar char="•"/>
            </a:pPr>
            <a:r>
              <a:rPr lang="en-US" sz="3200" dirty="0">
                <a:solidFill>
                  <a:schemeClr val="accent4">
                    <a:lumMod val="75000"/>
                  </a:schemeClr>
                </a:solidFill>
              </a:rPr>
              <a:t>Use database you just created</a:t>
            </a:r>
          </a:p>
          <a:p>
            <a:pPr marL="457200" indent="-457200">
              <a:buFont typeface="Arial" panose="020B0604020202020204" pitchFamily="34" charset="0"/>
              <a:buChar char="•"/>
            </a:pPr>
            <a:r>
              <a:rPr lang="en-US" sz="3200" dirty="0">
                <a:solidFill>
                  <a:schemeClr val="accent4">
                    <a:lumMod val="75000"/>
                  </a:schemeClr>
                </a:solidFill>
              </a:rPr>
              <a:t>Create login table</a:t>
            </a:r>
          </a:p>
          <a:p>
            <a:pPr marL="457200" indent="-457200">
              <a:buFont typeface="Arial" panose="020B0604020202020204" pitchFamily="34" charset="0"/>
              <a:buChar char="•"/>
            </a:pPr>
            <a:r>
              <a:rPr lang="en-US" sz="3200" dirty="0">
                <a:solidFill>
                  <a:schemeClr val="accent4">
                    <a:lumMod val="75000"/>
                  </a:schemeClr>
                </a:solidFill>
              </a:rPr>
              <a:t>Insert some values in the login table</a:t>
            </a:r>
          </a:p>
          <a:p>
            <a:pPr marL="457200" indent="-457200">
              <a:buFont typeface="Arial" panose="020B0604020202020204" pitchFamily="34" charset="0"/>
              <a:buChar char="•"/>
            </a:pPr>
            <a:r>
              <a:rPr lang="en-US" sz="3200" dirty="0">
                <a:solidFill>
                  <a:schemeClr val="accent4">
                    <a:lumMod val="75000"/>
                  </a:schemeClr>
                </a:solidFill>
              </a:rPr>
              <a:t>Create student table</a:t>
            </a:r>
          </a:p>
          <a:p>
            <a:pPr marL="457200" indent="-457200">
              <a:buFont typeface="Arial" panose="020B0604020202020204" pitchFamily="34" charset="0"/>
              <a:buChar char="•"/>
            </a:pPr>
            <a:r>
              <a:rPr lang="en-US" sz="3200" dirty="0">
                <a:solidFill>
                  <a:schemeClr val="accent4">
                    <a:lumMod val="75000"/>
                  </a:schemeClr>
                </a:solidFill>
              </a:rPr>
              <a:t>Create teacher table</a:t>
            </a:r>
          </a:p>
          <a:p>
            <a:pPr marL="457200" indent="-457200">
              <a:buFont typeface="Arial" panose="020B0604020202020204" pitchFamily="34" charset="0"/>
              <a:buChar char="•"/>
            </a:pPr>
            <a:r>
              <a:rPr lang="en-US" sz="3200" dirty="0">
                <a:solidFill>
                  <a:schemeClr val="accent4">
                    <a:lumMod val="75000"/>
                  </a:schemeClr>
                </a:solidFill>
              </a:rPr>
              <a:t>Create student leave table</a:t>
            </a:r>
          </a:p>
          <a:p>
            <a:pPr marL="457200" indent="-457200">
              <a:buFont typeface="Arial" panose="020B0604020202020204" pitchFamily="34" charset="0"/>
              <a:buChar char="•"/>
            </a:pPr>
            <a:r>
              <a:rPr lang="en-US" sz="3200" dirty="0">
                <a:solidFill>
                  <a:schemeClr val="accent4">
                    <a:lumMod val="75000"/>
                  </a:schemeClr>
                </a:solidFill>
              </a:rPr>
              <a:t>Create teacher leave table</a:t>
            </a:r>
          </a:p>
          <a:p>
            <a:pPr marL="457200" indent="-457200">
              <a:buFont typeface="Arial" panose="020B0604020202020204" pitchFamily="34" charset="0"/>
              <a:buChar char="•"/>
            </a:pPr>
            <a:r>
              <a:rPr lang="en-US" sz="3200" dirty="0">
                <a:solidFill>
                  <a:schemeClr val="accent4">
                    <a:lumMod val="75000"/>
                  </a:schemeClr>
                </a:solidFill>
              </a:rPr>
              <a:t>Create table to store subjects</a:t>
            </a:r>
          </a:p>
          <a:p>
            <a:pPr marL="457200" indent="-457200">
              <a:buFont typeface="Arial" panose="020B0604020202020204" pitchFamily="34" charset="0"/>
              <a:buChar char="•"/>
            </a:pPr>
            <a:r>
              <a:rPr lang="en-US" sz="3200" dirty="0">
                <a:solidFill>
                  <a:schemeClr val="accent4">
                    <a:lumMod val="75000"/>
                  </a:schemeClr>
                </a:solidFill>
              </a:rPr>
              <a:t>Create table to store marks</a:t>
            </a:r>
          </a:p>
          <a:p>
            <a:pPr marL="457200" indent="-457200">
              <a:buFont typeface="Arial" panose="020B0604020202020204" pitchFamily="34" charset="0"/>
              <a:buChar char="•"/>
            </a:pPr>
            <a:r>
              <a:rPr lang="en-US" sz="3200" dirty="0">
                <a:solidFill>
                  <a:schemeClr val="accent4">
                    <a:lumMod val="75000"/>
                  </a:schemeClr>
                </a:solidFill>
              </a:rPr>
              <a:t>Create table for fee structure</a:t>
            </a:r>
          </a:p>
          <a:p>
            <a:pPr marL="457200" indent="-457200">
              <a:buFont typeface="Arial" panose="020B0604020202020204" pitchFamily="34" charset="0"/>
              <a:buChar char="•"/>
            </a:pPr>
            <a:r>
              <a:rPr lang="en-US" sz="3200" dirty="0">
                <a:solidFill>
                  <a:schemeClr val="accent4">
                    <a:lumMod val="75000"/>
                  </a:schemeClr>
                </a:solidFill>
              </a:rPr>
              <a:t>Insert some values in the table</a:t>
            </a:r>
          </a:p>
          <a:p>
            <a:pPr marL="457200" indent="-457200">
              <a:buFont typeface="Arial" panose="020B0604020202020204" pitchFamily="34" charset="0"/>
              <a:buChar char="•"/>
            </a:pPr>
            <a:r>
              <a:rPr lang="en-US" sz="3200" dirty="0">
                <a:solidFill>
                  <a:schemeClr val="accent4">
                    <a:lumMod val="75000"/>
                  </a:schemeClr>
                </a:solidFill>
              </a:rPr>
              <a:t>Create table to store student fee details</a:t>
            </a:r>
          </a:p>
        </p:txBody>
      </p:sp>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56</a:t>
            </a:r>
            <a:endParaRPr lang="en-US" sz="4400" dirty="0"/>
          </a:p>
        </p:txBody>
      </p:sp>
    </p:spTree>
    <p:extLst>
      <p:ext uri="{BB962C8B-B14F-4D97-AF65-F5344CB8AC3E}">
        <p14:creationId xmlns:p14="http://schemas.microsoft.com/office/powerpoint/2010/main" val="2675579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extLst>
              <p:ext uri="{D42A27DB-BD31-4B8C-83A1-F6EECF244321}">
                <p14:modId xmlns:p14="http://schemas.microsoft.com/office/powerpoint/2010/main" val="3736045921"/>
              </p:ext>
            </p:extLst>
          </p:nvPr>
        </p:nvGraphicFramePr>
        <p:xfrm>
          <a:off x="914400" y="2226178"/>
          <a:ext cx="16230600" cy="1219200"/>
        </p:xfrm>
        <a:graphic>
          <a:graphicData uri="http://schemas.openxmlformats.org/drawingml/2006/table">
            <a:tbl>
              <a:tblPr/>
              <a:tblGrid>
                <a:gridCol w="8115300"/>
                <a:gridCol w="8115300"/>
              </a:tblGrid>
              <a:tr h="1138537">
                <a:tc>
                  <a:txBody>
                    <a:bodyPr/>
                    <a:lstStyle/>
                    <a:p>
                      <a:pPr algn="l">
                        <a:lnSpc>
                          <a:spcPts val="6600"/>
                        </a:lnSpc>
                        <a:defRPr/>
                      </a:pPr>
                      <a:endParaRPr lang="en-US" sz="5500" dirty="0" smtClean="0">
                        <a:solidFill>
                          <a:srgbClr val="2B4B82"/>
                        </a:solidFill>
                        <a:latin typeface="Clear Sans Bold Bold"/>
                      </a:endParaRP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600"/>
                        </a:lnSpc>
                        <a:defRPr/>
                      </a:pPr>
                      <a:endParaRPr lang="en-US" sz="1200" dirty="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0" y="0"/>
            <a:ext cx="18287999" cy="10286999"/>
          </a:xfrm>
          <a:prstGeom prst="rect">
            <a:avLst/>
          </a:prstGeom>
        </p:spPr>
      </p:pic>
      <p:pic>
        <p:nvPicPr>
          <p:cNvPr id="12" name="Picture 2"/>
          <p:cNvPicPr>
            <a:picLocks noChangeAspect="1"/>
          </p:cNvPicPr>
          <p:nvPr/>
        </p:nvPicPr>
        <p:blipFill>
          <a:blip r:embed="rId3"/>
          <a:srcRect/>
          <a:stretch>
            <a:fillRect/>
          </a:stretch>
        </p:blipFill>
        <p:spPr>
          <a:xfrm rot="7473423">
            <a:off x="7979698" y="8360596"/>
            <a:ext cx="2235962" cy="2369231"/>
          </a:xfrm>
          <a:prstGeom prst="rect">
            <a:avLst/>
          </a:prstGeom>
        </p:spPr>
      </p:pic>
      <p:pic>
        <p:nvPicPr>
          <p:cNvPr id="13" name="Picture 3"/>
          <p:cNvPicPr>
            <a:picLocks noChangeAspect="1"/>
          </p:cNvPicPr>
          <p:nvPr/>
        </p:nvPicPr>
        <p:blipFill>
          <a:blip r:embed="rId4"/>
          <a:srcRect/>
          <a:stretch>
            <a:fillRect/>
          </a:stretch>
        </p:blipFill>
        <p:spPr>
          <a:xfrm>
            <a:off x="16459200" y="8257349"/>
            <a:ext cx="2829496" cy="2836587"/>
          </a:xfrm>
          <a:prstGeom prst="rect">
            <a:avLst/>
          </a:prstGeom>
        </p:spPr>
      </p:pic>
      <p:pic>
        <p:nvPicPr>
          <p:cNvPr id="14" name="Picture 5"/>
          <p:cNvPicPr>
            <a:picLocks noChangeAspect="1"/>
          </p:cNvPicPr>
          <p:nvPr/>
        </p:nvPicPr>
        <p:blipFill>
          <a:blip r:embed="rId5"/>
          <a:srcRect/>
          <a:stretch>
            <a:fillRect/>
          </a:stretch>
        </p:blipFill>
        <p:spPr>
          <a:xfrm rot="4798838">
            <a:off x="1775785" y="8156828"/>
            <a:ext cx="2851895" cy="3058332"/>
          </a:xfrm>
          <a:prstGeom prst="rect">
            <a:avLst/>
          </a:prstGeom>
        </p:spPr>
      </p:pic>
      <p:sp>
        <p:nvSpPr>
          <p:cNvPr id="7" name="Flowchart: Connector 6"/>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57</a:t>
            </a:r>
            <a:endParaRPr lang="en-US" sz="4400" dirty="0"/>
          </a:p>
        </p:txBody>
      </p:sp>
    </p:spTree>
    <p:extLst>
      <p:ext uri="{BB962C8B-B14F-4D97-AF65-F5344CB8AC3E}">
        <p14:creationId xmlns:p14="http://schemas.microsoft.com/office/powerpoint/2010/main" val="29825559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649912" y="-3759204"/>
            <a:ext cx="5357753" cy="5591583"/>
          </a:xfrm>
          <a:prstGeom prst="rect">
            <a:avLst/>
          </a:prstGeom>
        </p:spPr>
      </p:pic>
      <p:pic>
        <p:nvPicPr>
          <p:cNvPr id="10" name="Picture 9"/>
          <p:cNvPicPr/>
          <p:nvPr/>
        </p:nvPicPr>
        <p:blipFill>
          <a:blip r:embed="rId10">
            <a:extLst>
              <a:ext uri="{28A0092B-C50C-407E-A947-70E740481C1C}">
                <a14:useLocalDpi xmlns:a14="http://schemas.microsoft.com/office/drawing/2010/main" val="0"/>
              </a:ext>
            </a:extLst>
          </a:blip>
          <a:stretch>
            <a:fillRect/>
          </a:stretch>
        </p:blipFill>
        <p:spPr>
          <a:xfrm>
            <a:off x="635346" y="1911661"/>
            <a:ext cx="7391466" cy="4991100"/>
          </a:xfrm>
          <a:prstGeom prst="rect">
            <a:avLst/>
          </a:prstGeom>
        </p:spPr>
      </p:pic>
      <p:pic>
        <p:nvPicPr>
          <p:cNvPr id="11" name="Picture 10"/>
          <p:cNvPicPr/>
          <p:nvPr/>
        </p:nvPicPr>
        <p:blipFill rotWithShape="1">
          <a:blip r:embed="rId11">
            <a:extLst>
              <a:ext uri="{28A0092B-C50C-407E-A947-70E740481C1C}">
                <a14:useLocalDpi xmlns:a14="http://schemas.microsoft.com/office/drawing/2010/main" val="0"/>
              </a:ext>
            </a:extLst>
          </a:blip>
          <a:srcRect b="19104"/>
          <a:stretch/>
        </p:blipFill>
        <p:spPr bwMode="auto">
          <a:xfrm>
            <a:off x="1524000" y="7353300"/>
            <a:ext cx="6108065" cy="2181225"/>
          </a:xfrm>
          <a:prstGeom prst="rect">
            <a:avLst/>
          </a:prstGeom>
          <a:ln>
            <a:noFill/>
          </a:ln>
          <a:extLst>
            <a:ext uri="{53640926-AAD7-44D8-BBD7-CCE9431645EC}">
              <a14:shadowObscured xmlns:a14="http://schemas.microsoft.com/office/drawing/2010/main"/>
            </a:ext>
          </a:extLst>
        </p:spPr>
      </p:pic>
      <p:pic>
        <p:nvPicPr>
          <p:cNvPr id="13" name="Picture 12"/>
          <p:cNvPicPr/>
          <p:nvPr/>
        </p:nvPicPr>
        <p:blipFill>
          <a:blip r:embed="rId12">
            <a:extLst>
              <a:ext uri="{28A0092B-C50C-407E-A947-70E740481C1C}">
                <a14:useLocalDpi xmlns:a14="http://schemas.microsoft.com/office/drawing/2010/main" val="0"/>
              </a:ext>
            </a:extLst>
          </a:blip>
          <a:stretch>
            <a:fillRect/>
          </a:stretch>
        </p:blipFill>
        <p:spPr>
          <a:xfrm>
            <a:off x="8382000" y="1983750"/>
            <a:ext cx="9448800" cy="7122150"/>
          </a:xfrm>
          <a:prstGeom prst="rect">
            <a:avLst/>
          </a:prstGeom>
        </p:spPr>
      </p:pic>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58</a:t>
            </a:r>
            <a:endParaRPr lang="en-US" sz="4400" dirty="0"/>
          </a:p>
        </p:txBody>
      </p:sp>
    </p:spTree>
    <p:extLst>
      <p:ext uri="{BB962C8B-B14F-4D97-AF65-F5344CB8AC3E}">
        <p14:creationId xmlns:p14="http://schemas.microsoft.com/office/powerpoint/2010/main" val="29570647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68400" y="266700"/>
            <a:ext cx="4043608" cy="2903945"/>
          </a:xfrm>
          <a:prstGeom prst="ellipse">
            <a:avLst/>
          </a:prstGeom>
          <a:ln>
            <a:noFill/>
          </a:ln>
          <a:effectLst>
            <a:softEdge rad="112500"/>
          </a:effectLst>
        </p:spPr>
      </p:pic>
      <p:pic>
        <p:nvPicPr>
          <p:cNvPr id="9" name="Picture 8"/>
          <p:cNvPicPr>
            <a:picLocks noChangeAspect="1"/>
          </p:cNvPicPr>
          <p:nvPr/>
        </p:nvPicPr>
        <p:blipFill>
          <a:blip r:embed="rId3"/>
          <a:stretch>
            <a:fillRect/>
          </a:stretch>
        </p:blipFill>
        <p:spPr>
          <a:xfrm>
            <a:off x="304800" y="7048500"/>
            <a:ext cx="3581900" cy="26578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7"/>
          <p:cNvPicPr>
            <a:picLocks noChangeAspect="1"/>
          </p:cNvPicPr>
          <p:nvPr/>
        </p:nvPicPr>
        <p:blipFill>
          <a:blip r:embed="rId4"/>
          <a:srcRect/>
          <a:stretch>
            <a:fillRect/>
          </a:stretch>
        </p:blipFill>
        <p:spPr>
          <a:xfrm>
            <a:off x="-651721" y="4855742"/>
            <a:ext cx="1913042" cy="1947116"/>
          </a:xfrm>
          <a:prstGeom prst="rect">
            <a:avLst/>
          </a:prstGeom>
        </p:spPr>
      </p:pic>
      <p:pic>
        <p:nvPicPr>
          <p:cNvPr id="17" name="Picture 8"/>
          <p:cNvPicPr>
            <a:picLocks noChangeAspect="1"/>
          </p:cNvPicPr>
          <p:nvPr/>
        </p:nvPicPr>
        <p:blipFill>
          <a:blip r:embed="rId5"/>
          <a:srcRect/>
          <a:stretch>
            <a:fillRect/>
          </a:stretch>
        </p:blipFill>
        <p:spPr>
          <a:xfrm>
            <a:off x="8478119" y="-814387"/>
            <a:ext cx="4985585" cy="2790280"/>
          </a:xfrm>
          <a:prstGeom prst="rect">
            <a:avLst/>
          </a:prstGeom>
        </p:spPr>
      </p:pic>
      <p:pic>
        <p:nvPicPr>
          <p:cNvPr id="18" name="Picture 11"/>
          <p:cNvPicPr>
            <a:picLocks noChangeAspect="1"/>
          </p:cNvPicPr>
          <p:nvPr/>
        </p:nvPicPr>
        <p:blipFill>
          <a:blip r:embed="rId6"/>
          <a:srcRect/>
          <a:stretch>
            <a:fillRect/>
          </a:stretch>
        </p:blipFill>
        <p:spPr>
          <a:xfrm>
            <a:off x="17550085" y="3586769"/>
            <a:ext cx="1586275" cy="1995315"/>
          </a:xfrm>
          <a:prstGeom prst="rect">
            <a:avLst/>
          </a:prstGeom>
        </p:spPr>
      </p:pic>
      <p:pic>
        <p:nvPicPr>
          <p:cNvPr id="11" name="Picture 10"/>
          <p:cNvPicPr/>
          <p:nvPr/>
        </p:nvPicPr>
        <p:blipFill rotWithShape="1">
          <a:blip r:embed="rId7"/>
          <a:srcRect l="1923"/>
          <a:stretch/>
        </p:blipFill>
        <p:spPr bwMode="auto">
          <a:xfrm>
            <a:off x="1449681" y="943046"/>
            <a:ext cx="8608719" cy="5724453"/>
          </a:xfrm>
          <a:prstGeom prst="rect">
            <a:avLst/>
          </a:prstGeom>
          <a:ln>
            <a:noFill/>
          </a:ln>
          <a:extLst>
            <a:ext uri="{53640926-AAD7-44D8-BBD7-CCE9431645EC}">
              <a14:shadowObscured xmlns:a14="http://schemas.microsoft.com/office/drawing/2010/main"/>
            </a:ext>
          </a:extLst>
        </p:spPr>
      </p:pic>
      <p:pic>
        <p:nvPicPr>
          <p:cNvPr id="12" name="Picture 11"/>
          <p:cNvPicPr/>
          <p:nvPr/>
        </p:nvPicPr>
        <p:blipFill>
          <a:blip r:embed="rId8"/>
          <a:stretch>
            <a:fillRect/>
          </a:stretch>
        </p:blipFill>
        <p:spPr>
          <a:xfrm>
            <a:off x="5537200" y="7277100"/>
            <a:ext cx="4495800" cy="1757433"/>
          </a:xfrm>
          <a:prstGeom prst="rect">
            <a:avLst/>
          </a:prstGeom>
        </p:spPr>
      </p:pic>
      <p:pic>
        <p:nvPicPr>
          <p:cNvPr id="19" name="Picture 18"/>
          <p:cNvPicPr/>
          <p:nvPr/>
        </p:nvPicPr>
        <p:blipFill rotWithShape="1">
          <a:blip r:embed="rId9"/>
          <a:srcRect b="11645"/>
          <a:stretch/>
        </p:blipFill>
        <p:spPr bwMode="auto">
          <a:xfrm>
            <a:off x="11349654" y="3170644"/>
            <a:ext cx="5947746" cy="4944655"/>
          </a:xfrm>
          <a:prstGeom prst="rect">
            <a:avLst/>
          </a:prstGeom>
          <a:ln>
            <a:noFill/>
          </a:ln>
          <a:extLst>
            <a:ext uri="{53640926-AAD7-44D8-BBD7-CCE9431645EC}">
              <a14:shadowObscured xmlns:a14="http://schemas.microsoft.com/office/drawing/2010/main"/>
            </a:ext>
          </a:extLst>
        </p:spPr>
      </p:pic>
      <p:pic>
        <p:nvPicPr>
          <p:cNvPr id="20" name="Picture 19"/>
          <p:cNvPicPr/>
          <p:nvPr/>
        </p:nvPicPr>
        <p:blipFill>
          <a:blip r:embed="rId10"/>
          <a:stretch>
            <a:fillRect/>
          </a:stretch>
        </p:blipFill>
        <p:spPr>
          <a:xfrm>
            <a:off x="11683500" y="8420101"/>
            <a:ext cx="3897327" cy="1447162"/>
          </a:xfrm>
          <a:prstGeom prst="rect">
            <a:avLst/>
          </a:prstGeom>
        </p:spPr>
      </p:pic>
      <p:sp>
        <p:nvSpPr>
          <p:cNvPr id="13" name="Flowchart: Connector 1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59</a:t>
            </a:r>
            <a:endParaRPr lang="en-US" sz="4400" dirty="0"/>
          </a:p>
        </p:txBody>
      </p:sp>
    </p:spTree>
    <p:extLst>
      <p:ext uri="{BB962C8B-B14F-4D97-AF65-F5344CB8AC3E}">
        <p14:creationId xmlns:p14="http://schemas.microsoft.com/office/powerpoint/2010/main" val="4150353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991202" y="6483017"/>
            <a:ext cx="4825772" cy="5175091"/>
          </a:xfrm>
          <a:prstGeom prst="rect">
            <a:avLst/>
          </a:prstGeom>
        </p:spPr>
      </p:pic>
      <p:pic>
        <p:nvPicPr>
          <p:cNvPr id="9" name="Picture 9"/>
          <p:cNvPicPr>
            <a:picLocks noChangeAspect="1"/>
          </p:cNvPicPr>
          <p:nvPr/>
        </p:nvPicPr>
        <p:blipFill>
          <a:blip r:embed="rId3"/>
          <a:srcRect/>
          <a:stretch>
            <a:fillRect/>
          </a:stretch>
        </p:blipFill>
        <p:spPr>
          <a:xfrm rot="-1312204">
            <a:off x="16286587" y="2975550"/>
            <a:ext cx="3028415" cy="3809327"/>
          </a:xfrm>
          <a:prstGeom prst="rect">
            <a:avLst/>
          </a:prstGeom>
        </p:spPr>
      </p:pic>
      <p:pic>
        <p:nvPicPr>
          <p:cNvPr id="10" name="Picture 10"/>
          <p:cNvPicPr>
            <a:picLocks noChangeAspect="1"/>
          </p:cNvPicPr>
          <p:nvPr/>
        </p:nvPicPr>
        <p:blipFill>
          <a:blip r:embed="rId4"/>
          <a:srcRect/>
          <a:stretch>
            <a:fillRect/>
          </a:stretch>
        </p:blipFill>
        <p:spPr>
          <a:xfrm rot="2138674">
            <a:off x="11464143" y="-1349963"/>
            <a:ext cx="2195977" cy="3176820"/>
          </a:xfrm>
          <a:prstGeom prst="rect">
            <a:avLst/>
          </a:prstGeom>
        </p:spPr>
      </p:pic>
      <p:sp>
        <p:nvSpPr>
          <p:cNvPr id="11" name="TextBox 11"/>
          <p:cNvSpPr txBox="1"/>
          <p:nvPr/>
        </p:nvSpPr>
        <p:spPr>
          <a:xfrm>
            <a:off x="1269851" y="1451759"/>
            <a:ext cx="15748298" cy="2616101"/>
          </a:xfrm>
          <a:prstGeom prst="rect">
            <a:avLst/>
          </a:prstGeom>
        </p:spPr>
        <p:txBody>
          <a:bodyPr lIns="0" tIns="0" rIns="0" bIns="0" rtlCol="0" anchor="t">
            <a:spAutoFit/>
          </a:bodyPr>
          <a:lstStyle/>
          <a:p>
            <a:pPr algn="ctr">
              <a:lnSpc>
                <a:spcPts val="10199"/>
              </a:lnSpc>
            </a:pPr>
            <a:r>
              <a:rPr lang="en-US" sz="6600" b="1" dirty="0" smtClean="0">
                <a:solidFill>
                  <a:schemeClr val="accent4">
                    <a:lumMod val="75000"/>
                  </a:schemeClr>
                </a:solidFill>
                <a:latin typeface="Nourd Bold Bold"/>
              </a:rPr>
              <a:t>O</a:t>
            </a:r>
            <a:r>
              <a:rPr lang="en-US" sz="5400" dirty="0" smtClean="0">
                <a:solidFill>
                  <a:schemeClr val="accent4">
                    <a:lumMod val="75000"/>
                  </a:schemeClr>
                </a:solidFill>
                <a:latin typeface="Nourd Bold Bold"/>
              </a:rPr>
              <a:t>bject-</a:t>
            </a:r>
            <a:r>
              <a:rPr lang="en-US" sz="6600" b="1" dirty="0" smtClean="0">
                <a:solidFill>
                  <a:schemeClr val="accent4">
                    <a:lumMod val="75000"/>
                  </a:schemeClr>
                </a:solidFill>
                <a:latin typeface="Nourd Bold Bold"/>
              </a:rPr>
              <a:t>O</a:t>
            </a:r>
            <a:r>
              <a:rPr lang="en-US" sz="5400" dirty="0" smtClean="0">
                <a:solidFill>
                  <a:schemeClr val="accent4">
                    <a:lumMod val="75000"/>
                  </a:schemeClr>
                </a:solidFill>
                <a:latin typeface="Nourd Bold Bold"/>
              </a:rPr>
              <a:t>riented </a:t>
            </a:r>
            <a:r>
              <a:rPr lang="en-US" sz="6600" b="1" dirty="0" smtClean="0">
                <a:solidFill>
                  <a:schemeClr val="accent4">
                    <a:lumMod val="75000"/>
                  </a:schemeClr>
                </a:solidFill>
                <a:latin typeface="Nourd Bold Bold"/>
              </a:rPr>
              <a:t>P</a:t>
            </a:r>
            <a:r>
              <a:rPr lang="en-US" sz="5400" dirty="0" smtClean="0">
                <a:solidFill>
                  <a:schemeClr val="accent4">
                    <a:lumMod val="75000"/>
                  </a:schemeClr>
                </a:solidFill>
                <a:latin typeface="Nourd Bold Bold"/>
              </a:rPr>
              <a:t>ong </a:t>
            </a:r>
            <a:r>
              <a:rPr lang="en-US" sz="6600" b="1" dirty="0" smtClean="0">
                <a:solidFill>
                  <a:schemeClr val="accent4">
                    <a:lumMod val="75000"/>
                  </a:schemeClr>
                </a:solidFill>
                <a:latin typeface="Nourd Bold Bold"/>
              </a:rPr>
              <a:t>G</a:t>
            </a:r>
            <a:r>
              <a:rPr lang="en-US" sz="5400" dirty="0" smtClean="0">
                <a:solidFill>
                  <a:schemeClr val="accent4">
                    <a:lumMod val="75000"/>
                  </a:schemeClr>
                </a:solidFill>
                <a:latin typeface="Nourd Bold Bold"/>
              </a:rPr>
              <a:t>ame</a:t>
            </a:r>
          </a:p>
          <a:p>
            <a:pPr algn="ctr">
              <a:lnSpc>
                <a:spcPts val="10199"/>
              </a:lnSpc>
            </a:pPr>
            <a:r>
              <a:rPr lang="en-US" sz="6600" b="1" i="1" dirty="0" smtClean="0">
                <a:solidFill>
                  <a:schemeClr val="accent1">
                    <a:lumMod val="75000"/>
                  </a:schemeClr>
                </a:solidFill>
                <a:latin typeface="Nourd Bold Bold"/>
              </a:rPr>
              <a:t>A</a:t>
            </a:r>
            <a:r>
              <a:rPr lang="en-US" sz="5400" i="1" dirty="0" smtClean="0">
                <a:solidFill>
                  <a:schemeClr val="accent1">
                    <a:lumMod val="75000"/>
                  </a:schemeClr>
                </a:solidFill>
                <a:latin typeface="Nourd Bold Bold"/>
              </a:rPr>
              <a:t>bstract</a:t>
            </a:r>
            <a:endParaRPr lang="en-US" sz="5400" i="1" dirty="0">
              <a:solidFill>
                <a:schemeClr val="accent1">
                  <a:lumMod val="75000"/>
                </a:schemeClr>
              </a:solidFill>
              <a:latin typeface="Nourd Bold Bold"/>
            </a:endParaRPr>
          </a:p>
        </p:txBody>
      </p:sp>
      <p:sp>
        <p:nvSpPr>
          <p:cNvPr id="16" name="Rectangle 15"/>
          <p:cNvSpPr/>
          <p:nvPr/>
        </p:nvSpPr>
        <p:spPr>
          <a:xfrm>
            <a:off x="3078179" y="4381500"/>
            <a:ext cx="12607891" cy="4832092"/>
          </a:xfrm>
          <a:prstGeom prst="rect">
            <a:avLst/>
          </a:prstGeom>
        </p:spPr>
        <p:txBody>
          <a:bodyPr wrap="square">
            <a:spAutoFit/>
          </a:bodyPr>
          <a:lstStyle/>
          <a:p>
            <a:r>
              <a:rPr lang="en-US" sz="2800" dirty="0">
                <a:solidFill>
                  <a:schemeClr val="tx2">
                    <a:lumMod val="50000"/>
                  </a:schemeClr>
                </a:solidFill>
                <a:latin typeface="Söhne"/>
              </a:rPr>
              <a:t>The </a:t>
            </a:r>
            <a:r>
              <a:rPr lang="en-US" sz="2800" b="1" dirty="0">
                <a:solidFill>
                  <a:schemeClr val="tx2">
                    <a:lumMod val="50000"/>
                  </a:schemeClr>
                </a:solidFill>
                <a:latin typeface="Söhne"/>
              </a:rPr>
              <a:t>Object-Oriented Ping Pong Game in Java </a:t>
            </a:r>
            <a:r>
              <a:rPr lang="en-US" sz="2800" dirty="0">
                <a:solidFill>
                  <a:schemeClr val="tx2">
                    <a:lumMod val="50000"/>
                  </a:schemeClr>
                </a:solidFill>
                <a:latin typeface="Söhne"/>
              </a:rPr>
              <a:t>is a project aimed at developing a two-player game that simulates the classic game of ping pong. Using the </a:t>
            </a:r>
            <a:r>
              <a:rPr lang="en-US" sz="2800" b="1" dirty="0">
                <a:solidFill>
                  <a:schemeClr val="tx2">
                    <a:lumMod val="50000"/>
                  </a:schemeClr>
                </a:solidFill>
                <a:latin typeface="Söhne"/>
              </a:rPr>
              <a:t>Java programming language and object-oriented programming concepts</a:t>
            </a:r>
            <a:r>
              <a:rPr lang="en-US" sz="2800" dirty="0">
                <a:solidFill>
                  <a:schemeClr val="tx2">
                    <a:lumMod val="50000"/>
                  </a:schemeClr>
                </a:solidFill>
                <a:latin typeface="Söhne"/>
              </a:rPr>
              <a:t>, this project provides a virtual platform for players to enjoy the game from the comfort of their own homes. The game incorporates features such as a user-friendly interface, scoring system, and game-over screen to engage and entertain players. </a:t>
            </a:r>
            <a:r>
              <a:rPr lang="en-US" sz="2800" b="1" dirty="0">
                <a:solidFill>
                  <a:schemeClr val="tx2">
                    <a:lumMod val="50000"/>
                  </a:schemeClr>
                </a:solidFill>
                <a:latin typeface="Söhne"/>
              </a:rPr>
              <a:t>By </a:t>
            </a:r>
            <a:r>
              <a:rPr lang="en-US" sz="2800" b="1" dirty="0" smtClean="0">
                <a:solidFill>
                  <a:schemeClr val="tx2">
                    <a:lumMod val="50000"/>
                  </a:schemeClr>
                </a:solidFill>
                <a:latin typeface="Söhne"/>
              </a:rPr>
              <a:t>implementing OOP concepts</a:t>
            </a:r>
            <a:r>
              <a:rPr lang="en-US" sz="2800" dirty="0" smtClean="0">
                <a:solidFill>
                  <a:schemeClr val="tx2">
                    <a:lumMod val="50000"/>
                  </a:schemeClr>
                </a:solidFill>
                <a:latin typeface="Söhne"/>
              </a:rPr>
              <a:t>, </a:t>
            </a:r>
            <a:r>
              <a:rPr lang="en-US" sz="2800" dirty="0">
                <a:solidFill>
                  <a:schemeClr val="tx2">
                    <a:lumMod val="50000"/>
                  </a:schemeClr>
                </a:solidFill>
                <a:latin typeface="Söhne"/>
              </a:rPr>
              <a:t>the code is structured and easier to maintain. This project not only offers a fun and interactive way to play ping pong but also serves as an opportunity for developers to practice and enhance their object-oriented programming skills in Java.</a:t>
            </a:r>
            <a:endParaRPr lang="en-US" sz="2800" dirty="0">
              <a:solidFill>
                <a:schemeClr val="tx2">
                  <a:lumMod val="50000"/>
                </a:schemeClr>
              </a:solidFill>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19890">
            <a:off x="243825" y="672350"/>
            <a:ext cx="3024694" cy="3024694"/>
          </a:xfrm>
          <a:prstGeom prst="ellipse">
            <a:avLst/>
          </a:prstGeom>
          <a:ln>
            <a:noFill/>
          </a:ln>
          <a:effectLst>
            <a:softEdge rad="112500"/>
          </a:effectLst>
        </p:spPr>
      </p:pic>
      <p:sp>
        <p:nvSpPr>
          <p:cNvPr id="2" name="Flowchart: Connector 1"/>
          <p:cNvSpPr/>
          <p:nvPr/>
        </p:nvSpPr>
        <p:spPr>
          <a:xfrm>
            <a:off x="16505394" y="88773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a:t>
            </a:r>
            <a:endParaRPr lang="en-US" sz="4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649912" y="-3759204"/>
            <a:ext cx="5357753" cy="5591583"/>
          </a:xfrm>
          <a:prstGeom prst="rect">
            <a:avLst/>
          </a:prstGeom>
        </p:spPr>
      </p:pic>
      <p:pic>
        <p:nvPicPr>
          <p:cNvPr id="9" name="Picture 8"/>
          <p:cNvPicPr/>
          <p:nvPr/>
        </p:nvPicPr>
        <p:blipFill>
          <a:blip r:embed="rId10"/>
          <a:stretch>
            <a:fillRect/>
          </a:stretch>
        </p:blipFill>
        <p:spPr>
          <a:xfrm>
            <a:off x="1981200" y="1896421"/>
            <a:ext cx="5516534" cy="6541459"/>
          </a:xfrm>
          <a:prstGeom prst="rect">
            <a:avLst/>
          </a:prstGeom>
        </p:spPr>
      </p:pic>
      <p:pic>
        <p:nvPicPr>
          <p:cNvPr id="12" name="Picture 11"/>
          <p:cNvPicPr/>
          <p:nvPr/>
        </p:nvPicPr>
        <p:blipFill>
          <a:blip r:embed="rId11"/>
          <a:stretch>
            <a:fillRect/>
          </a:stretch>
        </p:blipFill>
        <p:spPr>
          <a:xfrm>
            <a:off x="9067800" y="1878641"/>
            <a:ext cx="7848600" cy="6389059"/>
          </a:xfrm>
          <a:prstGeom prst="rect">
            <a:avLst/>
          </a:prstGeom>
        </p:spPr>
      </p:pic>
      <p:pic>
        <p:nvPicPr>
          <p:cNvPr id="14" name="Picture 13"/>
          <p:cNvPicPr/>
          <p:nvPr/>
        </p:nvPicPr>
        <p:blipFill>
          <a:blip r:embed="rId12"/>
          <a:stretch>
            <a:fillRect/>
          </a:stretch>
        </p:blipFill>
        <p:spPr>
          <a:xfrm>
            <a:off x="12649200" y="8115300"/>
            <a:ext cx="5194428" cy="1365978"/>
          </a:xfrm>
          <a:prstGeom prst="rect">
            <a:avLst/>
          </a:prstGeom>
        </p:spPr>
      </p:pic>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60</a:t>
            </a:r>
            <a:endParaRPr lang="en-US" sz="4400" dirty="0"/>
          </a:p>
        </p:txBody>
      </p:sp>
    </p:spTree>
    <p:extLst>
      <p:ext uri="{BB962C8B-B14F-4D97-AF65-F5344CB8AC3E}">
        <p14:creationId xmlns:p14="http://schemas.microsoft.com/office/powerpoint/2010/main" val="35340419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68400" y="266700"/>
            <a:ext cx="4043608" cy="2903945"/>
          </a:xfrm>
          <a:prstGeom prst="ellipse">
            <a:avLst/>
          </a:prstGeom>
          <a:ln>
            <a:noFill/>
          </a:ln>
          <a:effectLst>
            <a:softEdge rad="112500"/>
          </a:effectLst>
        </p:spPr>
      </p:pic>
      <p:pic>
        <p:nvPicPr>
          <p:cNvPr id="9" name="Picture 8"/>
          <p:cNvPicPr>
            <a:picLocks noChangeAspect="1"/>
          </p:cNvPicPr>
          <p:nvPr/>
        </p:nvPicPr>
        <p:blipFill>
          <a:blip r:embed="rId3"/>
          <a:stretch>
            <a:fillRect/>
          </a:stretch>
        </p:blipFill>
        <p:spPr>
          <a:xfrm>
            <a:off x="304800" y="7048500"/>
            <a:ext cx="3581900" cy="26578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7"/>
          <p:cNvPicPr>
            <a:picLocks noChangeAspect="1"/>
          </p:cNvPicPr>
          <p:nvPr/>
        </p:nvPicPr>
        <p:blipFill>
          <a:blip r:embed="rId4"/>
          <a:srcRect/>
          <a:stretch>
            <a:fillRect/>
          </a:stretch>
        </p:blipFill>
        <p:spPr>
          <a:xfrm>
            <a:off x="-651721" y="4855742"/>
            <a:ext cx="1913042" cy="1947116"/>
          </a:xfrm>
          <a:prstGeom prst="rect">
            <a:avLst/>
          </a:prstGeom>
        </p:spPr>
      </p:pic>
      <p:pic>
        <p:nvPicPr>
          <p:cNvPr id="17" name="Picture 8"/>
          <p:cNvPicPr>
            <a:picLocks noChangeAspect="1"/>
          </p:cNvPicPr>
          <p:nvPr/>
        </p:nvPicPr>
        <p:blipFill>
          <a:blip r:embed="rId5"/>
          <a:srcRect/>
          <a:stretch>
            <a:fillRect/>
          </a:stretch>
        </p:blipFill>
        <p:spPr>
          <a:xfrm>
            <a:off x="8478119" y="-814387"/>
            <a:ext cx="4985585" cy="2790280"/>
          </a:xfrm>
          <a:prstGeom prst="rect">
            <a:avLst/>
          </a:prstGeom>
        </p:spPr>
      </p:pic>
      <p:pic>
        <p:nvPicPr>
          <p:cNvPr id="18" name="Picture 11"/>
          <p:cNvPicPr>
            <a:picLocks noChangeAspect="1"/>
          </p:cNvPicPr>
          <p:nvPr/>
        </p:nvPicPr>
        <p:blipFill>
          <a:blip r:embed="rId6"/>
          <a:srcRect/>
          <a:stretch>
            <a:fillRect/>
          </a:stretch>
        </p:blipFill>
        <p:spPr>
          <a:xfrm>
            <a:off x="17550085" y="3586769"/>
            <a:ext cx="1586275" cy="1995315"/>
          </a:xfrm>
          <a:prstGeom prst="rect">
            <a:avLst/>
          </a:prstGeom>
        </p:spPr>
      </p:pic>
      <p:pic>
        <p:nvPicPr>
          <p:cNvPr id="7" name="Picture 6"/>
          <p:cNvPicPr/>
          <p:nvPr/>
        </p:nvPicPr>
        <p:blipFill>
          <a:blip r:embed="rId7"/>
          <a:stretch>
            <a:fillRect/>
          </a:stretch>
        </p:blipFill>
        <p:spPr>
          <a:xfrm>
            <a:off x="914900" y="580753"/>
            <a:ext cx="7848100" cy="5001331"/>
          </a:xfrm>
          <a:prstGeom prst="rect">
            <a:avLst/>
          </a:prstGeom>
        </p:spPr>
      </p:pic>
      <p:pic>
        <p:nvPicPr>
          <p:cNvPr id="8" name="Picture 7"/>
          <p:cNvPicPr/>
          <p:nvPr/>
        </p:nvPicPr>
        <p:blipFill>
          <a:blip r:embed="rId8"/>
          <a:stretch>
            <a:fillRect/>
          </a:stretch>
        </p:blipFill>
        <p:spPr>
          <a:xfrm>
            <a:off x="4648200" y="6785078"/>
            <a:ext cx="4237756" cy="1494356"/>
          </a:xfrm>
          <a:prstGeom prst="rect">
            <a:avLst/>
          </a:prstGeom>
        </p:spPr>
      </p:pic>
      <p:pic>
        <p:nvPicPr>
          <p:cNvPr id="10" name="Picture 9"/>
          <p:cNvPicPr/>
          <p:nvPr/>
        </p:nvPicPr>
        <p:blipFill>
          <a:blip r:embed="rId9"/>
          <a:stretch>
            <a:fillRect/>
          </a:stretch>
        </p:blipFill>
        <p:spPr>
          <a:xfrm>
            <a:off x="9220201" y="3771900"/>
            <a:ext cx="8001000" cy="5486400"/>
          </a:xfrm>
          <a:prstGeom prst="rect">
            <a:avLst/>
          </a:prstGeom>
        </p:spPr>
      </p:pic>
      <p:sp>
        <p:nvSpPr>
          <p:cNvPr id="11" name="Flowchart: Connector 10"/>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61</a:t>
            </a:r>
            <a:endParaRPr lang="en-US" sz="4400" dirty="0"/>
          </a:p>
        </p:txBody>
      </p:sp>
    </p:spTree>
    <p:extLst>
      <p:ext uri="{BB962C8B-B14F-4D97-AF65-F5344CB8AC3E}">
        <p14:creationId xmlns:p14="http://schemas.microsoft.com/office/powerpoint/2010/main" val="15644046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649912" y="-3759204"/>
            <a:ext cx="5357753" cy="5591583"/>
          </a:xfrm>
          <a:prstGeom prst="rect">
            <a:avLst/>
          </a:prstGeom>
        </p:spPr>
      </p:pic>
      <p:pic>
        <p:nvPicPr>
          <p:cNvPr id="10" name="Picture 9"/>
          <p:cNvPicPr/>
          <p:nvPr/>
        </p:nvPicPr>
        <p:blipFill>
          <a:blip r:embed="rId10"/>
          <a:stretch>
            <a:fillRect/>
          </a:stretch>
        </p:blipFill>
        <p:spPr>
          <a:xfrm>
            <a:off x="870318" y="2245609"/>
            <a:ext cx="5892454" cy="3276599"/>
          </a:xfrm>
          <a:prstGeom prst="rect">
            <a:avLst/>
          </a:prstGeom>
        </p:spPr>
      </p:pic>
      <p:pic>
        <p:nvPicPr>
          <p:cNvPr id="11" name="Picture 10"/>
          <p:cNvPicPr/>
          <p:nvPr/>
        </p:nvPicPr>
        <p:blipFill>
          <a:blip r:embed="rId11">
            <a:extLst>
              <a:ext uri="{28A0092B-C50C-407E-A947-70E740481C1C}">
                <a14:useLocalDpi xmlns:a14="http://schemas.microsoft.com/office/drawing/2010/main" val="0"/>
              </a:ext>
            </a:extLst>
          </a:blip>
          <a:stretch>
            <a:fillRect/>
          </a:stretch>
        </p:blipFill>
        <p:spPr>
          <a:xfrm>
            <a:off x="900798" y="5981700"/>
            <a:ext cx="5652401" cy="3505200"/>
          </a:xfrm>
          <a:prstGeom prst="rect">
            <a:avLst/>
          </a:prstGeom>
        </p:spPr>
      </p:pic>
      <p:pic>
        <p:nvPicPr>
          <p:cNvPr id="6" name="Picture 5"/>
          <p:cNvPicPr>
            <a:picLocks noChangeAspect="1"/>
          </p:cNvPicPr>
          <p:nvPr/>
        </p:nvPicPr>
        <p:blipFill>
          <a:blip r:embed="rId12"/>
          <a:stretch>
            <a:fillRect/>
          </a:stretch>
        </p:blipFill>
        <p:spPr>
          <a:xfrm>
            <a:off x="8305800" y="3120284"/>
            <a:ext cx="8697347" cy="5722832"/>
          </a:xfrm>
          <a:prstGeom prst="rect">
            <a:avLst/>
          </a:prstGeom>
        </p:spPr>
      </p:pic>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62</a:t>
            </a:r>
            <a:endParaRPr lang="en-US" sz="4400" dirty="0"/>
          </a:p>
        </p:txBody>
      </p:sp>
    </p:spTree>
    <p:extLst>
      <p:ext uri="{BB962C8B-B14F-4D97-AF65-F5344CB8AC3E}">
        <p14:creationId xmlns:p14="http://schemas.microsoft.com/office/powerpoint/2010/main" val="18389644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358575" y="3217038"/>
            <a:ext cx="10127952" cy="5911828"/>
            <a:chOff x="0" y="1293736"/>
            <a:chExt cx="13503935" cy="7882437"/>
          </a:xfrm>
        </p:grpSpPr>
        <p:sp>
          <p:nvSpPr>
            <p:cNvPr id="3" name="TextBox 3"/>
            <p:cNvSpPr txBox="1"/>
            <p:nvPr/>
          </p:nvSpPr>
          <p:spPr>
            <a:xfrm>
              <a:off x="202064" y="1293736"/>
              <a:ext cx="13301871" cy="5557077"/>
            </a:xfrm>
            <a:prstGeom prst="rect">
              <a:avLst/>
            </a:prstGeom>
          </p:spPr>
          <p:txBody>
            <a:bodyPr lIns="0" tIns="0" rIns="0" bIns="0" rtlCol="0" anchor="t">
              <a:spAutoFit/>
            </a:bodyPr>
            <a:lstStyle/>
            <a:p>
              <a:pPr>
                <a:lnSpc>
                  <a:spcPts val="6480"/>
                </a:lnSpc>
              </a:pPr>
              <a:r>
                <a:rPr lang="en-US" sz="9600" dirty="0" smtClean="0">
                  <a:solidFill>
                    <a:srgbClr val="94DDDE"/>
                  </a:solidFill>
                  <a:latin typeface="Clear Sans Bold"/>
                </a:rPr>
                <a:t>Object-Oriented</a:t>
              </a:r>
            </a:p>
            <a:p>
              <a:pPr>
                <a:lnSpc>
                  <a:spcPts val="6480"/>
                </a:lnSpc>
              </a:pPr>
              <a:endParaRPr lang="en-US" sz="9600" dirty="0" smtClean="0">
                <a:solidFill>
                  <a:srgbClr val="94DDDE"/>
                </a:solidFill>
                <a:latin typeface="Clear Sans Bold"/>
              </a:endParaRPr>
            </a:p>
            <a:p>
              <a:pPr>
                <a:lnSpc>
                  <a:spcPts val="6480"/>
                </a:lnSpc>
              </a:pPr>
              <a:r>
                <a:rPr lang="en-US" sz="9600" dirty="0" smtClean="0">
                  <a:solidFill>
                    <a:srgbClr val="94DDDE"/>
                  </a:solidFill>
                  <a:latin typeface="Clear Sans Bold"/>
                </a:rPr>
                <a:t>Programming</a:t>
              </a:r>
            </a:p>
            <a:p>
              <a:pPr>
                <a:lnSpc>
                  <a:spcPts val="6480"/>
                </a:lnSpc>
              </a:pPr>
              <a:endParaRPr lang="en-US" sz="9600" dirty="0" smtClean="0">
                <a:solidFill>
                  <a:srgbClr val="94DDDE"/>
                </a:solidFill>
                <a:latin typeface="Clear Sans Bold"/>
              </a:endParaRPr>
            </a:p>
            <a:p>
              <a:pPr>
                <a:lnSpc>
                  <a:spcPts val="6480"/>
                </a:lnSpc>
              </a:pPr>
              <a:r>
                <a:rPr lang="en-US" sz="9600" dirty="0" smtClean="0">
                  <a:solidFill>
                    <a:schemeClr val="accent6">
                      <a:lumMod val="60000"/>
                      <a:lumOff val="40000"/>
                    </a:schemeClr>
                  </a:solidFill>
                  <a:latin typeface="Clear Sans Bold"/>
                </a:rPr>
                <a:t>Concepts</a:t>
              </a:r>
              <a:endParaRPr lang="en-US" sz="9600" dirty="0">
                <a:solidFill>
                  <a:schemeClr val="accent6">
                    <a:lumMod val="60000"/>
                    <a:lumOff val="40000"/>
                  </a:schemeClr>
                </a:solidFill>
                <a:latin typeface="Clear Sans Bold"/>
              </a:endParaRPr>
            </a:p>
          </p:txBody>
        </p:sp>
        <p:sp>
          <p:nvSpPr>
            <p:cNvPr id="4" name="TextBox 4"/>
            <p:cNvSpPr txBox="1"/>
            <p:nvPr/>
          </p:nvSpPr>
          <p:spPr>
            <a:xfrm>
              <a:off x="0" y="8553450"/>
              <a:ext cx="13301871" cy="622723"/>
            </a:xfrm>
            <a:prstGeom prst="rect">
              <a:avLst/>
            </a:prstGeom>
          </p:spPr>
          <p:txBody>
            <a:bodyPr lIns="0" tIns="0" rIns="0" bIns="0" rtlCol="0" anchor="t">
              <a:spAutoFit/>
            </a:bodyPr>
            <a:lstStyle/>
            <a:p>
              <a:pPr>
                <a:lnSpc>
                  <a:spcPts val="3919"/>
                </a:lnSpc>
              </a:pPr>
              <a:endParaRPr lang="en-US" sz="2799" spc="279" dirty="0">
                <a:solidFill>
                  <a:srgbClr val="F7B4A7"/>
                </a:solidFill>
                <a:latin typeface="Clear Sans Bold"/>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812653" y="2322150"/>
            <a:ext cx="3662625" cy="5642699"/>
          </a:xfrm>
          <a:prstGeom prst="rect">
            <a:avLst/>
          </a:prstGeom>
        </p:spPr>
      </p:pic>
      <p:pic>
        <p:nvPicPr>
          <p:cNvPr id="6" name="Picture 6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18540" y="8346276"/>
            <a:ext cx="1191260" cy="1145777"/>
          </a:xfrm>
          <a:prstGeom prst="rect">
            <a:avLst/>
          </a:prstGeom>
        </p:spPr>
      </p:pic>
      <p:pic>
        <p:nvPicPr>
          <p:cNvPr id="7" name="Picture 6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820400" y="1409700"/>
            <a:ext cx="1586006" cy="1263037"/>
          </a:xfrm>
          <a:prstGeom prst="rect">
            <a:avLst/>
          </a:prstGeom>
        </p:spPr>
      </p:pic>
      <p:pic>
        <p:nvPicPr>
          <p:cNvPr id="8" name="Picture 7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16357675" y="7062234"/>
            <a:ext cx="1443729" cy="1409604"/>
          </a:xfrm>
          <a:prstGeom prst="rect">
            <a:avLst/>
          </a:prstGeom>
        </p:spPr>
      </p:pic>
      <p:pic>
        <p:nvPicPr>
          <p:cNvPr id="9" name="Picture 3"/>
          <p:cNvPicPr>
            <a:picLocks noChangeAspect="1"/>
          </p:cNvPicPr>
          <p:nvPr/>
        </p:nvPicPr>
        <p:blipFill>
          <a:blip r:embed="rId22"/>
          <a:srcRect/>
          <a:stretch>
            <a:fillRect/>
          </a:stretch>
        </p:blipFill>
        <p:spPr>
          <a:xfrm>
            <a:off x="-533400" y="-318089"/>
            <a:ext cx="2895600" cy="2902857"/>
          </a:xfrm>
          <a:prstGeom prst="rect">
            <a:avLst/>
          </a:prstGeom>
        </p:spPr>
      </p:pic>
      <p:pic>
        <p:nvPicPr>
          <p:cNvPr id="10" name="Picture 9"/>
          <p:cNvPicPr>
            <a:picLocks noChangeAspect="1"/>
          </p:cNvPicPr>
          <p:nvPr/>
        </p:nvPicPr>
        <p:blipFill>
          <a:blip r:embed="rId23"/>
          <a:srcRect/>
          <a:stretch>
            <a:fillRect/>
          </a:stretch>
        </p:blipFill>
        <p:spPr>
          <a:xfrm>
            <a:off x="7376278" y="7767036"/>
            <a:ext cx="4110249" cy="4043728"/>
          </a:xfrm>
          <a:prstGeom prst="rect">
            <a:avLst/>
          </a:prstGeom>
        </p:spPr>
      </p:pic>
      <p:sp>
        <p:nvSpPr>
          <p:cNvPr id="11" name="Flowchart: Connector 10"/>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63</a:t>
            </a:r>
            <a:endParaRPr lang="en-US" sz="4400" dirty="0"/>
          </a:p>
        </p:txBody>
      </p:sp>
    </p:spTree>
    <p:extLst>
      <p:ext uri="{BB962C8B-B14F-4D97-AF65-F5344CB8AC3E}">
        <p14:creationId xmlns:p14="http://schemas.microsoft.com/office/powerpoint/2010/main" val="30428105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489055" y="-1667093"/>
            <a:ext cx="4825772" cy="5175091"/>
          </a:xfrm>
          <a:prstGeom prst="rect">
            <a:avLst/>
          </a:prstGeom>
        </p:spPr>
      </p:pic>
      <p:sp>
        <p:nvSpPr>
          <p:cNvPr id="6" name="Rounded Rectangle 5"/>
          <p:cNvSpPr/>
          <p:nvPr/>
        </p:nvSpPr>
        <p:spPr>
          <a:xfrm>
            <a:off x="685800" y="3771900"/>
            <a:ext cx="5242559" cy="574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8"/>
          <p:cNvSpPr/>
          <p:nvPr/>
        </p:nvSpPr>
        <p:spPr>
          <a:xfrm>
            <a:off x="1108454" y="2335457"/>
            <a:ext cx="4495800"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3600" dirty="0" smtClean="0">
                <a:solidFill>
                  <a:schemeClr val="accent2">
                    <a:lumMod val="20000"/>
                    <a:lumOff val="80000"/>
                  </a:schemeClr>
                </a:solidFill>
                <a:latin typeface="Arial Rounded MT Bold" panose="020F0704030504030204" pitchFamily="34" charset="0"/>
              </a:rPr>
              <a:t>ENCAPSULATION</a:t>
            </a:r>
            <a:endParaRPr lang="en-US" sz="2800" dirty="0">
              <a:solidFill>
                <a:schemeClr val="accent2">
                  <a:lumMod val="20000"/>
                  <a:lumOff val="80000"/>
                </a:schemeClr>
              </a:solidFill>
              <a:latin typeface="Arial Rounded MT Bold" panose="020F0704030504030204" pitchFamily="34" charset="0"/>
            </a:endParaRPr>
          </a:p>
        </p:txBody>
      </p:sp>
      <p:sp>
        <p:nvSpPr>
          <p:cNvPr id="7" name="Rectangle 6"/>
          <p:cNvSpPr/>
          <p:nvPr/>
        </p:nvSpPr>
        <p:spPr>
          <a:xfrm>
            <a:off x="914400" y="4003100"/>
            <a:ext cx="5013959" cy="5509200"/>
          </a:xfrm>
          <a:prstGeom prst="rect">
            <a:avLst/>
          </a:prstGeom>
        </p:spPr>
        <p:txBody>
          <a:bodyPr wrap="square">
            <a:spAutoFit/>
          </a:bodyPr>
          <a:lstStyle/>
          <a:p>
            <a:r>
              <a:rPr lang="en-US" sz="3200" dirty="0">
                <a:solidFill>
                  <a:schemeClr val="bg1"/>
                </a:solidFill>
              </a:rPr>
              <a:t>Encapsulation is a mechanism that binds data and code together, protecting them from external interference and misuse. It is achieved through the use of access modifiers such as public, private, and protected, which control the visibility of data and methods in a class</a:t>
            </a:r>
          </a:p>
        </p:txBody>
      </p:sp>
      <p:sp>
        <p:nvSpPr>
          <p:cNvPr id="19" name="Rounded Rectangle 18"/>
          <p:cNvSpPr/>
          <p:nvPr/>
        </p:nvSpPr>
        <p:spPr>
          <a:xfrm>
            <a:off x="6777152" y="3771900"/>
            <a:ext cx="5242559" cy="574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2573000" y="3759200"/>
            <a:ext cx="5438923" cy="5981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Inheritance is the process by which one class (called the subclass) acquires the properties and behavior of another class (called the superclass). This allows for the creation of hierarchical classifications of objects, where subclasses inherit the characteristics of their </a:t>
            </a:r>
            <a:r>
              <a:rPr lang="en-US" sz="3200" dirty="0" smtClean="0"/>
              <a:t>super classes </a:t>
            </a:r>
            <a:r>
              <a:rPr lang="en-US" sz="3200" dirty="0"/>
              <a:t>and add additional functionality. </a:t>
            </a:r>
          </a:p>
        </p:txBody>
      </p:sp>
      <p:sp>
        <p:nvSpPr>
          <p:cNvPr id="21" name="Freeform 8"/>
          <p:cNvSpPr/>
          <p:nvPr/>
        </p:nvSpPr>
        <p:spPr>
          <a:xfrm>
            <a:off x="6938909" y="2335457"/>
            <a:ext cx="4495800"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3600" dirty="0" smtClean="0">
                <a:solidFill>
                  <a:schemeClr val="accent2">
                    <a:lumMod val="20000"/>
                    <a:lumOff val="80000"/>
                  </a:schemeClr>
                </a:solidFill>
                <a:latin typeface="Arial Rounded MT Bold" panose="020F0704030504030204" pitchFamily="34" charset="0"/>
              </a:rPr>
              <a:t>POLYMORPHISM</a:t>
            </a:r>
            <a:endParaRPr lang="en-US" sz="2800" dirty="0">
              <a:solidFill>
                <a:schemeClr val="accent2">
                  <a:lumMod val="20000"/>
                  <a:lumOff val="80000"/>
                </a:schemeClr>
              </a:solidFill>
              <a:latin typeface="Arial Rounded MT Bold" panose="020F0704030504030204" pitchFamily="34" charset="0"/>
            </a:endParaRPr>
          </a:p>
        </p:txBody>
      </p:sp>
      <p:sp>
        <p:nvSpPr>
          <p:cNvPr id="22" name="Freeform 8"/>
          <p:cNvSpPr/>
          <p:nvPr/>
        </p:nvSpPr>
        <p:spPr>
          <a:xfrm>
            <a:off x="12769364" y="2351894"/>
            <a:ext cx="4819314"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smtClean="0">
                <a:solidFill>
                  <a:schemeClr val="accent2">
                    <a:lumMod val="20000"/>
                    <a:lumOff val="80000"/>
                  </a:schemeClr>
                </a:solidFill>
                <a:latin typeface="Arial Rounded MT Bold" panose="020F0704030504030204" pitchFamily="34" charset="0"/>
              </a:rPr>
              <a:t>  INHERITANCE</a:t>
            </a:r>
            <a:endParaRPr lang="en-US" sz="2800" dirty="0">
              <a:solidFill>
                <a:schemeClr val="accent2">
                  <a:lumMod val="20000"/>
                  <a:lumOff val="80000"/>
                </a:schemeClr>
              </a:solidFill>
              <a:latin typeface="Arial Rounded MT Bold" panose="020F0704030504030204" pitchFamily="34" charset="0"/>
            </a:endParaRPr>
          </a:p>
        </p:txBody>
      </p:sp>
      <p:sp>
        <p:nvSpPr>
          <p:cNvPr id="10" name="Rectangle 9"/>
          <p:cNvSpPr/>
          <p:nvPr/>
        </p:nvSpPr>
        <p:spPr>
          <a:xfrm>
            <a:off x="6967004" y="3995480"/>
            <a:ext cx="5329352" cy="5262979"/>
          </a:xfrm>
          <a:prstGeom prst="rect">
            <a:avLst/>
          </a:prstGeom>
        </p:spPr>
        <p:txBody>
          <a:bodyPr wrap="square">
            <a:spAutoFit/>
          </a:bodyPr>
          <a:lstStyle/>
          <a:p>
            <a:r>
              <a:rPr lang="en-US" sz="2800" dirty="0">
                <a:solidFill>
                  <a:schemeClr val="bg1"/>
                </a:solidFill>
              </a:rPr>
              <a:t>Polymorphism is a feature that allows objects of different classes to be treated as if they belong to a common class. This means that a single interface or method can be used to perform operations on objects of different types. This is achieved through the use of method overloading and overriding, as well as through the implementation of interfaces and abstract classes. </a:t>
            </a:r>
          </a:p>
        </p:txBody>
      </p:sp>
      <p:pic>
        <p:nvPicPr>
          <p:cNvPr id="23" name="Picture 22"/>
          <p:cNvPicPr>
            <a:picLocks noChangeAspect="1"/>
          </p:cNvPicPr>
          <p:nvPr/>
        </p:nvPicPr>
        <p:blipFill>
          <a:blip r:embed="rId3"/>
          <a:stretch>
            <a:fillRect/>
          </a:stretch>
        </p:blipFill>
        <p:spPr>
          <a:xfrm>
            <a:off x="15292461" y="-765891"/>
            <a:ext cx="3752431" cy="3101348"/>
          </a:xfrm>
          <a:prstGeom prst="ellipse">
            <a:avLst/>
          </a:prstGeom>
          <a:ln>
            <a:noFill/>
          </a:ln>
          <a:effectLst>
            <a:softEdge rad="112500"/>
          </a:effectLst>
        </p:spPr>
      </p:pic>
      <p:pic>
        <p:nvPicPr>
          <p:cNvPr id="2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604570" y="147004"/>
            <a:ext cx="1936860" cy="1951049"/>
          </a:xfrm>
          <a:prstGeom prst="rect">
            <a:avLst/>
          </a:prstGeom>
        </p:spPr>
      </p:pic>
      <p:pic>
        <p:nvPicPr>
          <p:cNvPr id="26"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5877440" y="0"/>
            <a:ext cx="1061469" cy="2298458"/>
          </a:xfrm>
          <a:prstGeom prst="rect">
            <a:avLst/>
          </a:prstGeom>
        </p:spPr>
      </p:pic>
      <p:sp>
        <p:nvSpPr>
          <p:cNvPr id="14" name="Flowchart: Connector 13"/>
          <p:cNvSpPr/>
          <p:nvPr/>
        </p:nvSpPr>
        <p:spPr>
          <a:xfrm>
            <a:off x="11554245" y="916971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64</a:t>
            </a:r>
            <a:endParaRPr lang="en-US" sz="4400" dirty="0"/>
          </a:p>
        </p:txBody>
      </p:sp>
    </p:spTree>
    <p:extLst>
      <p:ext uri="{BB962C8B-B14F-4D97-AF65-F5344CB8AC3E}">
        <p14:creationId xmlns:p14="http://schemas.microsoft.com/office/powerpoint/2010/main" val="8568841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610774" y="1441513"/>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204514" y="4639178"/>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566643" y="-2441088"/>
            <a:ext cx="4317873" cy="5892879"/>
          </a:xfrm>
          <a:prstGeom prst="rect">
            <a:avLst/>
          </a:prstGeom>
        </p:spPr>
      </p:pic>
      <p:sp>
        <p:nvSpPr>
          <p:cNvPr id="12" name="Freeform 8"/>
          <p:cNvSpPr/>
          <p:nvPr/>
        </p:nvSpPr>
        <p:spPr>
          <a:xfrm>
            <a:off x="9448800" y="1573528"/>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smtClean="0">
                <a:solidFill>
                  <a:schemeClr val="accent2">
                    <a:lumMod val="20000"/>
                    <a:lumOff val="80000"/>
                  </a:schemeClr>
                </a:solidFill>
                <a:latin typeface="Arial Rounded MT Bold" panose="020F0704030504030204" pitchFamily="34" charset="0"/>
              </a:rPr>
              <a:t>  </a:t>
            </a:r>
            <a:r>
              <a:rPr lang="en-US" sz="6000" smtClean="0">
                <a:solidFill>
                  <a:schemeClr val="accent6">
                    <a:lumMod val="60000"/>
                    <a:lumOff val="40000"/>
                  </a:schemeClr>
                </a:solidFill>
                <a:latin typeface="Arial Rounded MT Bold" panose="020F0704030504030204" pitchFamily="34" charset="0"/>
              </a:rPr>
              <a:t>OOP Concept</a:t>
            </a:r>
            <a:endParaRPr lang="en-US" sz="6000" dirty="0">
              <a:solidFill>
                <a:schemeClr val="accent6">
                  <a:lumMod val="60000"/>
                  <a:lumOff val="40000"/>
                </a:schemeClr>
              </a:solidFill>
              <a:latin typeface="Arial Rounded MT Bold" panose="020F0704030504030204" pitchFamily="34" charset="0"/>
            </a:endParaRPr>
          </a:p>
        </p:txBody>
      </p:sp>
      <p:sp>
        <p:nvSpPr>
          <p:cNvPr id="2" name="Rectangle 1"/>
          <p:cNvSpPr/>
          <p:nvPr/>
        </p:nvSpPr>
        <p:spPr>
          <a:xfrm>
            <a:off x="2564272" y="3403860"/>
            <a:ext cx="15468601" cy="5632311"/>
          </a:xfrm>
          <a:prstGeom prst="rect">
            <a:avLst/>
          </a:prstGeom>
        </p:spPr>
        <p:txBody>
          <a:bodyPr wrap="square">
            <a:spAutoFit/>
          </a:bodyPr>
          <a:lstStyle/>
          <a:p>
            <a:pPr marL="571500" indent="-571500">
              <a:buFont typeface="Wingdings" panose="05000000000000000000" pitchFamily="2" charset="2"/>
              <a:buChar char="Ø"/>
            </a:pPr>
            <a:r>
              <a:rPr lang="en-US" sz="3600" b="1" dirty="0">
                <a:solidFill>
                  <a:schemeClr val="accent6">
                    <a:lumMod val="40000"/>
                    <a:lumOff val="60000"/>
                  </a:schemeClr>
                </a:solidFill>
              </a:rPr>
              <a:t>Classes and Objects: </a:t>
            </a:r>
            <a:r>
              <a:rPr lang="en-US" sz="2800" dirty="0">
                <a:solidFill>
                  <a:schemeClr val="accent6">
                    <a:lumMod val="40000"/>
                    <a:lumOff val="60000"/>
                  </a:schemeClr>
                </a:solidFill>
              </a:rPr>
              <a:t>Different classes can be created to represent various entities in the college management system, such as Student, Faculty, Course, Department, etc. Objects of these classes can then be instantiated to represent individual students, faculty members, courses, and departments.</a:t>
            </a:r>
          </a:p>
          <a:p>
            <a:pPr marL="571500" indent="-571500">
              <a:buFont typeface="Wingdings" panose="05000000000000000000" pitchFamily="2" charset="2"/>
              <a:buChar char="Ø"/>
            </a:pPr>
            <a:endParaRPr lang="en-US" sz="2800" b="1" dirty="0">
              <a:solidFill>
                <a:schemeClr val="accent6">
                  <a:lumMod val="40000"/>
                  <a:lumOff val="60000"/>
                </a:schemeClr>
              </a:solidFill>
            </a:endParaRPr>
          </a:p>
          <a:p>
            <a:pPr marL="571500" indent="-571500">
              <a:buFont typeface="Wingdings" panose="05000000000000000000" pitchFamily="2" charset="2"/>
              <a:buChar char="Ø"/>
            </a:pPr>
            <a:r>
              <a:rPr lang="en-US" sz="3600" b="1" dirty="0">
                <a:solidFill>
                  <a:schemeClr val="accent6">
                    <a:lumMod val="40000"/>
                    <a:lumOff val="60000"/>
                  </a:schemeClr>
                </a:solidFill>
              </a:rPr>
              <a:t>Inheritance: </a:t>
            </a:r>
            <a:r>
              <a:rPr lang="en-US" sz="2800" dirty="0">
                <a:solidFill>
                  <a:schemeClr val="accent6">
                    <a:lumMod val="40000"/>
                    <a:lumOff val="60000"/>
                  </a:schemeClr>
                </a:solidFill>
              </a:rPr>
              <a:t>Inheritance can be used to establish relationships between classes in the college management system. For instance, a base class like Person can be created, which can be extended by subclasses like Student and Faculty to inherit common attributes and behaviors.</a:t>
            </a:r>
          </a:p>
          <a:p>
            <a:pPr marL="571500" indent="-571500">
              <a:buFont typeface="Wingdings" panose="05000000000000000000" pitchFamily="2" charset="2"/>
              <a:buChar char="Ø"/>
            </a:pPr>
            <a:endParaRPr lang="en-US" sz="2800" b="1" dirty="0">
              <a:solidFill>
                <a:schemeClr val="accent6">
                  <a:lumMod val="40000"/>
                  <a:lumOff val="60000"/>
                </a:schemeClr>
              </a:solidFill>
            </a:endParaRPr>
          </a:p>
          <a:p>
            <a:pPr marL="571500" indent="-571500">
              <a:buFont typeface="Wingdings" panose="05000000000000000000" pitchFamily="2" charset="2"/>
              <a:buChar char="Ø"/>
            </a:pPr>
            <a:r>
              <a:rPr lang="en-US" sz="3600" b="1" dirty="0">
                <a:solidFill>
                  <a:schemeClr val="accent6">
                    <a:lumMod val="40000"/>
                    <a:lumOff val="60000"/>
                  </a:schemeClr>
                </a:solidFill>
              </a:rPr>
              <a:t>Encapsulation: </a:t>
            </a:r>
            <a:r>
              <a:rPr lang="en-US" sz="2800" dirty="0">
                <a:solidFill>
                  <a:schemeClr val="accent6">
                    <a:lumMod val="40000"/>
                    <a:lumOff val="60000"/>
                  </a:schemeClr>
                </a:solidFill>
              </a:rPr>
              <a:t>Encapsulation can be applied to the classes in the college management system to encapsulate data and functionality. For example, the Student class can encapsulate student-specific details like name, ID, and enrolled courses, while providing methods to access and modify this information securely</a:t>
            </a:r>
            <a:endParaRPr lang="en-US" sz="2000" dirty="0">
              <a:solidFill>
                <a:schemeClr val="accent6">
                  <a:lumMod val="40000"/>
                  <a:lumOff val="60000"/>
                </a:schemeClr>
              </a:solidFill>
            </a:endParaRPr>
          </a:p>
        </p:txBody>
      </p:sp>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65</a:t>
            </a:r>
            <a:endParaRPr lang="en-US" sz="4400" dirty="0"/>
          </a:p>
        </p:txBody>
      </p:sp>
    </p:spTree>
    <p:extLst>
      <p:ext uri="{BB962C8B-B14F-4D97-AF65-F5344CB8AC3E}">
        <p14:creationId xmlns:p14="http://schemas.microsoft.com/office/powerpoint/2010/main" val="41816747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906703" y="552795"/>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204514" y="4639178"/>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236100" y="-1973858"/>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141022" y="-3132094"/>
            <a:ext cx="4317873" cy="5892879"/>
          </a:xfrm>
          <a:prstGeom prst="rect">
            <a:avLst/>
          </a:prstGeom>
        </p:spPr>
      </p:pic>
      <p:sp>
        <p:nvSpPr>
          <p:cNvPr id="12" name="Freeform 8"/>
          <p:cNvSpPr/>
          <p:nvPr/>
        </p:nvSpPr>
        <p:spPr>
          <a:xfrm>
            <a:off x="9698653" y="839650"/>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6000" dirty="0" smtClean="0">
                <a:solidFill>
                  <a:schemeClr val="accent6">
                    <a:lumMod val="60000"/>
                    <a:lumOff val="40000"/>
                  </a:schemeClr>
                </a:solidFill>
                <a:latin typeface="Arial Rounded MT Bold" panose="020F0704030504030204" pitchFamily="34" charset="0"/>
              </a:rPr>
              <a:t>OOP Concept</a:t>
            </a:r>
            <a:endParaRPr lang="en-US" sz="6000" dirty="0">
              <a:solidFill>
                <a:schemeClr val="accent6">
                  <a:lumMod val="60000"/>
                  <a:lumOff val="40000"/>
                </a:schemeClr>
              </a:solidFill>
              <a:latin typeface="Arial Rounded MT Bold" panose="020F0704030504030204" pitchFamily="34" charset="0"/>
            </a:endParaRPr>
          </a:p>
        </p:txBody>
      </p:sp>
      <p:sp>
        <p:nvSpPr>
          <p:cNvPr id="8" name="Rectangle 7"/>
          <p:cNvSpPr/>
          <p:nvPr/>
        </p:nvSpPr>
        <p:spPr>
          <a:xfrm>
            <a:off x="2906703" y="2449521"/>
            <a:ext cx="15087600" cy="6063198"/>
          </a:xfrm>
          <a:prstGeom prst="rect">
            <a:avLst/>
          </a:prstGeom>
        </p:spPr>
        <p:txBody>
          <a:bodyPr wrap="square">
            <a:spAutoFit/>
          </a:bodyPr>
          <a:lstStyle/>
          <a:p>
            <a:r>
              <a:rPr lang="en-US" sz="3600" b="1" dirty="0">
                <a:solidFill>
                  <a:schemeClr val="accent6">
                    <a:lumMod val="60000"/>
                    <a:lumOff val="40000"/>
                  </a:schemeClr>
                </a:solidFill>
              </a:rPr>
              <a:t>Method Overriding: </a:t>
            </a:r>
            <a:r>
              <a:rPr lang="en-US" sz="2800" dirty="0">
                <a:solidFill>
                  <a:schemeClr val="accent6">
                    <a:lumMod val="60000"/>
                    <a:lumOff val="40000"/>
                  </a:schemeClr>
                </a:solidFill>
              </a:rPr>
              <a:t>Method overriding can be employed in the college management system when there is a need to provide custom implementations of inherited methods. For instance, the </a:t>
            </a:r>
            <a:r>
              <a:rPr lang="en-US" sz="2800" dirty="0" smtClean="0">
                <a:solidFill>
                  <a:schemeClr val="accent6">
                    <a:lumMod val="60000"/>
                    <a:lumOff val="40000"/>
                  </a:schemeClr>
                </a:solidFill>
              </a:rPr>
              <a:t>display Information() </a:t>
            </a:r>
            <a:r>
              <a:rPr lang="en-US" sz="2800" dirty="0">
                <a:solidFill>
                  <a:schemeClr val="accent6">
                    <a:lumMod val="60000"/>
                    <a:lumOff val="40000"/>
                  </a:schemeClr>
                </a:solidFill>
              </a:rPr>
              <a:t>method in the Student class can override the same method in the Person class to display student-specific information.</a:t>
            </a:r>
          </a:p>
          <a:p>
            <a:endParaRPr lang="en-US" sz="2800" dirty="0">
              <a:solidFill>
                <a:schemeClr val="accent6">
                  <a:lumMod val="60000"/>
                  <a:lumOff val="40000"/>
                </a:schemeClr>
              </a:solidFill>
            </a:endParaRPr>
          </a:p>
          <a:p>
            <a:r>
              <a:rPr lang="en-US" sz="3600" b="1" dirty="0">
                <a:solidFill>
                  <a:schemeClr val="accent6">
                    <a:lumMod val="60000"/>
                    <a:lumOff val="40000"/>
                  </a:schemeClr>
                </a:solidFill>
              </a:rPr>
              <a:t>Constructor: </a:t>
            </a:r>
            <a:r>
              <a:rPr lang="en-US" sz="2800" dirty="0">
                <a:solidFill>
                  <a:schemeClr val="accent6">
                    <a:lumMod val="60000"/>
                    <a:lumOff val="40000"/>
                  </a:schemeClr>
                </a:solidFill>
              </a:rPr>
              <a:t>Constructors can be utilized in various classes of the college management system to initialize object properties when they are created. For example, a constructor in the Course class can be used to set initial values such as course code, title, and credits.</a:t>
            </a:r>
          </a:p>
          <a:p>
            <a:endParaRPr lang="en-US" sz="2800" dirty="0">
              <a:solidFill>
                <a:schemeClr val="accent6">
                  <a:lumMod val="60000"/>
                  <a:lumOff val="40000"/>
                </a:schemeClr>
              </a:solidFill>
            </a:endParaRPr>
          </a:p>
          <a:p>
            <a:r>
              <a:rPr lang="en-US" sz="3600" b="1" dirty="0">
                <a:solidFill>
                  <a:schemeClr val="accent6">
                    <a:lumMod val="60000"/>
                    <a:lumOff val="40000"/>
                  </a:schemeClr>
                </a:solidFill>
              </a:rPr>
              <a:t>Polymorphism: </a:t>
            </a:r>
            <a:r>
              <a:rPr lang="en-US" sz="2800" dirty="0">
                <a:solidFill>
                  <a:schemeClr val="accent6">
                    <a:lumMod val="60000"/>
                    <a:lumOff val="40000"/>
                  </a:schemeClr>
                </a:solidFill>
              </a:rPr>
              <a:t>Polymorphism can be utilized in the college management system to treat objects of different classes as objects of a common superclass or interface. This allows for flexibility and code reusability. For example, a method that processes students' attendance can accept both Student and Faculty objects, treating them as instances of a common Person superclass.</a:t>
            </a:r>
            <a:endParaRPr lang="en-US" sz="2000" dirty="0">
              <a:solidFill>
                <a:schemeClr val="accent6">
                  <a:lumMod val="60000"/>
                  <a:lumOff val="40000"/>
                </a:schemeClr>
              </a:solidFill>
            </a:endParaRPr>
          </a:p>
        </p:txBody>
      </p:sp>
      <p:sp>
        <p:nvSpPr>
          <p:cNvPr id="9" name="Rectangle 8"/>
          <p:cNvSpPr/>
          <p:nvPr/>
        </p:nvSpPr>
        <p:spPr>
          <a:xfrm>
            <a:off x="2559192" y="8752617"/>
            <a:ext cx="12951914" cy="1077218"/>
          </a:xfrm>
          <a:prstGeom prst="rect">
            <a:avLst/>
          </a:prstGeom>
        </p:spPr>
        <p:txBody>
          <a:bodyPr wrap="square">
            <a:spAutoFit/>
          </a:bodyPr>
          <a:lstStyle/>
          <a:p>
            <a:pPr algn="ctr"/>
            <a:r>
              <a:rPr lang="en-US" sz="3200" dirty="0">
                <a:solidFill>
                  <a:srgbClr val="FFC000"/>
                </a:solidFill>
              </a:rPr>
              <a:t>By utilizing these </a:t>
            </a:r>
            <a:r>
              <a:rPr lang="en-US" sz="3200" dirty="0" smtClean="0">
                <a:solidFill>
                  <a:srgbClr val="FFC000"/>
                </a:solidFill>
              </a:rPr>
              <a:t>OOP principles &amp; concepts, </a:t>
            </a:r>
            <a:r>
              <a:rPr lang="en-US" sz="3200" dirty="0">
                <a:solidFill>
                  <a:srgbClr val="FFC000"/>
                </a:solidFill>
              </a:rPr>
              <a:t>this project will create a well-structured and maintainable codebase for the </a:t>
            </a:r>
            <a:r>
              <a:rPr lang="en-US" sz="3200" dirty="0" smtClean="0">
                <a:solidFill>
                  <a:srgbClr val="FFC000"/>
                </a:solidFill>
              </a:rPr>
              <a:t>college management system</a:t>
            </a:r>
            <a:endParaRPr lang="en-US" sz="3200" dirty="0">
              <a:solidFill>
                <a:srgbClr val="FFC000"/>
              </a:solidFill>
            </a:endParaRPr>
          </a:p>
        </p:txBody>
      </p:sp>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66</a:t>
            </a:r>
            <a:endParaRPr lang="en-US" sz="4400" dirty="0"/>
          </a:p>
        </p:txBody>
      </p:sp>
    </p:spTree>
    <p:extLst>
      <p:ext uri="{BB962C8B-B14F-4D97-AF65-F5344CB8AC3E}">
        <p14:creationId xmlns:p14="http://schemas.microsoft.com/office/powerpoint/2010/main" val="33734657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812653" y="2322150"/>
            <a:ext cx="3662625" cy="5642699"/>
          </a:xfrm>
          <a:prstGeom prst="rect">
            <a:avLst/>
          </a:prstGeom>
        </p:spPr>
      </p:pic>
      <p:sp>
        <p:nvSpPr>
          <p:cNvPr id="6" name="Rectangle 5"/>
          <p:cNvSpPr/>
          <p:nvPr/>
        </p:nvSpPr>
        <p:spPr>
          <a:xfrm>
            <a:off x="883082" y="2005515"/>
            <a:ext cx="12877800" cy="8094524"/>
          </a:xfrm>
          <a:prstGeom prst="rect">
            <a:avLst/>
          </a:prstGeom>
        </p:spPr>
        <p:txBody>
          <a:bodyPr wrap="square">
            <a:spAutoFit/>
          </a:bodyPr>
          <a:lstStyle/>
          <a:p>
            <a:pPr marL="571500" indent="-571500">
              <a:buFont typeface="Arial" panose="020B0604020202020204" pitchFamily="34" charset="0"/>
              <a:buChar char="•"/>
            </a:pPr>
            <a:r>
              <a:rPr lang="en-US" sz="4000" b="1" dirty="0">
                <a:solidFill>
                  <a:schemeClr val="accent5">
                    <a:lumMod val="20000"/>
                    <a:lumOff val="80000"/>
                  </a:schemeClr>
                </a:solidFill>
              </a:rPr>
              <a:t>Financial Management Integration</a:t>
            </a:r>
          </a:p>
          <a:p>
            <a:pPr marL="571500" indent="-571500">
              <a:buFont typeface="Arial" panose="020B0604020202020204" pitchFamily="34" charset="0"/>
              <a:buChar char="•"/>
            </a:pPr>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Alumni Management</a:t>
            </a:r>
          </a:p>
          <a:p>
            <a:pPr marL="571500" indent="-571500">
              <a:buFont typeface="Arial" panose="020B0604020202020204" pitchFamily="34" charset="0"/>
              <a:buChar char="•"/>
            </a:pPr>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Library </a:t>
            </a:r>
            <a:r>
              <a:rPr lang="en-US" sz="4000" b="1" dirty="0" smtClean="0">
                <a:solidFill>
                  <a:schemeClr val="accent5">
                    <a:lumMod val="20000"/>
                    <a:lumOff val="80000"/>
                  </a:schemeClr>
                </a:solidFill>
              </a:rPr>
              <a:t>Management</a:t>
            </a:r>
          </a:p>
          <a:p>
            <a:pPr marL="571500" indent="-571500">
              <a:buFont typeface="Arial" panose="020B0604020202020204" pitchFamily="34" charset="0"/>
              <a:buChar char="•"/>
            </a:pPr>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Hostel Management</a:t>
            </a:r>
          </a:p>
          <a:p>
            <a:pPr marL="571500" indent="-571500">
              <a:buFont typeface="Arial" panose="020B0604020202020204" pitchFamily="34" charset="0"/>
              <a:buChar char="•"/>
            </a:pPr>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Online Learning and Course Management.</a:t>
            </a:r>
          </a:p>
          <a:p>
            <a:pPr marL="571500" indent="-571500">
              <a:buFont typeface="Arial" panose="020B0604020202020204" pitchFamily="34" charset="0"/>
              <a:buChar char="•"/>
            </a:pPr>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Recruitment and Placement:</a:t>
            </a:r>
          </a:p>
          <a:p>
            <a:pPr marL="571500" indent="-571500">
              <a:buFont typeface="Arial" panose="020B0604020202020204" pitchFamily="34" charset="0"/>
              <a:buChar char="•"/>
            </a:pPr>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Research Management</a:t>
            </a:r>
            <a:endParaRPr lang="en-US" sz="3200" dirty="0">
              <a:solidFill>
                <a:schemeClr val="accent5">
                  <a:lumMod val="20000"/>
                  <a:lumOff val="80000"/>
                </a:schemeClr>
              </a:solidFill>
            </a:endParaRPr>
          </a:p>
        </p:txBody>
      </p:sp>
      <p:sp>
        <p:nvSpPr>
          <p:cNvPr id="8" name="TextBox 25"/>
          <p:cNvSpPr txBox="1"/>
          <p:nvPr/>
        </p:nvSpPr>
        <p:spPr>
          <a:xfrm>
            <a:off x="0" y="472021"/>
            <a:ext cx="16992600" cy="1147237"/>
          </a:xfrm>
          <a:prstGeom prst="rect">
            <a:avLst/>
          </a:prstGeom>
        </p:spPr>
        <p:txBody>
          <a:bodyPr wrap="square" lIns="0" tIns="0" rIns="0" bIns="0" rtlCol="0" anchor="t">
            <a:spAutoFit/>
          </a:bodyPr>
          <a:lstStyle/>
          <a:p>
            <a:pPr algn="ctr">
              <a:lnSpc>
                <a:spcPts val="10199"/>
              </a:lnSpc>
            </a:pPr>
            <a:r>
              <a:rPr lang="en-US" sz="5400" dirty="0" smtClean="0">
                <a:solidFill>
                  <a:schemeClr val="bg1"/>
                </a:solidFill>
                <a:latin typeface="Nourd Bold Bold"/>
              </a:rPr>
              <a:t>Future Enhancements &amp; Works</a:t>
            </a:r>
            <a:endParaRPr lang="en-US" sz="5400" dirty="0">
              <a:solidFill>
                <a:schemeClr val="bg1"/>
              </a:solidFill>
              <a:latin typeface="Nourd Bold Bold"/>
            </a:endParaRPr>
          </a:p>
        </p:txBody>
      </p:sp>
      <p:pic>
        <p:nvPicPr>
          <p:cNvPr id="9" name="Picture 6"/>
          <p:cNvPicPr>
            <a:picLocks noChangeAspect="1"/>
          </p:cNvPicPr>
          <p:nvPr/>
        </p:nvPicPr>
        <p:blipFill>
          <a:blip r:embed="rId4"/>
          <a:srcRect/>
          <a:stretch>
            <a:fillRect/>
          </a:stretch>
        </p:blipFill>
        <p:spPr>
          <a:xfrm>
            <a:off x="15080047" y="8877300"/>
            <a:ext cx="3825105" cy="1947116"/>
          </a:xfrm>
          <a:prstGeom prst="rect">
            <a:avLst/>
          </a:prstGeom>
        </p:spPr>
      </p:pic>
      <p:pic>
        <p:nvPicPr>
          <p:cNvPr id="11" name="Picture 8"/>
          <p:cNvPicPr>
            <a:picLocks noChangeAspect="1"/>
          </p:cNvPicPr>
          <p:nvPr/>
        </p:nvPicPr>
        <p:blipFill>
          <a:blip r:embed="rId5"/>
          <a:srcRect/>
          <a:stretch>
            <a:fillRect/>
          </a:stretch>
        </p:blipFill>
        <p:spPr>
          <a:xfrm>
            <a:off x="14643964" y="375034"/>
            <a:ext cx="3232965" cy="2634866"/>
          </a:xfrm>
          <a:prstGeom prst="rect">
            <a:avLst/>
          </a:prstGeom>
        </p:spPr>
      </p:pic>
      <p:pic>
        <p:nvPicPr>
          <p:cNvPr id="12" name="Picture 6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931925" y="6090256"/>
            <a:ext cx="818051" cy="786817"/>
          </a:xfrm>
          <a:prstGeom prst="rect">
            <a:avLst/>
          </a:prstGeom>
        </p:spPr>
      </p:pic>
      <p:pic>
        <p:nvPicPr>
          <p:cNvPr id="13" name="Picture 6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2403627" y="8427665"/>
            <a:ext cx="818051" cy="798715"/>
          </a:xfrm>
          <a:prstGeom prst="rect">
            <a:avLst/>
          </a:prstGeom>
        </p:spPr>
      </p:pic>
      <p:pic>
        <p:nvPicPr>
          <p:cNvPr id="14" name="Picture 7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838200" y="472825"/>
            <a:ext cx="1137589" cy="1110700"/>
          </a:xfrm>
          <a:prstGeom prst="rect">
            <a:avLst/>
          </a:prstGeom>
        </p:spPr>
      </p:pic>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67</a:t>
            </a:r>
            <a:endParaRPr lang="en-US" sz="4400" dirty="0"/>
          </a:p>
        </p:txBody>
      </p:sp>
    </p:spTree>
    <p:extLst>
      <p:ext uri="{BB962C8B-B14F-4D97-AF65-F5344CB8AC3E}">
        <p14:creationId xmlns:p14="http://schemas.microsoft.com/office/powerpoint/2010/main" val="10924413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grpSp>
        <p:nvGrpSpPr>
          <p:cNvPr id="63" name="Group 63"/>
          <p:cNvGrpSpPr/>
          <p:nvPr/>
        </p:nvGrpSpPr>
        <p:grpSpPr>
          <a:xfrm>
            <a:off x="2756477" y="8174636"/>
            <a:ext cx="1583400" cy="1394606"/>
            <a:chOff x="1813" y="0"/>
            <a:chExt cx="809173" cy="820413"/>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65"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u="none" spc="160" dirty="0">
                  <a:solidFill>
                    <a:srgbClr val="3EDAD8"/>
                  </a:solidFill>
                  <a:latin typeface="Aileron Regular Bold"/>
                </a:rPr>
                <a:t>1</a:t>
              </a:r>
            </a:p>
          </p:txBody>
        </p:sp>
      </p:gr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sp>
        <p:nvSpPr>
          <p:cNvPr id="30" name="Rectangle 29"/>
          <p:cNvSpPr/>
          <p:nvPr/>
        </p:nvSpPr>
        <p:spPr>
          <a:xfrm>
            <a:off x="4182779" y="867570"/>
            <a:ext cx="9695580" cy="1400383"/>
          </a:xfrm>
          <a:prstGeom prst="rect">
            <a:avLst/>
          </a:prstGeom>
        </p:spPr>
        <p:txBody>
          <a:bodyPr wrap="square">
            <a:spAutoFit/>
          </a:bodyPr>
          <a:lstStyle/>
          <a:p>
            <a:pPr algn="ctr">
              <a:lnSpc>
                <a:spcPts val="10199"/>
              </a:lnSpc>
            </a:pPr>
            <a:r>
              <a:rPr lang="en-US" sz="6600" dirty="0" smtClean="0">
                <a:solidFill>
                  <a:schemeClr val="bg1"/>
                </a:solidFill>
                <a:latin typeface="Nourd Bold Bold"/>
              </a:rPr>
              <a:t>Potential Questions</a:t>
            </a:r>
          </a:p>
        </p:txBody>
      </p:sp>
      <p:sp>
        <p:nvSpPr>
          <p:cNvPr id="2" name="Rounded Rectangle 1"/>
          <p:cNvSpPr/>
          <p:nvPr/>
        </p:nvSpPr>
        <p:spPr>
          <a:xfrm>
            <a:off x="924158" y="2819859"/>
            <a:ext cx="5248041" cy="5073127"/>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How does the College Management System ensure data security and privacy for sensitive student and faculty information?</a:t>
            </a:r>
          </a:p>
        </p:txBody>
      </p:sp>
      <p:sp>
        <p:nvSpPr>
          <p:cNvPr id="69" name="Rounded Rectangle 68"/>
          <p:cNvSpPr/>
          <p:nvPr/>
        </p:nvSpPr>
        <p:spPr>
          <a:xfrm>
            <a:off x="6661346" y="2454989"/>
            <a:ext cx="5436449" cy="5812876"/>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How does the College Management System leverage </a:t>
            </a:r>
            <a:r>
              <a:rPr lang="en-US" sz="3600" b="1" dirty="0">
                <a:solidFill>
                  <a:schemeClr val="tx1"/>
                </a:solidFill>
              </a:rPr>
              <a:t>AI algorithms or machine learning </a:t>
            </a:r>
            <a:r>
              <a:rPr lang="en-US" sz="3200" dirty="0">
                <a:solidFill>
                  <a:schemeClr val="tx1"/>
                </a:solidFill>
              </a:rPr>
              <a:t>techniques to analyze student performance data and provide personalized recommendations for academic support or interventions?</a:t>
            </a:r>
          </a:p>
        </p:txBody>
      </p:sp>
      <p:sp>
        <p:nvSpPr>
          <p:cNvPr id="71" name="Rounded Rectangle 70"/>
          <p:cNvSpPr/>
          <p:nvPr/>
        </p:nvSpPr>
        <p:spPr>
          <a:xfrm>
            <a:off x="12521775" y="2949518"/>
            <a:ext cx="5248041" cy="5073127"/>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How does the College Management System facilitate effective communication and collaboration between parents/guardians and the educational institution to ensure transparent and timely updates on student progress and involvement?</a:t>
            </a:r>
          </a:p>
        </p:txBody>
      </p:sp>
      <p:grpSp>
        <p:nvGrpSpPr>
          <p:cNvPr id="72" name="Group 63"/>
          <p:cNvGrpSpPr/>
          <p:nvPr/>
        </p:nvGrpSpPr>
        <p:grpSpPr>
          <a:xfrm>
            <a:off x="8567551" y="8429270"/>
            <a:ext cx="1583400" cy="1394606"/>
            <a:chOff x="1813" y="0"/>
            <a:chExt cx="809173" cy="820413"/>
          </a:xfrm>
        </p:grpSpPr>
        <p:sp>
          <p:nvSpPr>
            <p:cNvPr id="73"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74"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spc="160" dirty="0">
                  <a:solidFill>
                    <a:srgbClr val="3EDAD8"/>
                  </a:solidFill>
                  <a:latin typeface="Aileron Regular Bold"/>
                </a:rPr>
                <a:t>2</a:t>
              </a:r>
              <a:endParaRPr lang="en-US" sz="6000" u="none" spc="160" dirty="0">
                <a:solidFill>
                  <a:srgbClr val="3EDAD8"/>
                </a:solidFill>
                <a:latin typeface="Aileron Regular Bold"/>
              </a:endParaRPr>
            </a:p>
          </p:txBody>
        </p:sp>
      </p:grpSp>
      <p:grpSp>
        <p:nvGrpSpPr>
          <p:cNvPr id="75" name="Group 63"/>
          <p:cNvGrpSpPr/>
          <p:nvPr/>
        </p:nvGrpSpPr>
        <p:grpSpPr>
          <a:xfrm>
            <a:off x="14419265" y="8228738"/>
            <a:ext cx="1583400" cy="1394606"/>
            <a:chOff x="1813" y="0"/>
            <a:chExt cx="809173" cy="820413"/>
          </a:xfrm>
        </p:grpSpPr>
        <p:sp>
          <p:nvSpPr>
            <p:cNvPr id="76"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77"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spc="160" dirty="0">
                  <a:solidFill>
                    <a:srgbClr val="3EDAD8"/>
                  </a:solidFill>
                  <a:latin typeface="Aileron Regular Bold"/>
                </a:rPr>
                <a:t>3</a:t>
              </a:r>
              <a:endParaRPr lang="en-US" sz="6000" u="none" spc="160" dirty="0">
                <a:solidFill>
                  <a:srgbClr val="3EDAD8"/>
                </a:solidFill>
                <a:latin typeface="Aileron Regular Bold"/>
              </a:endParaRPr>
            </a:p>
          </p:txBody>
        </p:sp>
      </p:grpSp>
      <p:sp>
        <p:nvSpPr>
          <p:cNvPr id="20" name="Flowchart: Connector 1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68</a:t>
            </a:r>
            <a:endParaRPr lang="en-US" sz="4400" dirty="0"/>
          </a:p>
        </p:txBody>
      </p:sp>
    </p:spTree>
    <p:extLst>
      <p:ext uri="{BB962C8B-B14F-4D97-AF65-F5344CB8AC3E}">
        <p14:creationId xmlns:p14="http://schemas.microsoft.com/office/powerpoint/2010/main" val="16636066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grpSp>
        <p:nvGrpSpPr>
          <p:cNvPr id="56" name="Group 56"/>
          <p:cNvGrpSpPr/>
          <p:nvPr/>
        </p:nvGrpSpPr>
        <p:grpSpPr>
          <a:xfrm>
            <a:off x="760767" y="539405"/>
            <a:ext cx="1479232" cy="1479232"/>
            <a:chOff x="0" y="0"/>
            <a:chExt cx="1972310" cy="1972310"/>
          </a:xfrm>
        </p:grpSpPr>
        <p:grpSp>
          <p:nvGrpSpPr>
            <p:cNvPr id="57" name="Group 57"/>
            <p:cNvGrpSpPr/>
            <p:nvPr/>
          </p:nvGrpSpPr>
          <p:grpSpPr>
            <a:xfrm>
              <a:off x="0" y="0"/>
              <a:ext cx="1972310" cy="1972310"/>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60" name="Picture 6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386865" y="558813"/>
              <a:ext cx="1198581" cy="916914"/>
            </a:xfrm>
            <a:prstGeom prst="rect">
              <a:avLst/>
            </a:prstGeom>
          </p:spPr>
        </p:pic>
      </p:grpSp>
      <p:grpSp>
        <p:nvGrpSpPr>
          <p:cNvPr id="9" name="Group 9"/>
          <p:cNvGrpSpPr/>
          <p:nvPr/>
        </p:nvGrpSpPr>
        <p:grpSpPr>
          <a:xfrm>
            <a:off x="4771470" y="4677444"/>
            <a:ext cx="972349" cy="809947"/>
            <a:chOff x="0" y="0"/>
            <a:chExt cx="1972310" cy="1972310"/>
          </a:xfrm>
        </p:grpSpPr>
        <p:grpSp>
          <p:nvGrpSpPr>
            <p:cNvPr id="10" name="Group 10"/>
            <p:cNvGrpSpPr/>
            <p:nvPr/>
          </p:nvGrpSpPr>
          <p:grpSpPr>
            <a:xfrm>
              <a:off x="0" y="0"/>
              <a:ext cx="1972310" cy="197231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3"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14" name="Group 14"/>
          <p:cNvGrpSpPr/>
          <p:nvPr/>
        </p:nvGrpSpPr>
        <p:grpSpPr>
          <a:xfrm>
            <a:off x="16339299" y="331151"/>
            <a:ext cx="1479232" cy="1479232"/>
            <a:chOff x="0" y="0"/>
            <a:chExt cx="1972310" cy="1972310"/>
          </a:xfrm>
        </p:grpSpPr>
        <p:grpSp>
          <p:nvGrpSpPr>
            <p:cNvPr id="15" name="Group 15"/>
            <p:cNvGrpSpPr/>
            <p:nvPr/>
          </p:nvGrpSpPr>
          <p:grpSpPr>
            <a:xfrm>
              <a:off x="0" y="0"/>
              <a:ext cx="1972310" cy="19723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423853" y="525256"/>
              <a:ext cx="1124605" cy="984029"/>
            </a:xfrm>
            <a:prstGeom prst="rect">
              <a:avLst/>
            </a:prstGeom>
          </p:spPr>
        </p:pic>
      </p:grpSp>
      <p:grpSp>
        <p:nvGrpSpPr>
          <p:cNvPr id="19" name="Group 19"/>
          <p:cNvGrpSpPr/>
          <p:nvPr/>
        </p:nvGrpSpPr>
        <p:grpSpPr>
          <a:xfrm>
            <a:off x="16483296" y="8150377"/>
            <a:ext cx="1479232" cy="1479232"/>
            <a:chOff x="0" y="0"/>
            <a:chExt cx="1972310" cy="1972310"/>
          </a:xfrm>
        </p:grpSpPr>
        <p:grpSp>
          <p:nvGrpSpPr>
            <p:cNvPr id="20" name="Group 20"/>
            <p:cNvGrpSpPr/>
            <p:nvPr/>
          </p:nvGrpSpPr>
          <p:grpSpPr>
            <a:xfrm>
              <a:off x="0" y="0"/>
              <a:ext cx="1972310" cy="197231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3" name="Picture 23"/>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435398" y="466513"/>
              <a:ext cx="1101513" cy="1101513"/>
            </a:xfrm>
            <a:prstGeom prst="rect">
              <a:avLst/>
            </a:prstGeom>
          </p:spPr>
        </p:pic>
      </p:grpSp>
      <p:grpSp>
        <p:nvGrpSpPr>
          <p:cNvPr id="24" name="Group 24"/>
          <p:cNvGrpSpPr/>
          <p:nvPr/>
        </p:nvGrpSpPr>
        <p:grpSpPr>
          <a:xfrm>
            <a:off x="311300" y="8382285"/>
            <a:ext cx="1479232" cy="1479232"/>
            <a:chOff x="0" y="0"/>
            <a:chExt cx="1972310" cy="1972310"/>
          </a:xfrm>
        </p:grpSpPr>
        <p:grpSp>
          <p:nvGrpSpPr>
            <p:cNvPr id="25" name="Group 25"/>
            <p:cNvGrpSpPr/>
            <p:nvPr/>
          </p:nvGrpSpPr>
          <p:grpSpPr>
            <a:xfrm>
              <a:off x="0" y="0"/>
              <a:ext cx="1972310" cy="197231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8" name="Picture 28"/>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51756" y="394301"/>
              <a:ext cx="1268798" cy="1268798"/>
            </a:xfrm>
            <a:prstGeom prst="rect">
              <a:avLst/>
            </a:prstGeom>
          </p:spPr>
        </p:pic>
      </p:grpSp>
      <p:sp>
        <p:nvSpPr>
          <p:cNvPr id="30" name="Rectangle 29"/>
          <p:cNvSpPr/>
          <p:nvPr/>
        </p:nvSpPr>
        <p:spPr>
          <a:xfrm>
            <a:off x="5002797" y="1552707"/>
            <a:ext cx="8599698" cy="1400383"/>
          </a:xfrm>
          <a:prstGeom prst="rect">
            <a:avLst/>
          </a:prstGeom>
        </p:spPr>
        <p:txBody>
          <a:bodyPr wrap="square">
            <a:spAutoFit/>
          </a:bodyPr>
          <a:lstStyle/>
          <a:p>
            <a:pPr algn="ctr">
              <a:lnSpc>
                <a:spcPts val="10199"/>
              </a:lnSpc>
            </a:pPr>
            <a:r>
              <a:rPr lang="en-US" sz="6000" dirty="0" smtClean="0">
                <a:solidFill>
                  <a:schemeClr val="bg1"/>
                </a:solidFill>
                <a:latin typeface="Nourd Bold Bold"/>
              </a:rPr>
              <a:t>Reference Citations</a:t>
            </a:r>
          </a:p>
        </p:txBody>
      </p:sp>
      <p:sp>
        <p:nvSpPr>
          <p:cNvPr id="2" name="Rectangle 1"/>
          <p:cNvSpPr/>
          <p:nvPr/>
        </p:nvSpPr>
        <p:spPr>
          <a:xfrm>
            <a:off x="5938520" y="4750343"/>
            <a:ext cx="6860532" cy="769441"/>
          </a:xfrm>
          <a:prstGeom prst="rect">
            <a:avLst/>
          </a:prstGeom>
        </p:spPr>
        <p:txBody>
          <a:bodyPr wrap="none">
            <a:spAutoFit/>
          </a:bodyPr>
          <a:lstStyle/>
          <a:p>
            <a:r>
              <a:rPr lang="en-US" sz="4400" dirty="0">
                <a:solidFill>
                  <a:srgbClr val="FFFF99"/>
                </a:solidFill>
              </a:rPr>
              <a:t>https://www.w3schools.com</a:t>
            </a:r>
            <a:r>
              <a:rPr lang="en-US" dirty="0"/>
              <a:t>/</a:t>
            </a:r>
          </a:p>
        </p:txBody>
      </p:sp>
      <p:sp>
        <p:nvSpPr>
          <p:cNvPr id="69" name="Rectangle 68"/>
          <p:cNvSpPr/>
          <p:nvPr/>
        </p:nvSpPr>
        <p:spPr>
          <a:xfrm>
            <a:off x="5949750" y="5956190"/>
            <a:ext cx="8276946" cy="769441"/>
          </a:xfrm>
          <a:prstGeom prst="rect">
            <a:avLst/>
          </a:prstGeom>
        </p:spPr>
        <p:txBody>
          <a:bodyPr wrap="none">
            <a:spAutoFit/>
          </a:bodyPr>
          <a:lstStyle/>
          <a:p>
            <a:r>
              <a:rPr lang="en-US" sz="4400" dirty="0">
                <a:solidFill>
                  <a:srgbClr val="FFFF99"/>
                </a:solidFill>
              </a:rPr>
              <a:t>https://stackify.com/java-tutorials/</a:t>
            </a:r>
            <a:r>
              <a:rPr lang="en-US" dirty="0" smtClean="0"/>
              <a:t>/</a:t>
            </a:r>
            <a:endParaRPr lang="en-US" dirty="0"/>
          </a:p>
        </p:txBody>
      </p:sp>
      <p:sp>
        <p:nvSpPr>
          <p:cNvPr id="71" name="Rectangle 70"/>
          <p:cNvSpPr/>
          <p:nvPr/>
        </p:nvSpPr>
        <p:spPr>
          <a:xfrm>
            <a:off x="5913120" y="7096868"/>
            <a:ext cx="11118300" cy="769441"/>
          </a:xfrm>
          <a:prstGeom prst="rect">
            <a:avLst/>
          </a:prstGeom>
        </p:spPr>
        <p:txBody>
          <a:bodyPr wrap="none">
            <a:spAutoFit/>
          </a:bodyPr>
          <a:lstStyle/>
          <a:p>
            <a:r>
              <a:rPr lang="en-US" sz="4400" dirty="0">
                <a:solidFill>
                  <a:srgbClr val="FFFF99"/>
                </a:solidFill>
              </a:rPr>
              <a:t>https://www.codecademy.com/learn/learn-java</a:t>
            </a:r>
            <a:endParaRPr lang="en-US" dirty="0"/>
          </a:p>
        </p:txBody>
      </p:sp>
      <p:sp>
        <p:nvSpPr>
          <p:cNvPr id="72" name="Rectangle 71"/>
          <p:cNvSpPr/>
          <p:nvPr/>
        </p:nvSpPr>
        <p:spPr>
          <a:xfrm>
            <a:off x="5913120" y="8187104"/>
            <a:ext cx="7925503" cy="769441"/>
          </a:xfrm>
          <a:prstGeom prst="rect">
            <a:avLst/>
          </a:prstGeom>
        </p:spPr>
        <p:txBody>
          <a:bodyPr wrap="none">
            <a:spAutoFit/>
          </a:bodyPr>
          <a:lstStyle/>
          <a:p>
            <a:r>
              <a:rPr lang="en-US" sz="4400" dirty="0">
                <a:solidFill>
                  <a:srgbClr val="FFFF99"/>
                </a:solidFill>
              </a:rPr>
              <a:t>https://www.learnjavaonline.org/</a:t>
            </a:r>
            <a:endParaRPr lang="en-US" dirty="0"/>
          </a:p>
        </p:txBody>
      </p:sp>
      <p:sp>
        <p:nvSpPr>
          <p:cNvPr id="76" name="TextBox 12"/>
          <p:cNvSpPr txBox="1"/>
          <p:nvPr/>
        </p:nvSpPr>
        <p:spPr>
          <a:xfrm>
            <a:off x="4610100" y="5135064"/>
            <a:ext cx="990600" cy="1030534"/>
          </a:xfrm>
          <a:prstGeom prst="rect">
            <a:avLst/>
          </a:prstGeom>
        </p:spPr>
        <p:txBody>
          <a:bodyPr lIns="50800" tIns="50800" rIns="50800" bIns="50800" rtlCol="0" anchor="ctr"/>
          <a:lstStyle/>
          <a:p>
            <a:pPr algn="ctr">
              <a:lnSpc>
                <a:spcPts val="3299"/>
              </a:lnSpc>
            </a:pPr>
            <a:endParaRPr dirty="0"/>
          </a:p>
        </p:txBody>
      </p:sp>
      <p:grpSp>
        <p:nvGrpSpPr>
          <p:cNvPr id="92" name="Group 9"/>
          <p:cNvGrpSpPr/>
          <p:nvPr/>
        </p:nvGrpSpPr>
        <p:grpSpPr>
          <a:xfrm>
            <a:off x="4782700" y="5866696"/>
            <a:ext cx="972349" cy="809947"/>
            <a:chOff x="0" y="0"/>
            <a:chExt cx="1972310" cy="1972310"/>
          </a:xfrm>
        </p:grpSpPr>
        <p:grpSp>
          <p:nvGrpSpPr>
            <p:cNvPr id="93" name="Group 10"/>
            <p:cNvGrpSpPr/>
            <p:nvPr/>
          </p:nvGrpSpPr>
          <p:grpSpPr>
            <a:xfrm>
              <a:off x="0" y="0"/>
              <a:ext cx="1972310" cy="1972310"/>
              <a:chOff x="0" y="0"/>
              <a:chExt cx="812800" cy="812800"/>
            </a:xfrm>
          </p:grpSpPr>
          <p:sp>
            <p:nvSpPr>
              <p:cNvPr id="95"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96"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94"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97" name="Group 9"/>
          <p:cNvGrpSpPr/>
          <p:nvPr/>
        </p:nvGrpSpPr>
        <p:grpSpPr>
          <a:xfrm>
            <a:off x="4769300" y="6997741"/>
            <a:ext cx="972349" cy="809947"/>
            <a:chOff x="0" y="0"/>
            <a:chExt cx="1972310" cy="1972310"/>
          </a:xfrm>
        </p:grpSpPr>
        <p:grpSp>
          <p:nvGrpSpPr>
            <p:cNvPr id="98" name="Group 10"/>
            <p:cNvGrpSpPr/>
            <p:nvPr/>
          </p:nvGrpSpPr>
          <p:grpSpPr>
            <a:xfrm>
              <a:off x="0" y="0"/>
              <a:ext cx="1972310" cy="1972310"/>
              <a:chOff x="0" y="0"/>
              <a:chExt cx="812800" cy="812800"/>
            </a:xfrm>
          </p:grpSpPr>
          <p:sp>
            <p:nvSpPr>
              <p:cNvPr id="100"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01"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99"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102" name="Group 9"/>
          <p:cNvGrpSpPr/>
          <p:nvPr/>
        </p:nvGrpSpPr>
        <p:grpSpPr>
          <a:xfrm>
            <a:off x="4761149" y="8157260"/>
            <a:ext cx="972349" cy="809947"/>
            <a:chOff x="0" y="0"/>
            <a:chExt cx="1972310" cy="1972310"/>
          </a:xfrm>
        </p:grpSpPr>
        <p:grpSp>
          <p:nvGrpSpPr>
            <p:cNvPr id="103" name="Group 10"/>
            <p:cNvGrpSpPr/>
            <p:nvPr/>
          </p:nvGrpSpPr>
          <p:grpSpPr>
            <a:xfrm>
              <a:off x="0" y="0"/>
              <a:ext cx="1972310" cy="1972310"/>
              <a:chOff x="0" y="0"/>
              <a:chExt cx="812800" cy="812800"/>
            </a:xfrm>
          </p:grpSpPr>
          <p:sp>
            <p:nvSpPr>
              <p:cNvPr id="105"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06"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04"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pic>
        <p:nvPicPr>
          <p:cNvPr id="107" name="Picture 10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5597" y="4205386"/>
            <a:ext cx="3055263" cy="3046583"/>
          </a:xfrm>
          <a:prstGeom prst="rect">
            <a:avLst/>
          </a:prstGeom>
        </p:spPr>
      </p:pic>
      <p:pic>
        <p:nvPicPr>
          <p:cNvPr id="8" name="Picture 7"/>
          <p:cNvPicPr>
            <a:picLocks noChangeAspect="1"/>
          </p:cNvPicPr>
          <p:nvPr/>
        </p:nvPicPr>
        <p:blipFill rotWithShape="1">
          <a:blip r:embed="rId18">
            <a:extLst>
              <a:ext uri="{28A0092B-C50C-407E-A947-70E740481C1C}">
                <a14:useLocalDpi xmlns:a14="http://schemas.microsoft.com/office/drawing/2010/main" val="0"/>
              </a:ext>
            </a:extLst>
          </a:blip>
          <a:srcRect t="18726"/>
          <a:stretch/>
        </p:blipFill>
        <p:spPr>
          <a:xfrm rot="19979130">
            <a:off x="14777914" y="4751271"/>
            <a:ext cx="3142857" cy="1439713"/>
          </a:xfrm>
          <a:prstGeom prst="rect">
            <a:avLst/>
          </a:prstGeom>
        </p:spPr>
      </p:pic>
      <p:sp>
        <p:nvSpPr>
          <p:cNvPr id="55" name="Flowchart: Connector 54"/>
          <p:cNvSpPr/>
          <p:nvPr/>
        </p:nvSpPr>
        <p:spPr>
          <a:xfrm>
            <a:off x="14954260" y="8762059"/>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69</a:t>
            </a:r>
            <a:endParaRPr lang="en-US" sz="4400" dirty="0"/>
          </a:p>
        </p:txBody>
      </p:sp>
    </p:spTree>
    <p:extLst>
      <p:ext uri="{BB962C8B-B14F-4D97-AF65-F5344CB8AC3E}">
        <p14:creationId xmlns:p14="http://schemas.microsoft.com/office/powerpoint/2010/main" val="2814858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348409" y="-1369916"/>
            <a:ext cx="4825772" cy="5175091"/>
          </a:xfrm>
          <a:prstGeom prst="rect">
            <a:avLst/>
          </a:prstGeom>
        </p:spPr>
      </p:pic>
      <p:sp>
        <p:nvSpPr>
          <p:cNvPr id="11" name="TextBox 11"/>
          <p:cNvSpPr txBox="1"/>
          <p:nvPr/>
        </p:nvSpPr>
        <p:spPr>
          <a:xfrm>
            <a:off x="1269851" y="1451759"/>
            <a:ext cx="15748298" cy="2616101"/>
          </a:xfrm>
          <a:prstGeom prst="rect">
            <a:avLst/>
          </a:prstGeom>
        </p:spPr>
        <p:txBody>
          <a:bodyPr lIns="0" tIns="0" rIns="0" bIns="0" rtlCol="0" anchor="t">
            <a:spAutoFit/>
          </a:bodyPr>
          <a:lstStyle/>
          <a:p>
            <a:pPr algn="ctr">
              <a:lnSpc>
                <a:spcPts val="10199"/>
              </a:lnSpc>
            </a:pPr>
            <a:r>
              <a:rPr lang="en-US" sz="6600" b="1" dirty="0" smtClean="0">
                <a:solidFill>
                  <a:schemeClr val="accent6">
                    <a:lumMod val="75000"/>
                  </a:schemeClr>
                </a:solidFill>
                <a:latin typeface="Nourd Bold Bold"/>
              </a:rPr>
              <a:t>O</a:t>
            </a:r>
            <a:r>
              <a:rPr lang="en-US" sz="5400" dirty="0" smtClean="0">
                <a:solidFill>
                  <a:schemeClr val="accent6">
                    <a:lumMod val="75000"/>
                  </a:schemeClr>
                </a:solidFill>
                <a:latin typeface="Nourd Bold Bold"/>
              </a:rPr>
              <a:t>bject-</a:t>
            </a:r>
            <a:r>
              <a:rPr lang="en-US" sz="6600" b="1" dirty="0" smtClean="0">
                <a:solidFill>
                  <a:schemeClr val="accent6">
                    <a:lumMod val="75000"/>
                  </a:schemeClr>
                </a:solidFill>
                <a:latin typeface="Nourd Bold Bold"/>
              </a:rPr>
              <a:t>O</a:t>
            </a:r>
            <a:r>
              <a:rPr lang="en-US" sz="5400" dirty="0" smtClean="0">
                <a:solidFill>
                  <a:schemeClr val="accent6">
                    <a:lumMod val="75000"/>
                  </a:schemeClr>
                </a:solidFill>
                <a:latin typeface="Nourd Bold Bold"/>
              </a:rPr>
              <a:t>riented </a:t>
            </a:r>
            <a:r>
              <a:rPr lang="en-US" sz="6600" b="1" dirty="0" smtClean="0">
                <a:solidFill>
                  <a:schemeClr val="accent6">
                    <a:lumMod val="75000"/>
                  </a:schemeClr>
                </a:solidFill>
                <a:latin typeface="Nourd Bold Bold"/>
              </a:rPr>
              <a:t>P</a:t>
            </a:r>
            <a:r>
              <a:rPr lang="en-US" sz="5400" dirty="0" smtClean="0">
                <a:solidFill>
                  <a:schemeClr val="accent6">
                    <a:lumMod val="75000"/>
                  </a:schemeClr>
                </a:solidFill>
                <a:latin typeface="Nourd Bold Bold"/>
              </a:rPr>
              <a:t>ong </a:t>
            </a:r>
            <a:r>
              <a:rPr lang="en-US" sz="6600" b="1" dirty="0" smtClean="0">
                <a:solidFill>
                  <a:schemeClr val="accent6">
                    <a:lumMod val="75000"/>
                  </a:schemeClr>
                </a:solidFill>
                <a:latin typeface="Nourd Bold Bold"/>
              </a:rPr>
              <a:t>G</a:t>
            </a:r>
            <a:r>
              <a:rPr lang="en-US" sz="5400" dirty="0" smtClean="0">
                <a:solidFill>
                  <a:schemeClr val="accent6">
                    <a:lumMod val="75000"/>
                  </a:schemeClr>
                </a:solidFill>
                <a:latin typeface="Nourd Bold Bold"/>
              </a:rPr>
              <a:t>ame</a:t>
            </a:r>
          </a:p>
          <a:p>
            <a:pPr algn="ctr">
              <a:lnSpc>
                <a:spcPts val="10199"/>
              </a:lnSpc>
            </a:pPr>
            <a:r>
              <a:rPr lang="en-US" sz="6600" b="1" i="1" dirty="0" smtClean="0">
                <a:solidFill>
                  <a:schemeClr val="accent3">
                    <a:lumMod val="60000"/>
                    <a:lumOff val="40000"/>
                  </a:schemeClr>
                </a:solidFill>
                <a:latin typeface="Nourd Bold Bold"/>
              </a:rPr>
              <a:t>History</a:t>
            </a:r>
            <a:endParaRPr lang="en-US" sz="5400" i="1" dirty="0">
              <a:solidFill>
                <a:schemeClr val="accent3">
                  <a:lumMod val="60000"/>
                  <a:lumOff val="40000"/>
                </a:schemeClr>
              </a:solidFill>
              <a:latin typeface="Nourd Bold Bo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600" y="6210300"/>
            <a:ext cx="3276600" cy="3276600"/>
          </a:xfrm>
          <a:prstGeom prst="ellipse">
            <a:avLst/>
          </a:prstGeom>
          <a:ln>
            <a:noFill/>
          </a:ln>
          <a:effectLst>
            <a:softEdge rad="112500"/>
          </a:effectLst>
        </p:spPr>
      </p:pic>
      <p:sp>
        <p:nvSpPr>
          <p:cNvPr id="4" name="Rectangle 3"/>
          <p:cNvSpPr/>
          <p:nvPr/>
        </p:nvSpPr>
        <p:spPr>
          <a:xfrm>
            <a:off x="3657600" y="4067860"/>
            <a:ext cx="10972800" cy="3970318"/>
          </a:xfrm>
          <a:prstGeom prst="rect">
            <a:avLst/>
          </a:prstGeom>
        </p:spPr>
        <p:txBody>
          <a:bodyPr wrap="square">
            <a:spAutoFit/>
          </a:bodyPr>
          <a:lstStyle/>
          <a:p>
            <a:pPr algn="ctr"/>
            <a:r>
              <a:rPr lang="en-US" sz="3600" dirty="0">
                <a:solidFill>
                  <a:schemeClr val="bg1"/>
                </a:solidFill>
              </a:rPr>
              <a:t>Pong is a classic arcade video game that was first released in </a:t>
            </a:r>
            <a:r>
              <a:rPr lang="en-US" sz="3600" dirty="0">
                <a:solidFill>
                  <a:schemeClr val="accent6">
                    <a:lumMod val="75000"/>
                  </a:schemeClr>
                </a:solidFill>
              </a:rPr>
              <a:t>1972</a:t>
            </a:r>
            <a:r>
              <a:rPr lang="en-US" sz="3600" dirty="0">
                <a:solidFill>
                  <a:schemeClr val="bg1"/>
                </a:solidFill>
              </a:rPr>
              <a:t> and became an instant hit, paving the way for the video game industry. Pong was developed by </a:t>
            </a:r>
            <a:r>
              <a:rPr lang="en-US" sz="3600" dirty="0">
                <a:solidFill>
                  <a:schemeClr val="accent6">
                    <a:lumMod val="75000"/>
                  </a:schemeClr>
                </a:solidFill>
              </a:rPr>
              <a:t>Atari, Inc., </a:t>
            </a:r>
            <a:r>
              <a:rPr lang="en-US" sz="3600" dirty="0">
                <a:solidFill>
                  <a:schemeClr val="bg1"/>
                </a:solidFill>
              </a:rPr>
              <a:t>a video game company founded by </a:t>
            </a:r>
            <a:r>
              <a:rPr lang="en-US" sz="3600" dirty="0">
                <a:solidFill>
                  <a:schemeClr val="accent6">
                    <a:lumMod val="75000"/>
                  </a:schemeClr>
                </a:solidFill>
              </a:rPr>
              <a:t>Nolan Bushnell and Ted Dabney in 1972. </a:t>
            </a:r>
            <a:r>
              <a:rPr lang="en-US" sz="3600" dirty="0">
                <a:solidFill>
                  <a:schemeClr val="bg1"/>
                </a:solidFill>
              </a:rPr>
              <a:t>Ping pong is a popular game that is played by people of all ages. It is a game that requires quick reflexes and excellent hand-eye coordination.</a:t>
            </a:r>
          </a:p>
        </p:txBody>
      </p:sp>
      <p:pic>
        <p:nvPicPr>
          <p:cNvPr id="14" name="Picture 11"/>
          <p:cNvPicPr>
            <a:picLocks noChangeAspect="1"/>
          </p:cNvPicPr>
          <p:nvPr/>
        </p:nvPicPr>
        <p:blipFill>
          <a:blip r:embed="rId4"/>
          <a:srcRect/>
          <a:stretch>
            <a:fillRect/>
          </a:stretch>
        </p:blipFill>
        <p:spPr>
          <a:xfrm rot="15730363" flipV="1">
            <a:off x="7205884" y="7552214"/>
            <a:ext cx="3522588" cy="4696783"/>
          </a:xfrm>
          <a:prstGeom prst="rect">
            <a:avLst/>
          </a:prstGeom>
        </p:spPr>
      </p:pic>
      <p:sp>
        <p:nvSpPr>
          <p:cNvPr id="7" name="Flowchart: Connector 6"/>
          <p:cNvSpPr/>
          <p:nvPr/>
        </p:nvSpPr>
        <p:spPr>
          <a:xfrm>
            <a:off x="416777" y="87249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7</a:t>
            </a:r>
          </a:p>
        </p:txBody>
      </p:sp>
    </p:spTree>
    <p:extLst>
      <p:ext uri="{BB962C8B-B14F-4D97-AF65-F5344CB8AC3E}">
        <p14:creationId xmlns:p14="http://schemas.microsoft.com/office/powerpoint/2010/main" val="20685545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schemeClr val="accent1">
                <a:shade val="45000"/>
                <a:satMod val="135000"/>
              </a:schemeClr>
              <a:prstClr val="white"/>
            </a:duotone>
          </a:blip>
          <a:srcRect/>
          <a:stretch>
            <a:fillRect/>
          </a:stretch>
        </p:blipFill>
        <p:spPr>
          <a:xfrm>
            <a:off x="1302043" y="1515937"/>
            <a:ext cx="12456415" cy="7782812"/>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10700">
            <a:off x="15873695" y="6145451"/>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4162021" y="-655690"/>
            <a:ext cx="4650025" cy="3789770"/>
          </a:xfrm>
          <a:prstGeom prst="rect">
            <a:avLst/>
          </a:prstGeom>
        </p:spPr>
      </p:pic>
      <p:pic>
        <p:nvPicPr>
          <p:cNvPr id="12" name="Picture 12"/>
          <p:cNvPicPr>
            <a:picLocks noChangeAspect="1"/>
          </p:cNvPicPr>
          <p:nvPr/>
        </p:nvPicPr>
        <p:blipFill>
          <a:blip r:embed="rId6"/>
          <a:srcRect/>
          <a:stretch>
            <a:fillRect/>
          </a:stretch>
        </p:blipFill>
        <p:spPr>
          <a:xfrm>
            <a:off x="-559925" y="7100995"/>
            <a:ext cx="3896420" cy="3906186"/>
          </a:xfrm>
          <a:prstGeom prst="rect">
            <a:avLst/>
          </a:prstGeom>
        </p:spPr>
      </p:pic>
      <p:pic>
        <p:nvPicPr>
          <p:cNvPr id="20" name="Picture 20"/>
          <p:cNvPicPr>
            <a:picLocks noChangeAspect="1"/>
          </p:cNvPicPr>
          <p:nvPr/>
        </p:nvPicPr>
        <p:blipFill>
          <a:blip r:embed="rId7"/>
          <a:srcRect/>
          <a:stretch>
            <a:fillRect/>
          </a:stretch>
        </p:blipFill>
        <p:spPr>
          <a:xfrm>
            <a:off x="5242893" y="8090297"/>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640492" flipH="1">
            <a:off x="30916" y="1745638"/>
            <a:ext cx="2765123" cy="1061360"/>
          </a:xfrm>
          <a:prstGeom prst="rect">
            <a:avLst/>
          </a:prstGeom>
        </p:spPr>
      </p:pic>
      <p:pic>
        <p:nvPicPr>
          <p:cNvPr id="40" name="Picture 7"/>
          <p:cNvPicPr>
            <a:picLocks noChangeAspect="1"/>
          </p:cNvPicPr>
          <p:nvPr/>
        </p:nvPicPr>
        <p:blipFill>
          <a:blip r:embed="rId8"/>
          <a:srcRect/>
          <a:stretch>
            <a:fillRect/>
          </a:stretch>
        </p:blipFill>
        <p:spPr>
          <a:xfrm rot="2212509">
            <a:off x="1364294" y="316595"/>
            <a:ext cx="1255090" cy="1255090"/>
          </a:xfrm>
          <a:prstGeom prst="rect">
            <a:avLst/>
          </a:prstGeom>
        </p:spPr>
      </p:pic>
      <p:pic>
        <p:nvPicPr>
          <p:cNvPr id="22" name="Picture 5"/>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l="24451"/>
          <a:stretch/>
        </p:blipFill>
        <p:spPr>
          <a:xfrm>
            <a:off x="12039600" y="3435560"/>
            <a:ext cx="5599161" cy="4635447"/>
          </a:xfrm>
          <a:prstGeom prst="rect">
            <a:avLst/>
          </a:prstGeom>
        </p:spPr>
      </p:pic>
      <p:pic>
        <p:nvPicPr>
          <p:cNvPr id="23"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0019946" y="8068278"/>
            <a:ext cx="4338720" cy="2713672"/>
          </a:xfrm>
          <a:prstGeom prst="rect">
            <a:avLst/>
          </a:prstGeom>
        </p:spPr>
      </p:pic>
      <p:pic>
        <p:nvPicPr>
          <p:cNvPr id="24"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4953656" y="7185730"/>
            <a:ext cx="3289448" cy="2057400"/>
          </a:xfrm>
          <a:prstGeom prst="rect">
            <a:avLst/>
          </a:prstGeom>
        </p:spPr>
      </p:pic>
      <p:pic>
        <p:nvPicPr>
          <p:cNvPr id="26"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4161176" y="892585"/>
            <a:ext cx="3289448" cy="2057400"/>
          </a:xfrm>
          <a:prstGeom prst="rect">
            <a:avLst/>
          </a:prstGeom>
        </p:spPr>
      </p:pic>
      <p:pic>
        <p:nvPicPr>
          <p:cNvPr id="32" name="Picture 19"/>
          <p:cNvPicPr>
            <a:picLocks noChangeAspect="1"/>
          </p:cNvPicPr>
          <p:nvPr/>
        </p:nvPicPr>
        <p:blipFill>
          <a:blip r:embed="rId11"/>
          <a:srcRect r="39880" b="38590"/>
          <a:stretch>
            <a:fillRect/>
          </a:stretch>
        </p:blipFill>
        <p:spPr>
          <a:xfrm rot="4711549">
            <a:off x="11405483" y="1412111"/>
            <a:ext cx="2145209" cy="2177521"/>
          </a:xfrm>
          <a:prstGeom prst="rect">
            <a:avLst/>
          </a:prstGeom>
        </p:spPr>
      </p:pic>
      <p:sp>
        <p:nvSpPr>
          <p:cNvPr id="4" name="Rectangle 3"/>
          <p:cNvSpPr/>
          <p:nvPr/>
        </p:nvSpPr>
        <p:spPr>
          <a:xfrm>
            <a:off x="3268052" y="2569284"/>
            <a:ext cx="7966537" cy="2708434"/>
          </a:xfrm>
          <a:prstGeom prst="rect">
            <a:avLst/>
          </a:prstGeom>
        </p:spPr>
        <p:txBody>
          <a:bodyPr wrap="square">
            <a:spAutoFit/>
          </a:bodyPr>
          <a:lstStyle/>
          <a:p>
            <a:pPr algn="ctr">
              <a:lnSpc>
                <a:spcPts val="10199"/>
              </a:lnSpc>
            </a:pPr>
            <a:r>
              <a:rPr lang="en-US" sz="8800" dirty="0" smtClean="0">
                <a:solidFill>
                  <a:schemeClr val="bg1"/>
                </a:solidFill>
                <a:effectLst>
                  <a:glow rad="266700">
                    <a:schemeClr val="accent1">
                      <a:lumMod val="50000"/>
                      <a:alpha val="99000"/>
                    </a:schemeClr>
                  </a:glow>
                </a:effectLst>
                <a:latin typeface="Nourd Bold Bold"/>
              </a:rPr>
              <a:t>Any Questions?</a:t>
            </a:r>
            <a:endParaRPr lang="en-US" sz="8800" dirty="0">
              <a:solidFill>
                <a:schemeClr val="bg1"/>
              </a:solidFill>
              <a:effectLst>
                <a:glow rad="266700">
                  <a:schemeClr val="accent1">
                    <a:lumMod val="50000"/>
                    <a:alpha val="99000"/>
                  </a:schemeClr>
                </a:glow>
              </a:effectLst>
              <a:latin typeface="Nourd Bold Bold"/>
            </a:endParaRPr>
          </a:p>
        </p:txBody>
      </p:sp>
      <p:sp>
        <p:nvSpPr>
          <p:cNvPr id="5" name="Rectangle 4"/>
          <p:cNvSpPr/>
          <p:nvPr/>
        </p:nvSpPr>
        <p:spPr>
          <a:xfrm>
            <a:off x="1684296" y="5591900"/>
            <a:ext cx="11407584" cy="2308324"/>
          </a:xfrm>
          <a:prstGeom prst="rect">
            <a:avLst/>
          </a:prstGeom>
        </p:spPr>
        <p:txBody>
          <a:bodyPr wrap="square">
            <a:spAutoFit/>
          </a:bodyPr>
          <a:lstStyle/>
          <a:p>
            <a:pPr algn="ctr"/>
            <a:r>
              <a:rPr lang="en-US" sz="3600" dirty="0">
                <a:effectLst>
                  <a:glow rad="393700">
                    <a:schemeClr val="accent4">
                      <a:satMod val="175000"/>
                      <a:alpha val="40000"/>
                    </a:schemeClr>
                  </a:glow>
                </a:effectLst>
                <a:latin typeface="Söhne"/>
              </a:rPr>
              <a:t>Thank you all for your attention! Before we conclude</a:t>
            </a:r>
            <a:r>
              <a:rPr lang="en-US" sz="3600" dirty="0" smtClean="0">
                <a:effectLst>
                  <a:glow rad="393700">
                    <a:schemeClr val="accent4">
                      <a:satMod val="175000"/>
                      <a:alpha val="40000"/>
                    </a:schemeClr>
                  </a:glow>
                </a:effectLst>
                <a:latin typeface="Söhne"/>
              </a:rPr>
              <a:t>,</a:t>
            </a:r>
          </a:p>
          <a:p>
            <a:pPr algn="ctr"/>
            <a:r>
              <a:rPr lang="en-US" sz="3600" dirty="0" smtClean="0">
                <a:effectLst>
                  <a:glow rad="393700">
                    <a:schemeClr val="accent4">
                      <a:satMod val="175000"/>
                      <a:alpha val="40000"/>
                    </a:schemeClr>
                  </a:glow>
                </a:effectLst>
                <a:latin typeface="Söhne"/>
              </a:rPr>
              <a:t> </a:t>
            </a:r>
            <a:r>
              <a:rPr lang="en-US" sz="3600" dirty="0">
                <a:effectLst>
                  <a:glow rad="393700">
                    <a:schemeClr val="accent4">
                      <a:satMod val="175000"/>
                      <a:alpha val="40000"/>
                    </a:schemeClr>
                  </a:glow>
                </a:effectLst>
                <a:latin typeface="Söhne"/>
              </a:rPr>
              <a:t>I would like to open the floor for questions. Please </a:t>
            </a:r>
            <a:endParaRPr lang="en-US" sz="3600" dirty="0" smtClean="0">
              <a:effectLst>
                <a:glow rad="393700">
                  <a:schemeClr val="accent4">
                    <a:satMod val="175000"/>
                    <a:alpha val="40000"/>
                  </a:schemeClr>
                </a:glow>
              </a:effectLst>
              <a:latin typeface="Söhne"/>
            </a:endParaRPr>
          </a:p>
          <a:p>
            <a:pPr algn="ctr"/>
            <a:r>
              <a:rPr lang="en-US" sz="3600" dirty="0" smtClean="0">
                <a:effectLst>
                  <a:glow rad="393700">
                    <a:schemeClr val="accent4">
                      <a:satMod val="175000"/>
                      <a:alpha val="40000"/>
                    </a:schemeClr>
                  </a:glow>
                </a:effectLst>
                <a:latin typeface="Söhne"/>
              </a:rPr>
              <a:t>feel </a:t>
            </a:r>
            <a:r>
              <a:rPr lang="en-US" sz="3600" dirty="0">
                <a:effectLst>
                  <a:glow rad="393700">
                    <a:schemeClr val="accent4">
                      <a:satMod val="175000"/>
                      <a:alpha val="40000"/>
                    </a:schemeClr>
                  </a:glow>
                </a:effectLst>
                <a:latin typeface="Söhne"/>
              </a:rPr>
              <a:t>free to ask anything related to the presentation </a:t>
            </a:r>
            <a:endParaRPr lang="en-US" sz="3600" dirty="0" smtClean="0">
              <a:effectLst>
                <a:glow rad="393700">
                  <a:schemeClr val="accent4">
                    <a:satMod val="175000"/>
                    <a:alpha val="40000"/>
                  </a:schemeClr>
                </a:glow>
              </a:effectLst>
              <a:latin typeface="Söhne"/>
            </a:endParaRPr>
          </a:p>
          <a:p>
            <a:pPr algn="ctr"/>
            <a:r>
              <a:rPr lang="en-US" sz="3600" dirty="0" smtClean="0">
                <a:effectLst>
                  <a:glow rad="393700">
                    <a:schemeClr val="accent4">
                      <a:satMod val="175000"/>
                      <a:alpha val="40000"/>
                    </a:schemeClr>
                  </a:glow>
                </a:effectLst>
                <a:latin typeface="Söhne"/>
              </a:rPr>
              <a:t>or </a:t>
            </a:r>
            <a:r>
              <a:rPr lang="en-US" sz="3600" dirty="0">
                <a:effectLst>
                  <a:glow rad="393700">
                    <a:schemeClr val="accent4">
                      <a:satMod val="175000"/>
                      <a:alpha val="40000"/>
                    </a:schemeClr>
                  </a:glow>
                </a:effectLst>
                <a:latin typeface="Söhne"/>
              </a:rPr>
              <a:t>any additional points you'd like to discuss.</a:t>
            </a:r>
            <a:endParaRPr lang="en-US" sz="3600" dirty="0">
              <a:effectLst>
                <a:glow rad="393700">
                  <a:schemeClr val="accent4">
                    <a:satMod val="175000"/>
                    <a:alpha val="40000"/>
                  </a:schemeClr>
                </a:glow>
              </a:effectLst>
            </a:endParaRPr>
          </a:p>
        </p:txBody>
      </p:sp>
      <p:sp>
        <p:nvSpPr>
          <p:cNvPr id="17" name="Flowchart: Connector 16"/>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70</a:t>
            </a:r>
            <a:endParaRPr lang="en-US" sz="4400" dirty="0"/>
          </a:p>
        </p:txBody>
      </p:sp>
    </p:spTree>
    <p:extLst>
      <p:ext uri="{BB962C8B-B14F-4D97-AF65-F5344CB8AC3E}">
        <p14:creationId xmlns:p14="http://schemas.microsoft.com/office/powerpoint/2010/main" val="15247211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prstClr val="black"/>
              <a:schemeClr val="tx2">
                <a:tint val="45000"/>
                <a:satMod val="400000"/>
              </a:schemeClr>
            </a:duotone>
          </a:blip>
          <a:srcRect/>
          <a:stretch>
            <a:fillRect/>
          </a:stretch>
        </p:blipFill>
        <p:spPr>
          <a:xfrm>
            <a:off x="2514600" y="1553518"/>
            <a:ext cx="12456415" cy="7782812"/>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10700">
            <a:off x="15873695" y="6145451"/>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9025019" y="8186212"/>
            <a:ext cx="4650025" cy="3789770"/>
          </a:xfrm>
          <a:prstGeom prst="rect">
            <a:avLst/>
          </a:prstGeom>
        </p:spPr>
      </p:pic>
      <p:pic>
        <p:nvPicPr>
          <p:cNvPr id="12" name="Picture 12"/>
          <p:cNvPicPr>
            <a:picLocks noChangeAspect="1"/>
          </p:cNvPicPr>
          <p:nvPr/>
        </p:nvPicPr>
        <p:blipFill>
          <a:blip r:embed="rId6"/>
          <a:srcRect/>
          <a:stretch>
            <a:fillRect/>
          </a:stretch>
        </p:blipFill>
        <p:spPr>
          <a:xfrm>
            <a:off x="-559925" y="7100995"/>
            <a:ext cx="3896420" cy="3906186"/>
          </a:xfrm>
          <a:prstGeom prst="rect">
            <a:avLst/>
          </a:prstGeom>
        </p:spPr>
      </p:pic>
      <p:pic>
        <p:nvPicPr>
          <p:cNvPr id="20" name="Picture 20"/>
          <p:cNvPicPr>
            <a:picLocks noChangeAspect="1"/>
          </p:cNvPicPr>
          <p:nvPr/>
        </p:nvPicPr>
        <p:blipFill>
          <a:blip r:embed="rId7"/>
          <a:srcRect/>
          <a:stretch>
            <a:fillRect/>
          </a:stretch>
        </p:blipFill>
        <p:spPr>
          <a:xfrm>
            <a:off x="6411020" y="8115300"/>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640492" flipH="1">
            <a:off x="42272" y="3159013"/>
            <a:ext cx="2340819" cy="898496"/>
          </a:xfrm>
          <a:prstGeom prst="rect">
            <a:avLst/>
          </a:prstGeom>
        </p:spPr>
      </p:pic>
      <p:pic>
        <p:nvPicPr>
          <p:cNvPr id="40" name="Picture 7"/>
          <p:cNvPicPr>
            <a:picLocks noChangeAspect="1"/>
          </p:cNvPicPr>
          <p:nvPr/>
        </p:nvPicPr>
        <p:blipFill>
          <a:blip r:embed="rId8"/>
          <a:srcRect/>
          <a:stretch>
            <a:fillRect/>
          </a:stretch>
        </p:blipFill>
        <p:spPr>
          <a:xfrm rot="2212509">
            <a:off x="14428225" y="231667"/>
            <a:ext cx="3374085" cy="3374085"/>
          </a:xfrm>
          <a:prstGeom prst="rect">
            <a:avLst/>
          </a:prstGeom>
        </p:spPr>
      </p:pic>
      <p:sp>
        <p:nvSpPr>
          <p:cNvPr id="4" name="Rectangle 3"/>
          <p:cNvSpPr/>
          <p:nvPr/>
        </p:nvSpPr>
        <p:spPr>
          <a:xfrm>
            <a:off x="3910849" y="3188370"/>
            <a:ext cx="9390071" cy="4016484"/>
          </a:xfrm>
          <a:prstGeom prst="rect">
            <a:avLst/>
          </a:prstGeom>
        </p:spPr>
        <p:txBody>
          <a:bodyPr wrap="square">
            <a:spAutoFit/>
          </a:bodyPr>
          <a:lstStyle/>
          <a:p>
            <a:pPr algn="ctr">
              <a:lnSpc>
                <a:spcPts val="10199"/>
              </a:lnSpc>
            </a:pPr>
            <a:r>
              <a:rPr lang="en-US" sz="9600" dirty="0" smtClean="0">
                <a:solidFill>
                  <a:schemeClr val="bg1"/>
                </a:solidFill>
                <a:effectLst>
                  <a:glow rad="266700">
                    <a:schemeClr val="accent6">
                      <a:lumMod val="60000"/>
                      <a:lumOff val="40000"/>
                      <a:alpha val="99000"/>
                    </a:schemeClr>
                  </a:glow>
                </a:effectLst>
                <a:latin typeface="Nourd Bold Bold"/>
              </a:rPr>
              <a:t>THANK YOU</a:t>
            </a:r>
          </a:p>
          <a:p>
            <a:pPr algn="ctr">
              <a:lnSpc>
                <a:spcPts val="10199"/>
              </a:lnSpc>
            </a:pPr>
            <a:r>
              <a:rPr lang="en-US" sz="5400" dirty="0" smtClean="0">
                <a:solidFill>
                  <a:schemeClr val="bg1"/>
                </a:solidFill>
                <a:effectLst>
                  <a:glow rad="266700">
                    <a:schemeClr val="accent6">
                      <a:lumMod val="60000"/>
                      <a:lumOff val="40000"/>
                      <a:alpha val="99000"/>
                    </a:schemeClr>
                  </a:glow>
                </a:effectLst>
                <a:latin typeface="Nourd Bold Bold"/>
              </a:rPr>
              <a:t>Sincerely for your kind attention</a:t>
            </a:r>
            <a:endParaRPr lang="en-US" sz="5400" dirty="0">
              <a:solidFill>
                <a:schemeClr val="bg1"/>
              </a:solidFill>
              <a:effectLst>
                <a:glow rad="266700">
                  <a:schemeClr val="accent6">
                    <a:lumMod val="60000"/>
                    <a:lumOff val="40000"/>
                    <a:alpha val="99000"/>
                  </a:schemeClr>
                </a:glow>
              </a:effectLst>
              <a:latin typeface="Nourd Bold Bold"/>
            </a:endParaRPr>
          </a:p>
        </p:txBody>
      </p:sp>
      <p:pic>
        <p:nvPicPr>
          <p:cNvPr id="17" name="Picture 19"/>
          <p:cNvPicPr>
            <a:picLocks noChangeAspect="1"/>
          </p:cNvPicPr>
          <p:nvPr/>
        </p:nvPicPr>
        <p:blipFill>
          <a:blip r:embed="rId9"/>
          <a:srcRect r="39880" b="38590"/>
          <a:stretch>
            <a:fillRect/>
          </a:stretch>
        </p:blipFill>
        <p:spPr>
          <a:xfrm rot="461474">
            <a:off x="15970646" y="8155335"/>
            <a:ext cx="2145209" cy="2177521"/>
          </a:xfrm>
          <a:prstGeom prst="rect">
            <a:avLst/>
          </a:prstGeom>
        </p:spPr>
      </p:pic>
      <p:pic>
        <p:nvPicPr>
          <p:cNvPr id="18" name="Picture 5"/>
          <p:cNvPicPr>
            <a:picLocks noChangeAspect="1"/>
          </p:cNvPicPr>
          <p:nvPr/>
        </p:nvPicPr>
        <p:blipFill>
          <a:blip r:embed="rId10"/>
          <a:srcRect/>
          <a:stretch>
            <a:fillRect/>
          </a:stretch>
        </p:blipFill>
        <p:spPr>
          <a:xfrm rot="1130084">
            <a:off x="1238616" y="-244569"/>
            <a:ext cx="2551968" cy="2736694"/>
          </a:xfrm>
          <a:prstGeom prst="rect">
            <a:avLst/>
          </a:prstGeom>
        </p:spPr>
      </p:pic>
      <p:pic>
        <p:nvPicPr>
          <p:cNvPr id="19" name="Picture 6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6233069" y="9459959"/>
            <a:ext cx="818051" cy="786817"/>
          </a:xfrm>
          <a:prstGeom prst="rect">
            <a:avLst/>
          </a:prstGeom>
        </p:spPr>
      </p:pic>
      <p:pic>
        <p:nvPicPr>
          <p:cNvPr id="25" name="Picture 64"/>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15937484" y="4479733"/>
            <a:ext cx="1298792" cy="1034311"/>
          </a:xfrm>
          <a:prstGeom prst="rect">
            <a:avLst/>
          </a:prstGeom>
        </p:spPr>
      </p:pic>
      <p:pic>
        <p:nvPicPr>
          <p:cNvPr id="27" name="Picture 65"/>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a:off x="10730873" y="6195371"/>
            <a:ext cx="818051" cy="731784"/>
          </a:xfrm>
          <a:prstGeom prst="rect">
            <a:avLst/>
          </a:prstGeom>
        </p:spPr>
      </p:pic>
      <p:pic>
        <p:nvPicPr>
          <p:cNvPr id="28" name="Picture 68"/>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a:off x="12600412" y="6147775"/>
            <a:ext cx="818051" cy="779380"/>
          </a:xfrm>
          <a:prstGeom prst="rect">
            <a:avLst/>
          </a:prstGeom>
        </p:spPr>
      </p:pic>
      <p:pic>
        <p:nvPicPr>
          <p:cNvPr id="30" name="Picture 69"/>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0"/>
              </a:ext>
            </a:extLst>
          </a:blip>
          <a:srcRect/>
          <a:stretch>
            <a:fillRect/>
          </a:stretch>
        </p:blipFill>
        <p:spPr>
          <a:xfrm>
            <a:off x="11654269" y="6168675"/>
            <a:ext cx="818051" cy="786817"/>
          </a:xfrm>
          <a:prstGeom prst="rect">
            <a:avLst/>
          </a:prstGeom>
        </p:spPr>
      </p:pic>
      <p:pic>
        <p:nvPicPr>
          <p:cNvPr id="31" name="Picture 70"/>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rcRect/>
          <a:stretch>
            <a:fillRect/>
          </a:stretch>
        </p:blipFill>
        <p:spPr>
          <a:xfrm>
            <a:off x="159286" y="1519351"/>
            <a:ext cx="818051" cy="798715"/>
          </a:xfrm>
          <a:prstGeom prst="rect">
            <a:avLst/>
          </a:prstGeom>
        </p:spPr>
      </p:pic>
      <p:sp>
        <p:nvSpPr>
          <p:cNvPr id="22" name="Flowchart: Connector 21"/>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71</a:t>
            </a:r>
            <a:endParaRPr lang="en-US" sz="4400" dirty="0"/>
          </a:p>
        </p:txBody>
      </p:sp>
    </p:spTree>
    <p:extLst>
      <p:ext uri="{BB962C8B-B14F-4D97-AF65-F5344CB8AC3E}">
        <p14:creationId xmlns:p14="http://schemas.microsoft.com/office/powerpoint/2010/main" val="34492520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991202" y="6483017"/>
            <a:ext cx="4825772" cy="5175091"/>
          </a:xfrm>
          <a:prstGeom prst="rect">
            <a:avLst/>
          </a:prstGeom>
        </p:spPr>
      </p:pic>
      <p:pic>
        <p:nvPicPr>
          <p:cNvPr id="9" name="Picture 9"/>
          <p:cNvPicPr>
            <a:picLocks noChangeAspect="1"/>
          </p:cNvPicPr>
          <p:nvPr/>
        </p:nvPicPr>
        <p:blipFill>
          <a:blip r:embed="rId3"/>
          <a:srcRect/>
          <a:stretch>
            <a:fillRect/>
          </a:stretch>
        </p:blipFill>
        <p:spPr>
          <a:xfrm rot="-1312204">
            <a:off x="16286587" y="2975550"/>
            <a:ext cx="3028415" cy="3809327"/>
          </a:xfrm>
          <a:prstGeom prst="rect">
            <a:avLst/>
          </a:prstGeom>
        </p:spPr>
      </p:pic>
      <p:pic>
        <p:nvPicPr>
          <p:cNvPr id="10" name="Picture 10"/>
          <p:cNvPicPr>
            <a:picLocks noChangeAspect="1"/>
          </p:cNvPicPr>
          <p:nvPr/>
        </p:nvPicPr>
        <p:blipFill>
          <a:blip r:embed="rId4"/>
          <a:srcRect/>
          <a:stretch>
            <a:fillRect/>
          </a:stretch>
        </p:blipFill>
        <p:spPr>
          <a:xfrm rot="2138674">
            <a:off x="11464143" y="-1349963"/>
            <a:ext cx="2195977" cy="3176820"/>
          </a:xfrm>
          <a:prstGeom prst="rect">
            <a:avLst/>
          </a:prstGeom>
        </p:spPr>
      </p:pic>
      <p:sp>
        <p:nvSpPr>
          <p:cNvPr id="11" name="TextBox 11"/>
          <p:cNvSpPr txBox="1"/>
          <p:nvPr/>
        </p:nvSpPr>
        <p:spPr>
          <a:xfrm>
            <a:off x="2286000" y="1456996"/>
            <a:ext cx="15748298" cy="2616101"/>
          </a:xfrm>
          <a:prstGeom prst="rect">
            <a:avLst/>
          </a:prstGeom>
        </p:spPr>
        <p:txBody>
          <a:bodyPr lIns="0" tIns="0" rIns="0" bIns="0" rtlCol="0" anchor="t">
            <a:spAutoFit/>
          </a:bodyPr>
          <a:lstStyle/>
          <a:p>
            <a:pPr algn="ctr">
              <a:lnSpc>
                <a:spcPts val="10199"/>
              </a:lnSpc>
            </a:pPr>
            <a:r>
              <a:rPr lang="en-US" sz="5400" b="1" dirty="0" smtClean="0">
                <a:solidFill>
                  <a:schemeClr val="accent4">
                    <a:lumMod val="75000"/>
                  </a:schemeClr>
                </a:solidFill>
                <a:latin typeface="Nourd Bold Bold"/>
              </a:rPr>
              <a:t>O</a:t>
            </a:r>
            <a:r>
              <a:rPr lang="en-US" sz="4400" dirty="0" smtClean="0">
                <a:solidFill>
                  <a:schemeClr val="accent4">
                    <a:lumMod val="75000"/>
                  </a:schemeClr>
                </a:solidFill>
                <a:latin typeface="Nourd Bold Bold"/>
              </a:rPr>
              <a:t>bject-</a:t>
            </a:r>
            <a:r>
              <a:rPr lang="en-US" sz="5400" b="1" dirty="0" smtClean="0">
                <a:solidFill>
                  <a:schemeClr val="accent4">
                    <a:lumMod val="75000"/>
                  </a:schemeClr>
                </a:solidFill>
                <a:latin typeface="Nourd Bold Bold"/>
              </a:rPr>
              <a:t>O</a:t>
            </a:r>
            <a:r>
              <a:rPr lang="en-US" sz="4400" dirty="0" smtClean="0">
                <a:solidFill>
                  <a:schemeClr val="accent4">
                    <a:lumMod val="75000"/>
                  </a:schemeClr>
                </a:solidFill>
                <a:latin typeface="Nourd Bold Bold"/>
              </a:rPr>
              <a:t>riented </a:t>
            </a:r>
            <a:r>
              <a:rPr lang="en-US" sz="5400" b="1" dirty="0" smtClean="0">
                <a:solidFill>
                  <a:schemeClr val="accent4">
                    <a:lumMod val="75000"/>
                  </a:schemeClr>
                </a:solidFill>
                <a:latin typeface="Nourd Bold Bold"/>
              </a:rPr>
              <a:t>A</a:t>
            </a:r>
            <a:r>
              <a:rPr lang="en-US" sz="4400" dirty="0" smtClean="0">
                <a:solidFill>
                  <a:schemeClr val="accent4">
                    <a:lumMod val="75000"/>
                  </a:schemeClr>
                </a:solidFill>
                <a:latin typeface="Nourd Bold Bold"/>
              </a:rPr>
              <a:t>pplication: </a:t>
            </a:r>
            <a:r>
              <a:rPr lang="en-US" sz="6000" b="1" dirty="0" smtClean="0">
                <a:solidFill>
                  <a:schemeClr val="accent2">
                    <a:lumMod val="75000"/>
                  </a:schemeClr>
                </a:solidFill>
                <a:latin typeface="Nourd Bold Bold"/>
              </a:rPr>
              <a:t>T</a:t>
            </a:r>
            <a:r>
              <a:rPr lang="en-US" sz="4400" dirty="0" smtClean="0">
                <a:solidFill>
                  <a:schemeClr val="accent2">
                    <a:lumMod val="75000"/>
                  </a:schemeClr>
                </a:solidFill>
                <a:latin typeface="Nourd Bold Bold"/>
              </a:rPr>
              <a:t>alk </a:t>
            </a:r>
            <a:r>
              <a:rPr lang="en-US" sz="6000" b="1" dirty="0" smtClean="0">
                <a:solidFill>
                  <a:schemeClr val="accent2">
                    <a:lumMod val="75000"/>
                  </a:schemeClr>
                </a:solidFill>
                <a:latin typeface="Nourd Bold Bold"/>
              </a:rPr>
              <a:t>B</a:t>
            </a:r>
            <a:r>
              <a:rPr lang="en-US" sz="4400" dirty="0" smtClean="0">
                <a:solidFill>
                  <a:schemeClr val="accent2">
                    <a:lumMod val="75000"/>
                  </a:schemeClr>
                </a:solidFill>
                <a:latin typeface="Nourd Bold Bold"/>
              </a:rPr>
              <a:t>uddy</a:t>
            </a:r>
          </a:p>
          <a:p>
            <a:pPr algn="ctr">
              <a:lnSpc>
                <a:spcPts val="10199"/>
              </a:lnSpc>
            </a:pPr>
            <a:r>
              <a:rPr lang="en-US" sz="6600" b="1" i="1" dirty="0" smtClean="0">
                <a:solidFill>
                  <a:schemeClr val="accent1">
                    <a:lumMod val="75000"/>
                  </a:schemeClr>
                </a:solidFill>
                <a:latin typeface="Nourd Bold Bold"/>
              </a:rPr>
              <a:t>A</a:t>
            </a:r>
            <a:r>
              <a:rPr lang="en-US" sz="5400" i="1" dirty="0" smtClean="0">
                <a:solidFill>
                  <a:schemeClr val="accent1">
                    <a:lumMod val="75000"/>
                  </a:schemeClr>
                </a:solidFill>
                <a:latin typeface="Nourd Bold Bold"/>
              </a:rPr>
              <a:t>bstract</a:t>
            </a:r>
            <a:endParaRPr lang="en-US" sz="5400" i="1" dirty="0">
              <a:solidFill>
                <a:schemeClr val="accent1">
                  <a:lumMod val="75000"/>
                </a:schemeClr>
              </a:solidFill>
              <a:latin typeface="Nourd Bold Bold"/>
            </a:endParaRPr>
          </a:p>
        </p:txBody>
      </p:sp>
      <p:sp>
        <p:nvSpPr>
          <p:cNvPr id="16" name="Rectangle 15"/>
          <p:cNvSpPr/>
          <p:nvPr/>
        </p:nvSpPr>
        <p:spPr>
          <a:xfrm>
            <a:off x="3078179" y="4381500"/>
            <a:ext cx="12607891" cy="5262979"/>
          </a:xfrm>
          <a:prstGeom prst="rect">
            <a:avLst/>
          </a:prstGeom>
        </p:spPr>
        <p:txBody>
          <a:bodyPr wrap="square">
            <a:spAutoFit/>
          </a:bodyPr>
          <a:lstStyle/>
          <a:p>
            <a:r>
              <a:rPr lang="en-US" sz="2800" dirty="0" smtClean="0">
                <a:solidFill>
                  <a:schemeClr val="tx2">
                    <a:lumMod val="50000"/>
                  </a:schemeClr>
                </a:solidFill>
                <a:latin typeface="Söhne"/>
              </a:rPr>
              <a:t>The </a:t>
            </a:r>
            <a:r>
              <a:rPr lang="en-US" sz="2800" b="1" dirty="0" smtClean="0">
                <a:solidFill>
                  <a:schemeClr val="tx2">
                    <a:lumMod val="50000"/>
                  </a:schemeClr>
                </a:solidFill>
                <a:latin typeface="Söhne"/>
              </a:rPr>
              <a:t>Object-Oriented Application: Talk Buddy </a:t>
            </a:r>
            <a:r>
              <a:rPr lang="en-US" sz="2800" dirty="0" smtClean="0">
                <a:solidFill>
                  <a:schemeClr val="tx2">
                    <a:lumMod val="50000"/>
                  </a:schemeClr>
                </a:solidFill>
                <a:latin typeface="Söhne"/>
              </a:rPr>
              <a:t>presents </a:t>
            </a:r>
            <a:r>
              <a:rPr lang="en-US" sz="2800" dirty="0">
                <a:solidFill>
                  <a:schemeClr val="tx2">
                    <a:lumMod val="50000"/>
                  </a:schemeClr>
                </a:solidFill>
                <a:latin typeface="Söhne"/>
              </a:rPr>
              <a:t>a simple chat application implemented using </a:t>
            </a:r>
            <a:r>
              <a:rPr lang="en-US" sz="2800" b="1" dirty="0">
                <a:solidFill>
                  <a:schemeClr val="tx2">
                    <a:lumMod val="50000"/>
                  </a:schemeClr>
                </a:solidFill>
                <a:latin typeface="Söhne"/>
              </a:rPr>
              <a:t>Java Swing and socket programming</a:t>
            </a:r>
            <a:r>
              <a:rPr lang="en-US" sz="2800" dirty="0">
                <a:solidFill>
                  <a:schemeClr val="tx2">
                    <a:lumMod val="50000"/>
                  </a:schemeClr>
                </a:solidFill>
                <a:latin typeface="Söhne"/>
              </a:rPr>
              <a:t>. The application consists of a </a:t>
            </a:r>
            <a:r>
              <a:rPr lang="en-US" sz="2800" b="1" dirty="0">
                <a:solidFill>
                  <a:schemeClr val="tx2">
                    <a:lumMod val="50000"/>
                  </a:schemeClr>
                </a:solidFill>
                <a:latin typeface="Söhne"/>
              </a:rPr>
              <a:t>server-side component and a client-side component </a:t>
            </a:r>
            <a:r>
              <a:rPr lang="en-US" sz="2800" dirty="0">
                <a:solidFill>
                  <a:schemeClr val="tx2">
                    <a:lumMod val="50000"/>
                  </a:schemeClr>
                </a:solidFill>
                <a:latin typeface="Söhne"/>
              </a:rPr>
              <a:t>that enable users to exchange messages in real-time. The server component creates </a:t>
            </a:r>
            <a:r>
              <a:rPr lang="en-US" sz="2800" b="1" dirty="0">
                <a:solidFill>
                  <a:schemeClr val="tx2">
                    <a:lumMod val="50000"/>
                  </a:schemeClr>
                </a:solidFill>
                <a:latin typeface="Söhne"/>
              </a:rPr>
              <a:t>a graphical user interface (GUI)</a:t>
            </a:r>
            <a:r>
              <a:rPr lang="en-US" sz="2800" dirty="0">
                <a:solidFill>
                  <a:schemeClr val="tx2">
                    <a:lumMod val="50000"/>
                  </a:schemeClr>
                </a:solidFill>
                <a:latin typeface="Söhne"/>
              </a:rPr>
              <a:t> to display the chat window and establishes a server socket to listen for incoming client connections. The client component also creates a GUI and establishes a socket connection with the server .The application allows users to send and receive messages, which are displayed in the respective GUIs using a formatted layout. Overall, this project demonstrates the implementation of a basic chat application </a:t>
            </a:r>
            <a:r>
              <a:rPr lang="en-US" sz="2800" b="1" dirty="0">
                <a:solidFill>
                  <a:schemeClr val="tx2">
                    <a:lumMod val="50000"/>
                  </a:schemeClr>
                </a:solidFill>
                <a:latin typeface="Söhne"/>
              </a:rPr>
              <a:t>using socket programming</a:t>
            </a:r>
            <a:r>
              <a:rPr lang="en-US" sz="2800" dirty="0">
                <a:solidFill>
                  <a:schemeClr val="tx2">
                    <a:lumMod val="50000"/>
                  </a:schemeClr>
                </a:solidFill>
                <a:latin typeface="Söhne"/>
              </a:rPr>
              <a:t>, providing a foundation for further development and enhancements in real-time communication systems</a:t>
            </a:r>
            <a:endParaRPr lang="en-US" sz="2800" dirty="0">
              <a:solidFill>
                <a:schemeClr val="tx2">
                  <a:lumMod val="50000"/>
                </a:schemeClr>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63" y="889891"/>
            <a:ext cx="2660273" cy="2348609"/>
          </a:xfrm>
          <a:prstGeom prst="rect">
            <a:avLst/>
          </a:prstGeom>
        </p:spPr>
      </p:pic>
      <p:sp>
        <p:nvSpPr>
          <p:cNvPr id="12" name="Flowchart: Connector 11"/>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72</a:t>
            </a:r>
            <a:endParaRPr lang="en-US" sz="4400" dirty="0"/>
          </a:p>
        </p:txBody>
      </p:sp>
    </p:spTree>
    <p:extLst>
      <p:ext uri="{BB962C8B-B14F-4D97-AF65-F5344CB8AC3E}">
        <p14:creationId xmlns:p14="http://schemas.microsoft.com/office/powerpoint/2010/main" val="39743462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348409" y="-1369916"/>
            <a:ext cx="4825772" cy="5175091"/>
          </a:xfrm>
          <a:prstGeom prst="rect">
            <a:avLst/>
          </a:prstGeom>
        </p:spPr>
      </p:pic>
      <p:sp>
        <p:nvSpPr>
          <p:cNvPr id="11" name="TextBox 11"/>
          <p:cNvSpPr txBox="1"/>
          <p:nvPr/>
        </p:nvSpPr>
        <p:spPr>
          <a:xfrm>
            <a:off x="1269851" y="1451759"/>
            <a:ext cx="15748298" cy="2616101"/>
          </a:xfrm>
          <a:prstGeom prst="rect">
            <a:avLst/>
          </a:prstGeom>
        </p:spPr>
        <p:txBody>
          <a:bodyPr lIns="0" tIns="0" rIns="0" bIns="0" rtlCol="0" anchor="t">
            <a:spAutoFit/>
          </a:bodyPr>
          <a:lstStyle/>
          <a:p>
            <a:pPr algn="ctr">
              <a:lnSpc>
                <a:spcPts val="10199"/>
              </a:lnSpc>
            </a:pPr>
            <a:r>
              <a:rPr lang="en-US" sz="6600" b="1" dirty="0" smtClean="0">
                <a:solidFill>
                  <a:schemeClr val="accent6">
                    <a:lumMod val="75000"/>
                  </a:schemeClr>
                </a:solidFill>
                <a:latin typeface="Nourd Bold Bold"/>
              </a:rPr>
              <a:t>O</a:t>
            </a:r>
            <a:r>
              <a:rPr lang="en-US" sz="5400" dirty="0" smtClean="0">
                <a:solidFill>
                  <a:schemeClr val="accent6">
                    <a:lumMod val="75000"/>
                  </a:schemeClr>
                </a:solidFill>
                <a:latin typeface="Nourd Bold Bold"/>
              </a:rPr>
              <a:t>bject-</a:t>
            </a:r>
            <a:r>
              <a:rPr lang="en-US" sz="6600" b="1" dirty="0" smtClean="0">
                <a:solidFill>
                  <a:schemeClr val="accent6">
                    <a:lumMod val="75000"/>
                  </a:schemeClr>
                </a:solidFill>
                <a:latin typeface="Nourd Bold Bold"/>
              </a:rPr>
              <a:t>O</a:t>
            </a:r>
            <a:r>
              <a:rPr lang="en-US" sz="5400" dirty="0" smtClean="0">
                <a:solidFill>
                  <a:schemeClr val="accent6">
                    <a:lumMod val="75000"/>
                  </a:schemeClr>
                </a:solidFill>
                <a:latin typeface="Nourd Bold Bold"/>
              </a:rPr>
              <a:t>riented </a:t>
            </a:r>
            <a:r>
              <a:rPr lang="en-US" sz="6600" b="1" dirty="0" smtClean="0">
                <a:solidFill>
                  <a:schemeClr val="accent6">
                    <a:lumMod val="75000"/>
                  </a:schemeClr>
                </a:solidFill>
                <a:latin typeface="Nourd Bold Bold"/>
              </a:rPr>
              <a:t>Talk Buddy</a:t>
            </a:r>
            <a:endParaRPr lang="en-US" sz="5400" dirty="0" smtClean="0">
              <a:solidFill>
                <a:schemeClr val="accent6">
                  <a:lumMod val="75000"/>
                </a:schemeClr>
              </a:solidFill>
              <a:latin typeface="Nourd Bold Bold"/>
            </a:endParaRPr>
          </a:p>
          <a:p>
            <a:pPr algn="ctr">
              <a:lnSpc>
                <a:spcPts val="10199"/>
              </a:lnSpc>
            </a:pPr>
            <a:r>
              <a:rPr lang="en-US" sz="6600" b="1" i="1" dirty="0" smtClean="0">
                <a:solidFill>
                  <a:schemeClr val="accent3">
                    <a:lumMod val="60000"/>
                    <a:lumOff val="40000"/>
                  </a:schemeClr>
                </a:solidFill>
                <a:latin typeface="Nourd Bold Bold"/>
              </a:rPr>
              <a:t>History</a:t>
            </a:r>
            <a:endParaRPr lang="en-US" sz="5400" i="1" dirty="0">
              <a:solidFill>
                <a:schemeClr val="accent3">
                  <a:lumMod val="60000"/>
                  <a:lumOff val="40000"/>
                </a:schemeClr>
              </a:solidFill>
              <a:latin typeface="Nourd Bold Bold"/>
            </a:endParaRPr>
          </a:p>
        </p:txBody>
      </p:sp>
      <p:sp>
        <p:nvSpPr>
          <p:cNvPr id="4" name="Rectangle 3"/>
          <p:cNvSpPr/>
          <p:nvPr/>
        </p:nvSpPr>
        <p:spPr>
          <a:xfrm>
            <a:off x="838200" y="4067860"/>
            <a:ext cx="17068800" cy="6186309"/>
          </a:xfrm>
          <a:prstGeom prst="rect">
            <a:avLst/>
          </a:prstGeom>
        </p:spPr>
        <p:txBody>
          <a:bodyPr wrap="square">
            <a:spAutoFit/>
          </a:bodyPr>
          <a:lstStyle/>
          <a:p>
            <a:pPr algn="ctr"/>
            <a:r>
              <a:rPr lang="en-US" sz="3600" dirty="0">
                <a:solidFill>
                  <a:srgbClr val="FFFF00"/>
                </a:solidFill>
              </a:rPr>
              <a:t>Late 1960s and early 1970s: </a:t>
            </a:r>
            <a:r>
              <a:rPr lang="en-US" sz="3600" dirty="0">
                <a:solidFill>
                  <a:schemeClr val="bg1"/>
                </a:solidFill>
              </a:rPr>
              <a:t>Development of computer networks like </a:t>
            </a:r>
            <a:r>
              <a:rPr lang="en-US" sz="3600" dirty="0">
                <a:solidFill>
                  <a:srgbClr val="92D050"/>
                </a:solidFill>
              </a:rPr>
              <a:t>ARPANET</a:t>
            </a:r>
            <a:r>
              <a:rPr lang="en-US" sz="3600" dirty="0">
                <a:solidFill>
                  <a:schemeClr val="bg1"/>
                </a:solidFill>
              </a:rPr>
              <a:t> leads to the creation of the first online chat systems.</a:t>
            </a:r>
          </a:p>
          <a:p>
            <a:pPr algn="ctr"/>
            <a:r>
              <a:rPr lang="en-US" sz="3600" dirty="0">
                <a:solidFill>
                  <a:srgbClr val="FFFF00"/>
                </a:solidFill>
              </a:rPr>
              <a:t>1971: </a:t>
            </a:r>
            <a:r>
              <a:rPr lang="en-US" sz="3600" dirty="0">
                <a:solidFill>
                  <a:schemeClr val="bg1"/>
                </a:solidFill>
              </a:rPr>
              <a:t>Douglas </a:t>
            </a:r>
            <a:r>
              <a:rPr lang="en-US" sz="3600" dirty="0" err="1">
                <a:solidFill>
                  <a:schemeClr val="bg1"/>
                </a:solidFill>
              </a:rPr>
              <a:t>Engelbart</a:t>
            </a:r>
            <a:r>
              <a:rPr lang="en-US" sz="3600" dirty="0">
                <a:solidFill>
                  <a:schemeClr val="bg1"/>
                </a:solidFill>
              </a:rPr>
              <a:t> develops </a:t>
            </a:r>
            <a:r>
              <a:rPr lang="en-US" sz="3600" dirty="0">
                <a:solidFill>
                  <a:srgbClr val="92D050"/>
                </a:solidFill>
              </a:rPr>
              <a:t>"On-Line System" </a:t>
            </a:r>
            <a:r>
              <a:rPr lang="en-US" sz="3600" dirty="0">
                <a:solidFill>
                  <a:schemeClr val="bg1"/>
                </a:solidFill>
              </a:rPr>
              <a:t>(NLS) with message group chat feature.</a:t>
            </a:r>
          </a:p>
          <a:p>
            <a:pPr algn="ctr"/>
            <a:r>
              <a:rPr lang="en-US" sz="3600" dirty="0">
                <a:solidFill>
                  <a:srgbClr val="FFFF00"/>
                </a:solidFill>
              </a:rPr>
              <a:t>1990s: </a:t>
            </a:r>
            <a:r>
              <a:rPr lang="en-US" sz="3600" dirty="0">
                <a:solidFill>
                  <a:schemeClr val="bg1"/>
                </a:solidFill>
              </a:rPr>
              <a:t>Internet Relay Chat (IRC) gains popularity as a real-time communication protocol.</a:t>
            </a:r>
          </a:p>
          <a:p>
            <a:pPr algn="ctr"/>
            <a:r>
              <a:rPr lang="en-US" sz="3600" dirty="0">
                <a:solidFill>
                  <a:srgbClr val="FFFF00"/>
                </a:solidFill>
              </a:rPr>
              <a:t>Late 1990s: </a:t>
            </a:r>
            <a:r>
              <a:rPr lang="en-US" sz="3600" dirty="0">
                <a:solidFill>
                  <a:schemeClr val="bg1"/>
                </a:solidFill>
              </a:rPr>
              <a:t>Instant messaging applications such as </a:t>
            </a:r>
            <a:r>
              <a:rPr lang="en-US" sz="3600" dirty="0">
                <a:solidFill>
                  <a:srgbClr val="92D050"/>
                </a:solidFill>
              </a:rPr>
              <a:t>ICQ, AIM, and MSN </a:t>
            </a:r>
            <a:r>
              <a:rPr lang="en-US" sz="3600" dirty="0">
                <a:solidFill>
                  <a:schemeClr val="bg1"/>
                </a:solidFill>
              </a:rPr>
              <a:t>Messenger revolutionize online communication.</a:t>
            </a:r>
          </a:p>
          <a:p>
            <a:pPr algn="ctr"/>
            <a:r>
              <a:rPr lang="en-US" sz="3600" dirty="0">
                <a:solidFill>
                  <a:srgbClr val="FFFF00"/>
                </a:solidFill>
              </a:rPr>
              <a:t>Early 2000s: </a:t>
            </a:r>
            <a:r>
              <a:rPr lang="en-US" sz="3600" dirty="0">
                <a:solidFill>
                  <a:schemeClr val="bg1"/>
                </a:solidFill>
              </a:rPr>
              <a:t>Introduction of voice and video chat capabilities with platforms like </a:t>
            </a:r>
            <a:r>
              <a:rPr lang="en-US" sz="3600" dirty="0">
                <a:solidFill>
                  <a:srgbClr val="92D050"/>
                </a:solidFill>
              </a:rPr>
              <a:t>Skype and Google Talk.</a:t>
            </a:r>
          </a:p>
          <a:p>
            <a:pPr algn="ctr"/>
            <a:r>
              <a:rPr lang="en-US" sz="3600" dirty="0" smtClean="0">
                <a:solidFill>
                  <a:schemeClr val="bg1"/>
                </a:solidFill>
              </a:rPr>
              <a:t>Dominance </a:t>
            </a:r>
            <a:r>
              <a:rPr lang="en-US" sz="3600" dirty="0">
                <a:solidFill>
                  <a:schemeClr val="bg1"/>
                </a:solidFill>
              </a:rPr>
              <a:t>of platforms like </a:t>
            </a:r>
            <a:r>
              <a:rPr lang="en-US" sz="3600" dirty="0">
                <a:solidFill>
                  <a:srgbClr val="92D050"/>
                </a:solidFill>
              </a:rPr>
              <a:t>WhatsApp, Facebook Messenger, and WeChat </a:t>
            </a:r>
            <a:r>
              <a:rPr lang="en-US" sz="3600" dirty="0">
                <a:solidFill>
                  <a:schemeClr val="bg1"/>
                </a:solidFill>
              </a:rPr>
              <a:t>in </a:t>
            </a:r>
            <a:r>
              <a:rPr lang="en-US" sz="3600" dirty="0" smtClean="0">
                <a:solidFill>
                  <a:schemeClr val="bg1"/>
                </a:solidFill>
              </a:rPr>
              <a:t>the</a:t>
            </a:r>
          </a:p>
          <a:p>
            <a:pPr algn="ctr"/>
            <a:r>
              <a:rPr lang="en-US" sz="3600" dirty="0" smtClean="0">
                <a:solidFill>
                  <a:schemeClr val="bg1"/>
                </a:solidFill>
              </a:rPr>
              <a:t> </a:t>
            </a:r>
            <a:r>
              <a:rPr lang="en-US" sz="3600" dirty="0">
                <a:solidFill>
                  <a:schemeClr val="bg1"/>
                </a:solidFill>
              </a:rPr>
              <a:t>mobile chat app market.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9480" y="495300"/>
            <a:ext cx="3017520" cy="3017520"/>
          </a:xfrm>
          <a:prstGeom prst="rect">
            <a:avLst/>
          </a:prstGeom>
        </p:spPr>
      </p:pic>
      <p:sp>
        <p:nvSpPr>
          <p:cNvPr id="6" name="Flowchart: Connector 5"/>
          <p:cNvSpPr/>
          <p:nvPr/>
        </p:nvSpPr>
        <p:spPr>
          <a:xfrm>
            <a:off x="16992600" y="9235629"/>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73</a:t>
            </a:r>
            <a:endParaRPr lang="en-US" sz="4400" dirty="0"/>
          </a:p>
        </p:txBody>
      </p:sp>
    </p:spTree>
    <p:extLst>
      <p:ext uri="{BB962C8B-B14F-4D97-AF65-F5344CB8AC3E}">
        <p14:creationId xmlns:p14="http://schemas.microsoft.com/office/powerpoint/2010/main" val="1342591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874428" y="419100"/>
            <a:ext cx="3662625" cy="5642699"/>
          </a:xfrm>
          <a:prstGeom prst="rect">
            <a:avLst/>
          </a:prstGeom>
        </p:spPr>
      </p:pic>
      <p:sp>
        <p:nvSpPr>
          <p:cNvPr id="6" name="Rectangle 5"/>
          <p:cNvSpPr/>
          <p:nvPr/>
        </p:nvSpPr>
        <p:spPr>
          <a:xfrm>
            <a:off x="1219199" y="1715832"/>
            <a:ext cx="11593453" cy="8463855"/>
          </a:xfrm>
          <a:prstGeom prst="rect">
            <a:avLst/>
          </a:prstGeom>
        </p:spPr>
        <p:txBody>
          <a:bodyPr wrap="square">
            <a:spAutoFit/>
          </a:bodyPr>
          <a:lstStyle/>
          <a:p>
            <a:pPr marL="571500" indent="-571500">
              <a:buFont typeface="Arial" panose="020B0604020202020204" pitchFamily="34" charset="0"/>
              <a:buChar char="•"/>
            </a:pPr>
            <a:r>
              <a:rPr lang="en-US" sz="3200" dirty="0" smtClean="0">
                <a:solidFill>
                  <a:schemeClr val="accent2">
                    <a:lumMod val="40000"/>
                    <a:lumOff val="60000"/>
                  </a:schemeClr>
                </a:solidFill>
              </a:rPr>
              <a:t>Enable </a:t>
            </a:r>
            <a:r>
              <a:rPr lang="en-US" sz="3200" dirty="0">
                <a:solidFill>
                  <a:schemeClr val="accent2">
                    <a:lumMod val="40000"/>
                    <a:lumOff val="60000"/>
                  </a:schemeClr>
                </a:solidFill>
              </a:rPr>
              <a:t>Real-time </a:t>
            </a:r>
            <a:r>
              <a:rPr lang="en-US" sz="3200" dirty="0" smtClean="0">
                <a:solidFill>
                  <a:schemeClr val="accent2">
                    <a:lumMod val="40000"/>
                    <a:lumOff val="60000"/>
                  </a:schemeClr>
                </a:solidFill>
              </a:rPr>
              <a:t>Communication</a:t>
            </a:r>
          </a:p>
          <a:p>
            <a:pPr marL="571500" indent="-571500">
              <a:buFont typeface="Arial" panose="020B0604020202020204" pitchFamily="34" charset="0"/>
              <a:buChar char="•"/>
            </a:pPr>
            <a:endParaRPr lang="en-US" sz="3200" dirty="0">
              <a:solidFill>
                <a:schemeClr val="accent2">
                  <a:lumMod val="40000"/>
                  <a:lumOff val="60000"/>
                </a:schemeClr>
              </a:solidFill>
            </a:endParaRPr>
          </a:p>
          <a:p>
            <a:pPr marL="571500" indent="-571500">
              <a:buFont typeface="Arial" panose="020B0604020202020204" pitchFamily="34" charset="0"/>
              <a:buChar char="•"/>
            </a:pPr>
            <a:r>
              <a:rPr lang="en-US" sz="3200" dirty="0">
                <a:solidFill>
                  <a:schemeClr val="accent2">
                    <a:lumMod val="40000"/>
                    <a:lumOff val="60000"/>
                  </a:schemeClr>
                </a:solidFill>
              </a:rPr>
              <a:t>Develop a Chatting </a:t>
            </a:r>
            <a:r>
              <a:rPr lang="en-US" sz="3200" dirty="0" smtClean="0">
                <a:solidFill>
                  <a:schemeClr val="accent2">
                    <a:lumMod val="40000"/>
                    <a:lumOff val="60000"/>
                  </a:schemeClr>
                </a:solidFill>
              </a:rPr>
              <a:t>Application</a:t>
            </a:r>
          </a:p>
          <a:p>
            <a:pPr marL="571500" indent="-571500">
              <a:buFont typeface="Arial" panose="020B0604020202020204" pitchFamily="34" charset="0"/>
              <a:buChar char="•"/>
            </a:pPr>
            <a:endParaRPr lang="en-US" sz="3200" dirty="0">
              <a:solidFill>
                <a:schemeClr val="accent2">
                  <a:lumMod val="40000"/>
                  <a:lumOff val="60000"/>
                </a:schemeClr>
              </a:solidFill>
            </a:endParaRPr>
          </a:p>
          <a:p>
            <a:pPr marL="571500" indent="-571500">
              <a:buFont typeface="Arial" panose="020B0604020202020204" pitchFamily="34" charset="0"/>
              <a:buChar char="•"/>
            </a:pPr>
            <a:r>
              <a:rPr lang="en-US" sz="3200" dirty="0">
                <a:solidFill>
                  <a:schemeClr val="accent2">
                    <a:lumMod val="40000"/>
                    <a:lumOff val="60000"/>
                  </a:schemeClr>
                </a:solidFill>
              </a:rPr>
              <a:t>Provide User-to-User </a:t>
            </a:r>
            <a:r>
              <a:rPr lang="en-US" sz="3200" dirty="0" smtClean="0">
                <a:solidFill>
                  <a:schemeClr val="accent2">
                    <a:lumMod val="40000"/>
                    <a:lumOff val="60000"/>
                  </a:schemeClr>
                </a:solidFill>
              </a:rPr>
              <a:t>Messaging</a:t>
            </a:r>
          </a:p>
          <a:p>
            <a:pPr marL="571500" indent="-571500">
              <a:buFont typeface="Arial" panose="020B0604020202020204" pitchFamily="34" charset="0"/>
              <a:buChar char="•"/>
            </a:pPr>
            <a:endParaRPr lang="en-US" sz="3200" dirty="0">
              <a:solidFill>
                <a:schemeClr val="accent2">
                  <a:lumMod val="40000"/>
                  <a:lumOff val="60000"/>
                </a:schemeClr>
              </a:solidFill>
            </a:endParaRPr>
          </a:p>
          <a:p>
            <a:pPr marL="571500" indent="-571500">
              <a:buFont typeface="Arial" panose="020B0604020202020204" pitchFamily="34" charset="0"/>
              <a:buChar char="•"/>
            </a:pPr>
            <a:r>
              <a:rPr lang="en-US" sz="3200" dirty="0">
                <a:solidFill>
                  <a:schemeClr val="accent2">
                    <a:lumMod val="40000"/>
                    <a:lumOff val="60000"/>
                  </a:schemeClr>
                </a:solidFill>
              </a:rPr>
              <a:t>Ensure Message Delivery and </a:t>
            </a:r>
            <a:r>
              <a:rPr lang="en-US" sz="3200" dirty="0" smtClean="0">
                <a:solidFill>
                  <a:schemeClr val="accent2">
                    <a:lumMod val="40000"/>
                    <a:lumOff val="60000"/>
                  </a:schemeClr>
                </a:solidFill>
              </a:rPr>
              <a:t>Receipt</a:t>
            </a:r>
          </a:p>
          <a:p>
            <a:pPr marL="571500" indent="-571500">
              <a:buFont typeface="Arial" panose="020B0604020202020204" pitchFamily="34" charset="0"/>
              <a:buChar char="•"/>
            </a:pPr>
            <a:endParaRPr lang="en-US" sz="3200" dirty="0">
              <a:solidFill>
                <a:schemeClr val="accent2">
                  <a:lumMod val="40000"/>
                  <a:lumOff val="60000"/>
                </a:schemeClr>
              </a:solidFill>
            </a:endParaRPr>
          </a:p>
          <a:p>
            <a:pPr marL="571500" indent="-571500">
              <a:buFont typeface="Arial" panose="020B0604020202020204" pitchFamily="34" charset="0"/>
              <a:buChar char="•"/>
            </a:pPr>
            <a:r>
              <a:rPr lang="en-US" sz="3200" dirty="0">
                <a:solidFill>
                  <a:schemeClr val="accent2">
                    <a:lumMod val="40000"/>
                    <a:lumOff val="60000"/>
                  </a:schemeClr>
                </a:solidFill>
              </a:rPr>
              <a:t>Support Text-based </a:t>
            </a:r>
            <a:r>
              <a:rPr lang="en-US" sz="3200" dirty="0" smtClean="0">
                <a:solidFill>
                  <a:schemeClr val="accent2">
                    <a:lumMod val="40000"/>
                    <a:lumOff val="60000"/>
                  </a:schemeClr>
                </a:solidFill>
              </a:rPr>
              <a:t>Communication</a:t>
            </a:r>
          </a:p>
          <a:p>
            <a:pPr marL="571500" indent="-571500">
              <a:buFont typeface="Arial" panose="020B0604020202020204" pitchFamily="34" charset="0"/>
              <a:buChar char="•"/>
            </a:pPr>
            <a:endParaRPr lang="en-US" sz="3200" dirty="0">
              <a:solidFill>
                <a:schemeClr val="accent2">
                  <a:lumMod val="40000"/>
                  <a:lumOff val="60000"/>
                </a:schemeClr>
              </a:solidFill>
            </a:endParaRPr>
          </a:p>
          <a:p>
            <a:pPr marL="571500" indent="-571500">
              <a:buFont typeface="Arial" panose="020B0604020202020204" pitchFamily="34" charset="0"/>
              <a:buChar char="•"/>
            </a:pPr>
            <a:r>
              <a:rPr lang="en-US" sz="3200" dirty="0">
                <a:solidFill>
                  <a:schemeClr val="accent2">
                    <a:lumMod val="40000"/>
                    <a:lumOff val="60000"/>
                  </a:schemeClr>
                </a:solidFill>
              </a:rPr>
              <a:t>Create a User-Friendly </a:t>
            </a:r>
            <a:r>
              <a:rPr lang="en-US" sz="3200" dirty="0" smtClean="0">
                <a:solidFill>
                  <a:schemeClr val="accent2">
                    <a:lumMod val="40000"/>
                    <a:lumOff val="60000"/>
                  </a:schemeClr>
                </a:solidFill>
              </a:rPr>
              <a:t>Interface</a:t>
            </a:r>
          </a:p>
          <a:p>
            <a:pPr marL="571500" indent="-571500">
              <a:buFont typeface="Arial" panose="020B0604020202020204" pitchFamily="34" charset="0"/>
              <a:buChar char="•"/>
            </a:pPr>
            <a:endParaRPr lang="en-US" sz="3200" dirty="0">
              <a:solidFill>
                <a:schemeClr val="accent2">
                  <a:lumMod val="40000"/>
                  <a:lumOff val="60000"/>
                </a:schemeClr>
              </a:solidFill>
            </a:endParaRPr>
          </a:p>
          <a:p>
            <a:pPr marL="571500" indent="-571500">
              <a:buFont typeface="Arial" panose="020B0604020202020204" pitchFamily="34" charset="0"/>
              <a:buChar char="•"/>
            </a:pPr>
            <a:r>
              <a:rPr lang="en-US" sz="3200" dirty="0">
                <a:solidFill>
                  <a:schemeClr val="accent2">
                    <a:lumMod val="40000"/>
                    <a:lumOff val="60000"/>
                  </a:schemeClr>
                </a:solidFill>
              </a:rPr>
              <a:t>Implement Client-Server </a:t>
            </a:r>
            <a:r>
              <a:rPr lang="en-US" sz="3200" dirty="0" smtClean="0">
                <a:solidFill>
                  <a:schemeClr val="accent2">
                    <a:lumMod val="40000"/>
                    <a:lumOff val="60000"/>
                  </a:schemeClr>
                </a:solidFill>
              </a:rPr>
              <a:t>Architecture</a:t>
            </a:r>
          </a:p>
          <a:p>
            <a:pPr marL="571500" indent="-571500">
              <a:buFont typeface="Arial" panose="020B0604020202020204" pitchFamily="34" charset="0"/>
              <a:buChar char="•"/>
            </a:pPr>
            <a:endParaRPr lang="en-US" sz="3200" dirty="0">
              <a:solidFill>
                <a:schemeClr val="accent2">
                  <a:lumMod val="40000"/>
                  <a:lumOff val="60000"/>
                </a:schemeClr>
              </a:solidFill>
            </a:endParaRPr>
          </a:p>
          <a:p>
            <a:pPr marL="571500" indent="-571500">
              <a:buFont typeface="Arial" panose="020B0604020202020204" pitchFamily="34" charset="0"/>
              <a:buChar char="•"/>
            </a:pPr>
            <a:r>
              <a:rPr lang="en-US" sz="3200" dirty="0">
                <a:solidFill>
                  <a:schemeClr val="accent2">
                    <a:lumMod val="40000"/>
                    <a:lumOff val="60000"/>
                  </a:schemeClr>
                </a:solidFill>
              </a:rPr>
              <a:t>Utilize Socket Programming </a:t>
            </a:r>
            <a:r>
              <a:rPr lang="en-US" sz="3200" dirty="0" smtClean="0">
                <a:solidFill>
                  <a:schemeClr val="accent2">
                    <a:lumMod val="40000"/>
                    <a:lumOff val="60000"/>
                  </a:schemeClr>
                </a:solidFill>
              </a:rPr>
              <a:t>for Communication</a:t>
            </a:r>
          </a:p>
          <a:p>
            <a:pPr marL="571500" indent="-571500">
              <a:buFont typeface="Arial" panose="020B0604020202020204" pitchFamily="34" charset="0"/>
              <a:buChar char="•"/>
            </a:pPr>
            <a:endParaRPr lang="en-US" sz="3200" dirty="0">
              <a:solidFill>
                <a:schemeClr val="accent2">
                  <a:lumMod val="40000"/>
                  <a:lumOff val="60000"/>
                </a:schemeClr>
              </a:solidFill>
            </a:endParaRPr>
          </a:p>
          <a:p>
            <a:pPr marL="571500" indent="-571500">
              <a:buFont typeface="Arial" panose="020B0604020202020204" pitchFamily="34" charset="0"/>
              <a:buChar char="•"/>
            </a:pPr>
            <a:r>
              <a:rPr lang="en-US" sz="3200" dirty="0">
                <a:solidFill>
                  <a:schemeClr val="accent2">
                    <a:lumMod val="40000"/>
                    <a:lumOff val="60000"/>
                  </a:schemeClr>
                </a:solidFill>
              </a:rPr>
              <a:t>Ensure Message Formatting and Display</a:t>
            </a:r>
          </a:p>
        </p:txBody>
      </p:sp>
      <p:sp>
        <p:nvSpPr>
          <p:cNvPr id="7" name="Rectangle 6"/>
          <p:cNvSpPr/>
          <p:nvPr/>
        </p:nvSpPr>
        <p:spPr>
          <a:xfrm>
            <a:off x="5943600" y="419100"/>
            <a:ext cx="5626861" cy="1319592"/>
          </a:xfrm>
          <a:prstGeom prst="rect">
            <a:avLst/>
          </a:prstGeom>
        </p:spPr>
        <p:txBody>
          <a:bodyPr wrap="none">
            <a:spAutoFit/>
          </a:bodyPr>
          <a:lstStyle/>
          <a:p>
            <a:pPr algn="ctr">
              <a:lnSpc>
                <a:spcPts val="10199"/>
              </a:lnSpc>
            </a:pPr>
            <a:r>
              <a:rPr lang="en-US" sz="8000" dirty="0" smtClean="0">
                <a:solidFill>
                  <a:schemeClr val="accent4">
                    <a:lumMod val="20000"/>
                    <a:lumOff val="80000"/>
                  </a:schemeClr>
                </a:solidFill>
                <a:latin typeface="Nourd Bold Bold"/>
              </a:rPr>
              <a:t>Objective</a:t>
            </a:r>
            <a:endParaRPr lang="en-US" sz="8000" dirty="0">
              <a:solidFill>
                <a:schemeClr val="accent4">
                  <a:lumMod val="20000"/>
                  <a:lumOff val="80000"/>
                </a:schemeClr>
              </a:solidFill>
              <a:latin typeface="Nourd Bold Bold"/>
            </a:endParaRPr>
          </a:p>
        </p:txBody>
      </p:sp>
      <p:pic>
        <p:nvPicPr>
          <p:cNvPr id="8"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5029200" y="571500"/>
            <a:ext cx="727076" cy="954396"/>
          </a:xfrm>
          <a:prstGeom prst="rect">
            <a:avLst/>
          </a:prstGeom>
        </p:spPr>
      </p:pic>
      <p:pic>
        <p:nvPicPr>
          <p:cNvPr id="10"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0591800" y="5671833"/>
            <a:ext cx="3748344" cy="3073642"/>
          </a:xfrm>
          <a:prstGeom prst="rect">
            <a:avLst/>
          </a:prstGeom>
        </p:spPr>
      </p:pic>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74</a:t>
            </a:r>
            <a:endParaRPr lang="en-US" sz="4400" dirty="0"/>
          </a:p>
        </p:txBody>
      </p:sp>
    </p:spTree>
    <p:extLst>
      <p:ext uri="{BB962C8B-B14F-4D97-AF65-F5344CB8AC3E}">
        <p14:creationId xmlns:p14="http://schemas.microsoft.com/office/powerpoint/2010/main" val="12776431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6"/>
          <p:cNvSpPr txBox="1"/>
          <p:nvPr/>
        </p:nvSpPr>
        <p:spPr>
          <a:xfrm>
            <a:off x="1187673" y="5657309"/>
            <a:ext cx="3086101" cy="3266926"/>
          </a:xfrm>
          <a:prstGeom prst="rect">
            <a:avLst/>
          </a:prstGeom>
        </p:spPr>
        <p:txBody>
          <a:bodyPr lIns="50800" tIns="50800" rIns="50800" bIns="50800" rtlCol="0" anchor="ctr"/>
          <a:lstStyle/>
          <a:p>
            <a:pPr algn="ctr">
              <a:lnSpc>
                <a:spcPts val="3359"/>
              </a:lnSpc>
            </a:pPr>
            <a:endParaRPr lang="en-US" sz="2400" dirty="0">
              <a:solidFill>
                <a:srgbClr val="FFFF00"/>
              </a:solidFill>
              <a:latin typeface="Hind Guntur Light"/>
            </a:endParaRPr>
          </a:p>
        </p:txBody>
      </p:sp>
      <p:pic>
        <p:nvPicPr>
          <p:cNvPr id="7" name="Picture 7"/>
          <p:cNvPicPr>
            <a:picLocks noChangeAspect="1"/>
          </p:cNvPicPr>
          <p:nvPr/>
        </p:nvPicPr>
        <p:blipFill>
          <a:blip r:embed="rId2"/>
          <a:srcRect/>
          <a:stretch>
            <a:fillRect/>
          </a:stretch>
        </p:blipFill>
        <p:spPr>
          <a:xfrm>
            <a:off x="-840558" y="-1279831"/>
            <a:ext cx="4014152" cy="4014152"/>
          </a:xfrm>
          <a:prstGeom prst="rect">
            <a:avLst/>
          </a:prstGeom>
        </p:spPr>
      </p:pic>
      <p:pic>
        <p:nvPicPr>
          <p:cNvPr id="11" name="Picture 11"/>
          <p:cNvPicPr>
            <a:picLocks noChangeAspect="1"/>
          </p:cNvPicPr>
          <p:nvPr/>
        </p:nvPicPr>
        <p:blipFill>
          <a:blip r:embed="rId3"/>
          <a:srcRect/>
          <a:stretch>
            <a:fillRect/>
          </a:stretch>
        </p:blipFill>
        <p:spPr>
          <a:xfrm rot="15794284" flipV="1">
            <a:off x="14960017" y="7494743"/>
            <a:ext cx="3522588" cy="4696783"/>
          </a:xfrm>
          <a:prstGeom prst="rect">
            <a:avLst/>
          </a:prstGeom>
        </p:spPr>
      </p:pic>
      <p:sp>
        <p:nvSpPr>
          <p:cNvPr id="12" name="TextBox 12"/>
          <p:cNvSpPr txBox="1"/>
          <p:nvPr/>
        </p:nvSpPr>
        <p:spPr>
          <a:xfrm>
            <a:off x="4127768" y="490679"/>
            <a:ext cx="9930594" cy="1285875"/>
          </a:xfrm>
          <a:prstGeom prst="rect">
            <a:avLst/>
          </a:prstGeom>
        </p:spPr>
        <p:txBody>
          <a:bodyPr lIns="0" tIns="0" rIns="0" bIns="0" rtlCol="0" anchor="t">
            <a:spAutoFit/>
          </a:bodyPr>
          <a:lstStyle/>
          <a:p>
            <a:pPr algn="ctr">
              <a:lnSpc>
                <a:spcPts val="10199"/>
              </a:lnSpc>
            </a:pPr>
            <a:r>
              <a:rPr lang="en-US" sz="8499" dirty="0" smtClean="0">
                <a:solidFill>
                  <a:srgbClr val="FFFF00"/>
                </a:solidFill>
                <a:latin typeface="Nourd Bold Bold"/>
              </a:rPr>
              <a:t>Scope</a:t>
            </a:r>
            <a:endParaRPr lang="en-US" sz="8499" dirty="0">
              <a:solidFill>
                <a:srgbClr val="FFFF00"/>
              </a:solidFill>
              <a:latin typeface="Nourd Bold Bold"/>
            </a:endParaRPr>
          </a:p>
        </p:txBody>
      </p:sp>
      <p:pic>
        <p:nvPicPr>
          <p:cNvPr id="14" name="Picture 14"/>
          <p:cNvPicPr>
            <a:picLocks noChangeAspect="1"/>
          </p:cNvPicPr>
          <p:nvPr/>
        </p:nvPicPr>
        <p:blipFill>
          <a:blip r:embed="rId4"/>
          <a:srcRect r="39880" b="38590"/>
          <a:stretch>
            <a:fillRect/>
          </a:stretch>
        </p:blipFill>
        <p:spPr>
          <a:xfrm rot="5013274">
            <a:off x="15622793" y="-2338"/>
            <a:ext cx="3016010" cy="3061439"/>
          </a:xfrm>
          <a:prstGeom prst="rect">
            <a:avLst/>
          </a:prstGeom>
        </p:spPr>
      </p:pic>
      <p:pic>
        <p:nvPicPr>
          <p:cNvPr id="15" name="Picture 15"/>
          <p:cNvPicPr>
            <a:picLocks noChangeAspect="1"/>
          </p:cNvPicPr>
          <p:nvPr/>
        </p:nvPicPr>
        <p:blipFill>
          <a:blip r:embed="rId5"/>
          <a:srcRect/>
          <a:stretch>
            <a:fillRect/>
          </a:stretch>
        </p:blipFill>
        <p:spPr>
          <a:xfrm rot="853644">
            <a:off x="-992587" y="8248463"/>
            <a:ext cx="2528539" cy="2019671"/>
          </a:xfrm>
          <a:prstGeom prst="rect">
            <a:avLst/>
          </a:prstGeom>
        </p:spPr>
      </p:pic>
      <p:grpSp>
        <p:nvGrpSpPr>
          <p:cNvPr id="36" name="Group 4"/>
          <p:cNvGrpSpPr/>
          <p:nvPr/>
        </p:nvGrpSpPr>
        <p:grpSpPr>
          <a:xfrm>
            <a:off x="6778619" y="7840572"/>
            <a:ext cx="4825595" cy="1463853"/>
            <a:chOff x="0" y="-47625"/>
            <a:chExt cx="1119438" cy="860425"/>
          </a:xfrm>
          <a:solidFill>
            <a:schemeClr val="bg2">
              <a:lumMod val="25000"/>
            </a:schemeClr>
          </a:solidFill>
        </p:grpSpPr>
        <p:sp>
          <p:nvSpPr>
            <p:cNvPr id="37"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38"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Graphical User Interface (GUI) Development</a:t>
              </a:r>
              <a:endParaRPr lang="en-US" sz="3200" b="1" dirty="0">
                <a:solidFill>
                  <a:schemeClr val="accent6">
                    <a:lumMod val="75000"/>
                  </a:schemeClr>
                </a:solidFill>
                <a:latin typeface="Hind Guntur Light"/>
              </a:endParaRPr>
            </a:p>
          </p:txBody>
        </p:sp>
      </p:grpSp>
      <p:grpSp>
        <p:nvGrpSpPr>
          <p:cNvPr id="45" name="Group 4"/>
          <p:cNvGrpSpPr/>
          <p:nvPr/>
        </p:nvGrpSpPr>
        <p:grpSpPr>
          <a:xfrm>
            <a:off x="94036" y="4635075"/>
            <a:ext cx="4825595" cy="1463853"/>
            <a:chOff x="0" y="-47625"/>
            <a:chExt cx="1119438" cy="860425"/>
          </a:xfrm>
          <a:solidFill>
            <a:schemeClr val="bg2">
              <a:lumMod val="25000"/>
            </a:schemeClr>
          </a:solidFill>
        </p:grpSpPr>
        <p:sp>
          <p:nvSpPr>
            <p:cNvPr id="46"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47"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Message History and Logging</a:t>
              </a:r>
              <a:endParaRPr lang="en-US" sz="3200" b="1" dirty="0">
                <a:solidFill>
                  <a:schemeClr val="accent6">
                    <a:lumMod val="75000"/>
                  </a:schemeClr>
                </a:solidFill>
                <a:latin typeface="Hind Guntur Light"/>
              </a:endParaRPr>
            </a:p>
          </p:txBody>
        </p:sp>
      </p:grpSp>
      <p:grpSp>
        <p:nvGrpSpPr>
          <p:cNvPr id="48" name="Group 4"/>
          <p:cNvGrpSpPr/>
          <p:nvPr/>
        </p:nvGrpSpPr>
        <p:grpSpPr>
          <a:xfrm>
            <a:off x="1564759" y="2743316"/>
            <a:ext cx="4825595" cy="1463853"/>
            <a:chOff x="0" y="-47625"/>
            <a:chExt cx="1119438" cy="860425"/>
          </a:xfrm>
          <a:solidFill>
            <a:schemeClr val="bg2">
              <a:lumMod val="25000"/>
            </a:schemeClr>
          </a:solidFill>
        </p:grpSpPr>
        <p:sp>
          <p:nvSpPr>
            <p:cNvPr id="49"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0"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Message Sending and Receiving</a:t>
              </a:r>
              <a:endParaRPr lang="en-US" sz="3200" b="1" dirty="0">
                <a:solidFill>
                  <a:schemeClr val="accent6">
                    <a:lumMod val="75000"/>
                  </a:schemeClr>
                </a:solidFill>
                <a:latin typeface="Hind Guntur Light"/>
              </a:endParaRPr>
            </a:p>
          </p:txBody>
        </p:sp>
      </p:grpSp>
      <p:grpSp>
        <p:nvGrpSpPr>
          <p:cNvPr id="51" name="Group 4"/>
          <p:cNvGrpSpPr/>
          <p:nvPr/>
        </p:nvGrpSpPr>
        <p:grpSpPr>
          <a:xfrm>
            <a:off x="1540655" y="6700190"/>
            <a:ext cx="4825595" cy="1463853"/>
            <a:chOff x="0" y="-47625"/>
            <a:chExt cx="1119438" cy="860425"/>
          </a:xfrm>
          <a:solidFill>
            <a:schemeClr val="bg2">
              <a:lumMod val="25000"/>
            </a:schemeClr>
          </a:solidFill>
        </p:grpSpPr>
        <p:sp>
          <p:nvSpPr>
            <p:cNvPr id="52"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3"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Refactoring &amp; Optimization</a:t>
              </a:r>
              <a:endParaRPr lang="en-US" sz="3200" b="1" dirty="0">
                <a:solidFill>
                  <a:schemeClr val="accent6">
                    <a:lumMod val="75000"/>
                  </a:schemeClr>
                </a:solidFill>
                <a:latin typeface="Hind Guntur Light"/>
              </a:endParaRPr>
            </a:p>
          </p:txBody>
        </p:sp>
      </p:grpSp>
      <p:grpSp>
        <p:nvGrpSpPr>
          <p:cNvPr id="54" name="Group 4"/>
          <p:cNvGrpSpPr/>
          <p:nvPr/>
        </p:nvGrpSpPr>
        <p:grpSpPr>
          <a:xfrm>
            <a:off x="13230889" y="4752691"/>
            <a:ext cx="4825595" cy="1463853"/>
            <a:chOff x="0" y="-47625"/>
            <a:chExt cx="1119438" cy="860425"/>
          </a:xfrm>
          <a:solidFill>
            <a:schemeClr val="bg2">
              <a:lumMod val="25000"/>
            </a:schemeClr>
          </a:solidFill>
        </p:grpSpPr>
        <p:sp>
          <p:nvSpPr>
            <p:cNvPr id="55"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6"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latin typeface="Hind Guntur Light"/>
                </a:rPr>
                <a:t>Testing and Quality Assurance</a:t>
              </a:r>
            </a:p>
          </p:txBody>
        </p:sp>
      </p:grpSp>
      <p:grpSp>
        <p:nvGrpSpPr>
          <p:cNvPr id="60" name="Group 4"/>
          <p:cNvGrpSpPr/>
          <p:nvPr/>
        </p:nvGrpSpPr>
        <p:grpSpPr>
          <a:xfrm>
            <a:off x="6778620" y="2141855"/>
            <a:ext cx="4825595" cy="1463853"/>
            <a:chOff x="0" y="-47625"/>
            <a:chExt cx="1119438" cy="860425"/>
          </a:xfrm>
          <a:solidFill>
            <a:schemeClr val="bg2">
              <a:lumMod val="25000"/>
            </a:schemeClr>
          </a:solidFill>
        </p:grpSpPr>
        <p:sp>
          <p:nvSpPr>
            <p:cNvPr id="61"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2"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Client-Server Communication</a:t>
              </a:r>
              <a:endParaRPr lang="en-US" sz="3200" b="1" dirty="0">
                <a:solidFill>
                  <a:schemeClr val="accent6">
                    <a:lumMod val="75000"/>
                  </a:schemeClr>
                </a:solidFill>
                <a:latin typeface="Hind Guntur Light"/>
              </a:endParaRPr>
            </a:p>
          </p:txBody>
        </p:sp>
      </p:grpSp>
      <p:grpSp>
        <p:nvGrpSpPr>
          <p:cNvPr id="63" name="Group 4"/>
          <p:cNvGrpSpPr/>
          <p:nvPr/>
        </p:nvGrpSpPr>
        <p:grpSpPr>
          <a:xfrm>
            <a:off x="12016583" y="6717295"/>
            <a:ext cx="4825595" cy="1463853"/>
            <a:chOff x="0" y="-47625"/>
            <a:chExt cx="1119438" cy="860425"/>
          </a:xfrm>
          <a:solidFill>
            <a:schemeClr val="bg2">
              <a:lumMod val="25000"/>
            </a:schemeClr>
          </a:solidFill>
        </p:grpSpPr>
        <p:sp>
          <p:nvSpPr>
            <p:cNvPr id="64"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5"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Online Status and Presence Management</a:t>
              </a:r>
              <a:endParaRPr lang="en-US" sz="3200" b="1" dirty="0">
                <a:solidFill>
                  <a:schemeClr val="accent6">
                    <a:lumMod val="75000"/>
                  </a:schemeClr>
                </a:solidFill>
                <a:latin typeface="Hind Guntur Light"/>
              </a:endParaRPr>
            </a:p>
          </p:txBody>
        </p:sp>
      </p:grpSp>
      <p:grpSp>
        <p:nvGrpSpPr>
          <p:cNvPr id="66" name="Group 4"/>
          <p:cNvGrpSpPr/>
          <p:nvPr/>
        </p:nvGrpSpPr>
        <p:grpSpPr>
          <a:xfrm>
            <a:off x="12028041" y="2653296"/>
            <a:ext cx="4825595" cy="1463853"/>
            <a:chOff x="0" y="-47625"/>
            <a:chExt cx="1119438" cy="860425"/>
          </a:xfrm>
          <a:solidFill>
            <a:schemeClr val="bg2">
              <a:lumMod val="25000"/>
            </a:schemeClr>
          </a:solidFill>
        </p:grpSpPr>
        <p:sp>
          <p:nvSpPr>
            <p:cNvPr id="67"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8"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a:solidFill>
                    <a:schemeClr val="accent6">
                      <a:lumMod val="75000"/>
                    </a:schemeClr>
                  </a:solidFill>
                </a:rPr>
                <a:t>User Profile Management</a:t>
              </a:r>
              <a:endParaRPr lang="en-US" sz="3200" b="1" dirty="0">
                <a:solidFill>
                  <a:schemeClr val="accent6">
                    <a:lumMod val="75000"/>
                  </a:schemeClr>
                </a:solidFill>
                <a:latin typeface="Hind Guntur Light"/>
              </a:endParaRPr>
            </a:p>
          </p:txBody>
        </p:sp>
      </p:grpSp>
      <p:pic>
        <p:nvPicPr>
          <p:cNvPr id="70" name="Picture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3784" y="4001838"/>
            <a:ext cx="3055263" cy="3046583"/>
          </a:xfrm>
          <a:prstGeom prst="rect">
            <a:avLst/>
          </a:prstGeom>
        </p:spPr>
      </p:pic>
      <p:pic>
        <p:nvPicPr>
          <p:cNvPr id="33" name="Picture 6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6191797" y="677359"/>
            <a:ext cx="818051" cy="785329"/>
          </a:xfrm>
          <a:prstGeom prst="rect">
            <a:avLst/>
          </a:prstGeom>
        </p:spPr>
      </p:pic>
      <p:sp>
        <p:nvSpPr>
          <p:cNvPr id="34" name="Flowchart: Connector 33"/>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75</a:t>
            </a:r>
            <a:endParaRPr lang="en-US" sz="4400" dirty="0"/>
          </a:p>
        </p:txBody>
      </p:sp>
    </p:spTree>
    <p:extLst>
      <p:ext uri="{BB962C8B-B14F-4D97-AF65-F5344CB8AC3E}">
        <p14:creationId xmlns:p14="http://schemas.microsoft.com/office/powerpoint/2010/main" val="34032499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187673" y="5657309"/>
            <a:ext cx="3086101" cy="3266926"/>
          </a:xfrm>
          <a:prstGeom prst="rect">
            <a:avLst/>
          </a:prstGeom>
        </p:spPr>
        <p:txBody>
          <a:bodyPr lIns="50800" tIns="50800" rIns="50800" bIns="50800" rtlCol="0" anchor="ctr"/>
          <a:lstStyle/>
          <a:p>
            <a:pPr algn="ctr">
              <a:lnSpc>
                <a:spcPts val="3359"/>
              </a:lnSpc>
            </a:pPr>
            <a:endParaRPr lang="en-US" sz="2400" dirty="0">
              <a:solidFill>
                <a:srgbClr val="FFFF00"/>
              </a:solidFill>
              <a:latin typeface="Hind Guntur Light"/>
            </a:endParaRPr>
          </a:p>
        </p:txBody>
      </p:sp>
      <p:sp>
        <p:nvSpPr>
          <p:cNvPr id="12" name="TextBox 12"/>
          <p:cNvSpPr txBox="1"/>
          <p:nvPr/>
        </p:nvSpPr>
        <p:spPr>
          <a:xfrm>
            <a:off x="4127768" y="490679"/>
            <a:ext cx="9930594" cy="1242648"/>
          </a:xfrm>
          <a:prstGeom prst="rect">
            <a:avLst/>
          </a:prstGeom>
        </p:spPr>
        <p:txBody>
          <a:bodyPr lIns="0" tIns="0" rIns="0" bIns="0" rtlCol="0" anchor="t">
            <a:spAutoFit/>
          </a:bodyPr>
          <a:lstStyle/>
          <a:p>
            <a:pPr algn="ctr">
              <a:lnSpc>
                <a:spcPts val="10199"/>
              </a:lnSpc>
            </a:pPr>
            <a:r>
              <a:rPr lang="en-US" sz="8499" dirty="0" smtClean="0">
                <a:solidFill>
                  <a:schemeClr val="accent2">
                    <a:lumMod val="75000"/>
                  </a:schemeClr>
                </a:solidFill>
                <a:latin typeface="Nourd Bold Bold"/>
              </a:rPr>
              <a:t>Not in Scope</a:t>
            </a:r>
            <a:endParaRPr lang="en-US" sz="8499" dirty="0">
              <a:solidFill>
                <a:schemeClr val="accent2">
                  <a:lumMod val="75000"/>
                </a:schemeClr>
              </a:solidFill>
              <a:latin typeface="Nourd Bold Bold"/>
            </a:endParaRPr>
          </a:p>
        </p:txBody>
      </p:sp>
      <p:sp>
        <p:nvSpPr>
          <p:cNvPr id="2" name="Oval 1"/>
          <p:cNvSpPr/>
          <p:nvPr/>
        </p:nvSpPr>
        <p:spPr>
          <a:xfrm>
            <a:off x="1905000" y="2833738"/>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Audio and Video Calls</a:t>
            </a:r>
            <a:endParaRPr lang="en-US" sz="3600" dirty="0">
              <a:solidFill>
                <a:schemeClr val="accent2">
                  <a:lumMod val="60000"/>
                  <a:lumOff val="40000"/>
                </a:schemeClr>
              </a:solidFill>
            </a:endParaRPr>
          </a:p>
        </p:txBody>
      </p:sp>
      <p:sp>
        <p:nvSpPr>
          <p:cNvPr id="34" name="Oval 33"/>
          <p:cNvSpPr/>
          <p:nvPr/>
        </p:nvSpPr>
        <p:spPr>
          <a:xfrm>
            <a:off x="6934200" y="485005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Artificial Intelligence-based Features</a:t>
            </a:r>
            <a:endParaRPr lang="en-US" sz="3600" dirty="0">
              <a:solidFill>
                <a:schemeClr val="accent2">
                  <a:lumMod val="60000"/>
                  <a:lumOff val="40000"/>
                </a:schemeClr>
              </a:solidFill>
            </a:endParaRPr>
          </a:p>
        </p:txBody>
      </p:sp>
      <p:sp>
        <p:nvSpPr>
          <p:cNvPr id="35" name="Oval 34"/>
          <p:cNvSpPr/>
          <p:nvPr/>
        </p:nvSpPr>
        <p:spPr>
          <a:xfrm>
            <a:off x="12192000" y="2833738"/>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Voice Messaging</a:t>
            </a:r>
            <a:endParaRPr lang="en-US" sz="3600" dirty="0">
              <a:solidFill>
                <a:schemeClr val="accent2">
                  <a:lumMod val="60000"/>
                  <a:lumOff val="40000"/>
                </a:schemeClr>
              </a:solidFill>
            </a:endParaRPr>
          </a:p>
        </p:txBody>
      </p:sp>
      <p:sp>
        <p:nvSpPr>
          <p:cNvPr id="39" name="Oval 38"/>
          <p:cNvSpPr/>
          <p:nvPr/>
        </p:nvSpPr>
        <p:spPr>
          <a:xfrm>
            <a:off x="2133600" y="721869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File Transfer</a:t>
            </a:r>
            <a:endParaRPr lang="en-US" sz="3600" dirty="0">
              <a:solidFill>
                <a:schemeClr val="accent2">
                  <a:lumMod val="60000"/>
                  <a:lumOff val="40000"/>
                </a:schemeClr>
              </a:solidFill>
            </a:endParaRPr>
          </a:p>
        </p:txBody>
      </p:sp>
      <p:sp>
        <p:nvSpPr>
          <p:cNvPr id="40" name="Oval 39"/>
          <p:cNvSpPr/>
          <p:nvPr/>
        </p:nvSpPr>
        <p:spPr>
          <a:xfrm>
            <a:off x="12222480" y="7218692"/>
            <a:ext cx="5029200" cy="1828800"/>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Multiple Language Support</a:t>
            </a:r>
            <a:endParaRPr lang="en-US" sz="3600" dirty="0">
              <a:solidFill>
                <a:schemeClr val="accent2">
                  <a:lumMod val="60000"/>
                  <a:lumOff val="40000"/>
                </a:schemeClr>
              </a:solidFill>
            </a:endParaRPr>
          </a:p>
        </p:txBody>
      </p:sp>
      <p:pic>
        <p:nvPicPr>
          <p:cNvPr id="41" name="Picture 3"/>
          <p:cNvPicPr>
            <a:picLocks noChangeAspect="1"/>
          </p:cNvPicPr>
          <p:nvPr/>
        </p:nvPicPr>
        <p:blipFill>
          <a:blip r:embed="rId2"/>
          <a:srcRect/>
          <a:stretch>
            <a:fillRect/>
          </a:stretch>
        </p:blipFill>
        <p:spPr>
          <a:xfrm>
            <a:off x="-52488" y="8339884"/>
            <a:ext cx="1942248" cy="1947116"/>
          </a:xfrm>
          <a:prstGeom prst="rect">
            <a:avLst/>
          </a:prstGeom>
        </p:spPr>
      </p:pic>
      <p:pic>
        <p:nvPicPr>
          <p:cNvPr id="42" name="Picture 8"/>
          <p:cNvPicPr>
            <a:picLocks noChangeAspect="1"/>
          </p:cNvPicPr>
          <p:nvPr/>
        </p:nvPicPr>
        <p:blipFill>
          <a:blip r:embed="rId3"/>
          <a:srcRect/>
          <a:stretch>
            <a:fillRect/>
          </a:stretch>
        </p:blipFill>
        <p:spPr>
          <a:xfrm>
            <a:off x="7162800" y="7442415"/>
            <a:ext cx="4890732" cy="3985946"/>
          </a:xfrm>
          <a:prstGeom prst="rect">
            <a:avLst/>
          </a:prstGeom>
        </p:spPr>
      </p:pic>
      <p:pic>
        <p:nvPicPr>
          <p:cNvPr id="43" name="Picture 10"/>
          <p:cNvPicPr>
            <a:picLocks noChangeAspect="1"/>
          </p:cNvPicPr>
          <p:nvPr/>
        </p:nvPicPr>
        <p:blipFill>
          <a:blip r:embed="rId4"/>
          <a:srcRect/>
          <a:stretch>
            <a:fillRect/>
          </a:stretch>
        </p:blipFill>
        <p:spPr>
          <a:xfrm>
            <a:off x="15240000" y="0"/>
            <a:ext cx="2585720" cy="2718234"/>
          </a:xfrm>
          <a:prstGeom prst="rect">
            <a:avLst/>
          </a:prstGeom>
        </p:spPr>
      </p:pic>
      <p:pic>
        <p:nvPicPr>
          <p:cNvPr id="44" name="Picture 13"/>
          <p:cNvPicPr>
            <a:picLocks noChangeAspect="1"/>
          </p:cNvPicPr>
          <p:nvPr/>
        </p:nvPicPr>
        <p:blipFill>
          <a:blip r:embed="rId5"/>
          <a:srcRect/>
          <a:stretch>
            <a:fillRect/>
          </a:stretch>
        </p:blipFill>
        <p:spPr>
          <a:xfrm>
            <a:off x="366562" y="311450"/>
            <a:ext cx="3076875" cy="2488422"/>
          </a:xfrm>
          <a:prstGeom prst="rect">
            <a:avLst/>
          </a:prstGeom>
        </p:spPr>
      </p:pic>
      <p:pic>
        <p:nvPicPr>
          <p:cNvPr id="57" name="Picture 6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003072" y="600212"/>
            <a:ext cx="1290255" cy="1043934"/>
          </a:xfrm>
          <a:prstGeom prst="rect">
            <a:avLst/>
          </a:prstGeom>
        </p:spPr>
      </p:pic>
      <p:pic>
        <p:nvPicPr>
          <p:cNvPr id="58" name="Picture 6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2928363" y="600212"/>
            <a:ext cx="1290255" cy="1043934"/>
          </a:xfrm>
          <a:prstGeom prst="rect">
            <a:avLst/>
          </a:prstGeom>
        </p:spPr>
      </p:pic>
      <p:sp>
        <p:nvSpPr>
          <p:cNvPr id="15" name="Flowchart: Connector 14"/>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76</a:t>
            </a:r>
            <a:endParaRPr lang="en-US" sz="4400" dirty="0"/>
          </a:p>
        </p:txBody>
      </p:sp>
    </p:spTree>
    <p:extLst>
      <p:ext uri="{BB962C8B-B14F-4D97-AF65-F5344CB8AC3E}">
        <p14:creationId xmlns:p14="http://schemas.microsoft.com/office/powerpoint/2010/main" val="13227502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4878489" y="3346112"/>
            <a:ext cx="8989911" cy="44788"/>
          </a:xfrm>
          <a:prstGeom prst="line">
            <a:avLst/>
          </a:prstGeom>
          <a:ln w="28575" cap="flat">
            <a:solidFill>
              <a:srgbClr val="31356E"/>
            </a:solidFill>
            <a:prstDash val="solid"/>
            <a:headEnd type="none" w="sm" len="sm"/>
            <a:tailEnd type="none" w="sm" len="sm"/>
          </a:ln>
        </p:spPr>
      </p:sp>
      <p:grpSp>
        <p:nvGrpSpPr>
          <p:cNvPr id="9" name="Group 9"/>
          <p:cNvGrpSpPr/>
          <p:nvPr/>
        </p:nvGrpSpPr>
        <p:grpSpPr>
          <a:xfrm>
            <a:off x="8560871" y="2633744"/>
            <a:ext cx="1651190" cy="1362204"/>
            <a:chOff x="0" y="0"/>
            <a:chExt cx="825825" cy="810524"/>
          </a:xfrm>
        </p:grpSpPr>
        <p:sp>
          <p:nvSpPr>
            <p:cNvPr id="10"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11"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smtClean="0">
                  <a:solidFill>
                    <a:srgbClr val="2B4B82"/>
                  </a:solidFill>
                  <a:latin typeface="Clear Sans Bold Bold"/>
                </a:rPr>
                <a:t>02</a:t>
              </a:r>
              <a:endParaRPr lang="en-US" sz="4400" spc="752" dirty="0">
                <a:solidFill>
                  <a:srgbClr val="2B4B82"/>
                </a:solidFill>
                <a:latin typeface="Clear Sans Bold Bold"/>
              </a:endParaRPr>
            </a:p>
          </p:txBody>
        </p:sp>
      </p:grpSp>
      <p:sp>
        <p:nvSpPr>
          <p:cNvPr id="12" name="TextBox 12"/>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dirty="0" smtClean="0">
                <a:solidFill>
                  <a:srgbClr val="2B4B82"/>
                </a:solidFill>
                <a:latin typeface="Clear Sans Bold Bold"/>
              </a:rPr>
              <a:t>Project Plan</a:t>
            </a:r>
            <a:endParaRPr lang="en-US" sz="6399" dirty="0">
              <a:solidFill>
                <a:srgbClr val="2B4B82"/>
              </a:solidFill>
              <a:latin typeface="Clear Sans Bold Bold"/>
            </a:endParaRPr>
          </a:p>
        </p:txBody>
      </p:sp>
      <p:sp>
        <p:nvSpPr>
          <p:cNvPr id="14" name="TextBox 14"/>
          <p:cNvSpPr txBox="1"/>
          <p:nvPr/>
        </p:nvSpPr>
        <p:spPr>
          <a:xfrm>
            <a:off x="2839037" y="4588698"/>
            <a:ext cx="2401669" cy="1000274"/>
          </a:xfrm>
          <a:prstGeom prst="rect">
            <a:avLst/>
          </a:prstGeom>
        </p:spPr>
        <p:txBody>
          <a:bodyPr lIns="0" tIns="0" rIns="0" bIns="0" rtlCol="0" anchor="t">
            <a:spAutoFit/>
          </a:bodyPr>
          <a:lstStyle/>
          <a:p>
            <a:pPr marL="0" lvl="0" indent="0" algn="ctr">
              <a:lnSpc>
                <a:spcPts val="3919"/>
              </a:lnSpc>
            </a:pPr>
            <a:r>
              <a:rPr lang="en-US" sz="3200" b="1" spc="279" dirty="0" smtClean="0">
                <a:solidFill>
                  <a:srgbClr val="2B4B82"/>
                </a:solidFill>
                <a:latin typeface="Clear Sans Bold Bold"/>
              </a:rPr>
              <a:t>Design Phase</a:t>
            </a:r>
            <a:r>
              <a:rPr lang="en-US" sz="3200" b="1" u="none" spc="279" dirty="0" smtClean="0">
                <a:solidFill>
                  <a:srgbClr val="2B4B82"/>
                </a:solidFill>
                <a:latin typeface="Clear Sans Bold Bold"/>
              </a:rPr>
              <a:t> </a:t>
            </a:r>
            <a:endParaRPr lang="en-US" sz="3200" b="1" u="none" spc="279" dirty="0">
              <a:solidFill>
                <a:srgbClr val="2B4B82"/>
              </a:solidFill>
              <a:latin typeface="Clear Sans Bold Bold"/>
            </a:endParaRPr>
          </a:p>
        </p:txBody>
      </p:sp>
      <p:grpSp>
        <p:nvGrpSpPr>
          <p:cNvPr id="42" name="Group 9"/>
          <p:cNvGrpSpPr/>
          <p:nvPr/>
        </p:nvGrpSpPr>
        <p:grpSpPr>
          <a:xfrm>
            <a:off x="3227299" y="2567799"/>
            <a:ext cx="1651190" cy="1494094"/>
            <a:chOff x="0" y="-76200"/>
            <a:chExt cx="825825" cy="889000"/>
          </a:xfrm>
        </p:grpSpPr>
        <p:sp>
          <p:nvSpPr>
            <p:cNvPr id="43"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44"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smtClean="0">
                  <a:solidFill>
                    <a:srgbClr val="2B4B82"/>
                  </a:solidFill>
                  <a:latin typeface="Clear Sans Bold Bold"/>
                </a:rPr>
                <a:t>01</a:t>
              </a:r>
              <a:endParaRPr lang="en-US" sz="4400" spc="752" dirty="0">
                <a:solidFill>
                  <a:srgbClr val="2B4B82"/>
                </a:solidFill>
                <a:latin typeface="Clear Sans Bold Bold"/>
              </a:endParaRPr>
            </a:p>
          </p:txBody>
        </p:sp>
      </p:grpSp>
      <p:grpSp>
        <p:nvGrpSpPr>
          <p:cNvPr id="45" name="Group 9"/>
          <p:cNvGrpSpPr/>
          <p:nvPr/>
        </p:nvGrpSpPr>
        <p:grpSpPr>
          <a:xfrm>
            <a:off x="13868400" y="2372323"/>
            <a:ext cx="1852572" cy="1627325"/>
            <a:chOff x="0" y="-76200"/>
            <a:chExt cx="825825" cy="889000"/>
          </a:xfrm>
        </p:grpSpPr>
        <p:sp>
          <p:nvSpPr>
            <p:cNvPr id="46"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47"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dirty="0" smtClean="0">
                  <a:solidFill>
                    <a:srgbClr val="2B4B82"/>
                  </a:solidFill>
                  <a:latin typeface="Clear Sans Bold Bold"/>
                </a:rPr>
                <a:t>03</a:t>
              </a:r>
              <a:endParaRPr lang="en-US" sz="4400" spc="752" dirty="0">
                <a:solidFill>
                  <a:srgbClr val="2B4B82"/>
                </a:solidFill>
                <a:latin typeface="Clear Sans Bold Bold"/>
              </a:endParaRPr>
            </a:p>
          </p:txBody>
        </p:sp>
      </p:grpSp>
      <p:sp>
        <p:nvSpPr>
          <p:cNvPr id="51" name="TextBox 14"/>
          <p:cNvSpPr txBox="1"/>
          <p:nvPr/>
        </p:nvSpPr>
        <p:spPr>
          <a:xfrm>
            <a:off x="7663504" y="4524256"/>
            <a:ext cx="3714591" cy="1000274"/>
          </a:xfrm>
          <a:prstGeom prst="rect">
            <a:avLst/>
          </a:prstGeom>
        </p:spPr>
        <p:txBody>
          <a:bodyPr wrap="square" lIns="0" tIns="0" rIns="0" bIns="0" rtlCol="0" anchor="t">
            <a:spAutoFit/>
          </a:bodyPr>
          <a:lstStyle/>
          <a:p>
            <a:pPr marL="0" lvl="0" indent="0" algn="ctr">
              <a:lnSpc>
                <a:spcPts val="3919"/>
              </a:lnSpc>
            </a:pPr>
            <a:r>
              <a:rPr lang="en-US" sz="3200" b="1" spc="279" dirty="0" smtClean="0">
                <a:solidFill>
                  <a:srgbClr val="2B4B82"/>
                </a:solidFill>
                <a:latin typeface="Clear Sans Bold Bold"/>
              </a:rPr>
              <a:t>Implementation</a:t>
            </a:r>
          </a:p>
          <a:p>
            <a:pPr marL="0" lvl="0" indent="0" algn="ctr">
              <a:lnSpc>
                <a:spcPts val="3919"/>
              </a:lnSpc>
            </a:pPr>
            <a:r>
              <a:rPr lang="en-US" sz="3200" b="1" u="none" spc="279" dirty="0" smtClean="0">
                <a:solidFill>
                  <a:srgbClr val="2B4B82"/>
                </a:solidFill>
                <a:latin typeface="Clear Sans Bold Bold"/>
              </a:rPr>
              <a:t>Phase </a:t>
            </a:r>
            <a:endParaRPr lang="en-US" sz="3200" b="1" u="none" spc="279" dirty="0">
              <a:solidFill>
                <a:srgbClr val="2B4B82"/>
              </a:solidFill>
              <a:latin typeface="Clear Sans Bold Bold"/>
            </a:endParaRPr>
          </a:p>
        </p:txBody>
      </p:sp>
      <p:sp>
        <p:nvSpPr>
          <p:cNvPr id="55" name="TextBox 14"/>
          <p:cNvSpPr txBox="1"/>
          <p:nvPr/>
        </p:nvSpPr>
        <p:spPr>
          <a:xfrm>
            <a:off x="13593851" y="4545836"/>
            <a:ext cx="2401669" cy="1000274"/>
          </a:xfrm>
          <a:prstGeom prst="rect">
            <a:avLst/>
          </a:prstGeom>
        </p:spPr>
        <p:txBody>
          <a:bodyPr lIns="0" tIns="0" rIns="0" bIns="0" rtlCol="0" anchor="t">
            <a:spAutoFit/>
          </a:bodyPr>
          <a:lstStyle/>
          <a:p>
            <a:pPr marL="0" lvl="0" indent="0" algn="ctr">
              <a:lnSpc>
                <a:spcPts val="3919"/>
              </a:lnSpc>
            </a:pPr>
            <a:r>
              <a:rPr lang="en-US" sz="3200" b="1" spc="279" dirty="0" smtClean="0">
                <a:solidFill>
                  <a:srgbClr val="2B4B82"/>
                </a:solidFill>
                <a:latin typeface="Clear Sans Bold Bold"/>
              </a:rPr>
              <a:t>Testing </a:t>
            </a:r>
          </a:p>
          <a:p>
            <a:pPr marL="0" lvl="0" indent="0" algn="ctr">
              <a:lnSpc>
                <a:spcPts val="3919"/>
              </a:lnSpc>
            </a:pPr>
            <a:r>
              <a:rPr lang="en-US" sz="3200" b="1" u="none" spc="279" dirty="0" smtClean="0">
                <a:solidFill>
                  <a:srgbClr val="2B4B82"/>
                </a:solidFill>
                <a:latin typeface="Clear Sans Bold Bold"/>
              </a:rPr>
              <a:t>Phase </a:t>
            </a:r>
            <a:endParaRPr lang="en-US" sz="3200" b="1" u="none" spc="279" dirty="0">
              <a:solidFill>
                <a:srgbClr val="2B4B82"/>
              </a:solidFill>
              <a:latin typeface="Clear Sans Bold Bold"/>
            </a:endParaRPr>
          </a:p>
        </p:txBody>
      </p:sp>
      <p:sp>
        <p:nvSpPr>
          <p:cNvPr id="58" name="Rectangle 57"/>
          <p:cNvSpPr/>
          <p:nvPr/>
        </p:nvSpPr>
        <p:spPr>
          <a:xfrm>
            <a:off x="3024194" y="6029998"/>
            <a:ext cx="2690806" cy="3416320"/>
          </a:xfrm>
          <a:prstGeom prst="rect">
            <a:avLst/>
          </a:prstGeom>
        </p:spPr>
        <p:txBody>
          <a:bodyPr wrap="square">
            <a:spAutoFit/>
          </a:bodyPr>
          <a:lstStyle/>
          <a:p>
            <a:pPr algn="ctr"/>
            <a:r>
              <a:rPr lang="en-US" sz="2400" dirty="0">
                <a:solidFill>
                  <a:schemeClr val="accent2">
                    <a:lumMod val="75000"/>
                  </a:schemeClr>
                </a:solidFill>
                <a:latin typeface="Söhne"/>
              </a:rPr>
              <a:t>Identify </a:t>
            </a:r>
            <a:r>
              <a:rPr lang="en-US" sz="2400" dirty="0" smtClean="0">
                <a:solidFill>
                  <a:schemeClr val="accent2">
                    <a:lumMod val="75000"/>
                  </a:schemeClr>
                </a:solidFill>
                <a:latin typeface="Söhne"/>
              </a:rPr>
              <a:t>chat application</a:t>
            </a:r>
            <a:r>
              <a:rPr lang="en-US" sz="2400" dirty="0" smtClean="0">
                <a:solidFill>
                  <a:schemeClr val="accent2">
                    <a:lumMod val="75000"/>
                  </a:schemeClr>
                </a:solidFill>
                <a:latin typeface="Söhne"/>
              </a:rPr>
              <a:t> </a:t>
            </a:r>
            <a:r>
              <a:rPr lang="en-US" sz="2400" dirty="0">
                <a:solidFill>
                  <a:schemeClr val="accent2">
                    <a:lumMod val="75000"/>
                  </a:schemeClr>
                </a:solidFill>
                <a:latin typeface="Söhne"/>
              </a:rPr>
              <a:t>features and requirements, plan </a:t>
            </a:r>
            <a:r>
              <a:rPr lang="en-US" sz="2400" dirty="0">
                <a:solidFill>
                  <a:schemeClr val="accent2">
                    <a:lumMod val="75000"/>
                  </a:schemeClr>
                </a:solidFill>
                <a:latin typeface="Söhne"/>
              </a:rPr>
              <a:t>chat </a:t>
            </a:r>
            <a:r>
              <a:rPr lang="en-US" sz="2400" dirty="0" smtClean="0">
                <a:solidFill>
                  <a:schemeClr val="accent2">
                    <a:lumMod val="75000"/>
                  </a:schemeClr>
                </a:solidFill>
                <a:latin typeface="Söhne"/>
              </a:rPr>
              <a:t>application </a:t>
            </a:r>
            <a:r>
              <a:rPr lang="en-US" sz="2400" dirty="0">
                <a:solidFill>
                  <a:schemeClr val="accent2">
                    <a:lumMod val="75000"/>
                  </a:schemeClr>
                </a:solidFill>
                <a:latin typeface="Söhne"/>
              </a:rPr>
              <a:t>design with OOP concepts, create UI wireframes.</a:t>
            </a:r>
            <a:endParaRPr lang="en-US" sz="2400" dirty="0">
              <a:solidFill>
                <a:schemeClr val="accent2">
                  <a:lumMod val="75000"/>
                </a:schemeClr>
              </a:solidFill>
            </a:endParaRPr>
          </a:p>
        </p:txBody>
      </p:sp>
      <p:sp>
        <p:nvSpPr>
          <p:cNvPr id="59" name="Rectangle 58"/>
          <p:cNvSpPr/>
          <p:nvPr/>
        </p:nvSpPr>
        <p:spPr>
          <a:xfrm>
            <a:off x="8382000" y="6052839"/>
            <a:ext cx="2667000" cy="3046988"/>
          </a:xfrm>
          <a:prstGeom prst="rect">
            <a:avLst/>
          </a:prstGeom>
        </p:spPr>
        <p:txBody>
          <a:bodyPr wrap="square">
            <a:spAutoFit/>
          </a:bodyPr>
          <a:lstStyle/>
          <a:p>
            <a:pPr algn="ctr"/>
            <a:r>
              <a:rPr lang="en-US" sz="2400" dirty="0">
                <a:solidFill>
                  <a:schemeClr val="accent2">
                    <a:lumMod val="75000"/>
                  </a:schemeClr>
                </a:solidFill>
                <a:latin typeface="Söhne"/>
              </a:rPr>
              <a:t>Develop </a:t>
            </a:r>
            <a:r>
              <a:rPr lang="en-US" sz="2400" dirty="0">
                <a:solidFill>
                  <a:schemeClr val="accent2">
                    <a:lumMod val="75000"/>
                  </a:schemeClr>
                </a:solidFill>
                <a:latin typeface="Söhne"/>
              </a:rPr>
              <a:t>chat </a:t>
            </a:r>
            <a:r>
              <a:rPr lang="en-US" sz="2400" dirty="0" smtClean="0">
                <a:solidFill>
                  <a:schemeClr val="accent2">
                    <a:lumMod val="75000"/>
                  </a:schemeClr>
                </a:solidFill>
                <a:latin typeface="Söhne"/>
              </a:rPr>
              <a:t>application </a:t>
            </a:r>
            <a:r>
              <a:rPr lang="en-US" sz="2400" dirty="0">
                <a:solidFill>
                  <a:schemeClr val="accent2">
                    <a:lumMod val="75000"/>
                  </a:schemeClr>
                </a:solidFill>
                <a:latin typeface="Söhne"/>
              </a:rPr>
              <a:t>UI, implement </a:t>
            </a:r>
            <a:r>
              <a:rPr lang="en-US" sz="2400" dirty="0">
                <a:solidFill>
                  <a:schemeClr val="accent2">
                    <a:lumMod val="75000"/>
                  </a:schemeClr>
                </a:solidFill>
                <a:latin typeface="Söhne"/>
              </a:rPr>
              <a:t>chat </a:t>
            </a:r>
            <a:r>
              <a:rPr lang="en-US" sz="2400" dirty="0" smtClean="0">
                <a:solidFill>
                  <a:schemeClr val="accent2">
                    <a:lumMod val="75000"/>
                  </a:schemeClr>
                </a:solidFill>
                <a:latin typeface="Söhne"/>
              </a:rPr>
              <a:t>application </a:t>
            </a:r>
            <a:r>
              <a:rPr lang="en-US" sz="2400" dirty="0">
                <a:solidFill>
                  <a:schemeClr val="accent2">
                    <a:lumMod val="75000"/>
                  </a:schemeClr>
                </a:solidFill>
                <a:latin typeface="Söhne"/>
              </a:rPr>
              <a:t>logic and rules, </a:t>
            </a:r>
            <a:r>
              <a:rPr lang="en-US" sz="2400" dirty="0">
                <a:solidFill>
                  <a:schemeClr val="accent2">
                    <a:lumMod val="75000"/>
                  </a:schemeClr>
                </a:solidFill>
                <a:latin typeface="Söhne"/>
              </a:rPr>
              <a:t>implement chat </a:t>
            </a:r>
            <a:r>
              <a:rPr lang="en-US" sz="2400" dirty="0" smtClean="0">
                <a:solidFill>
                  <a:schemeClr val="accent2">
                    <a:lumMod val="75000"/>
                  </a:schemeClr>
                </a:solidFill>
                <a:latin typeface="Söhne"/>
              </a:rPr>
              <a:t>application </a:t>
            </a:r>
            <a:r>
              <a:rPr lang="en-US" sz="2400" dirty="0" smtClean="0">
                <a:solidFill>
                  <a:schemeClr val="accent2">
                    <a:lumMod val="75000"/>
                  </a:schemeClr>
                </a:solidFill>
                <a:latin typeface="Söhne"/>
              </a:rPr>
              <a:t>settings </a:t>
            </a:r>
            <a:endParaRPr lang="en-US" sz="2400" dirty="0">
              <a:solidFill>
                <a:schemeClr val="accent2">
                  <a:lumMod val="75000"/>
                </a:schemeClr>
              </a:solidFill>
            </a:endParaRPr>
          </a:p>
        </p:txBody>
      </p:sp>
      <p:sp>
        <p:nvSpPr>
          <p:cNvPr id="60" name="Rectangle 59"/>
          <p:cNvSpPr/>
          <p:nvPr/>
        </p:nvSpPr>
        <p:spPr>
          <a:xfrm>
            <a:off x="13506988" y="6092298"/>
            <a:ext cx="2575393" cy="2677656"/>
          </a:xfrm>
          <a:prstGeom prst="rect">
            <a:avLst/>
          </a:prstGeom>
        </p:spPr>
        <p:txBody>
          <a:bodyPr wrap="square">
            <a:spAutoFit/>
          </a:bodyPr>
          <a:lstStyle/>
          <a:p>
            <a:pPr algn="ctr"/>
            <a:r>
              <a:rPr lang="en-US" sz="2400" dirty="0">
                <a:solidFill>
                  <a:schemeClr val="accent2">
                    <a:lumMod val="75000"/>
                  </a:schemeClr>
                </a:solidFill>
                <a:latin typeface="Söhne"/>
              </a:rPr>
              <a:t>Conduct thorough testing, test on different systems, ensure requirements are met, optimize performance</a:t>
            </a:r>
            <a:endParaRPr lang="en-US" sz="2400" dirty="0">
              <a:solidFill>
                <a:schemeClr val="accent2">
                  <a:lumMod val="75000"/>
                </a:schemeClr>
              </a:solidFill>
            </a:endParaRPr>
          </a:p>
        </p:txBody>
      </p:sp>
      <p:pic>
        <p:nvPicPr>
          <p:cNvPr id="61" name="Picture 7"/>
          <p:cNvPicPr>
            <a:picLocks noChangeAspect="1"/>
          </p:cNvPicPr>
          <p:nvPr/>
        </p:nvPicPr>
        <p:blipFill>
          <a:blip r:embed="rId2"/>
          <a:srcRect/>
          <a:stretch>
            <a:fillRect/>
          </a:stretch>
        </p:blipFill>
        <p:spPr>
          <a:xfrm rot="1822306">
            <a:off x="15289628" y="-1057345"/>
            <a:ext cx="2700488" cy="2748588"/>
          </a:xfrm>
          <a:prstGeom prst="rect">
            <a:avLst/>
          </a:prstGeom>
        </p:spPr>
      </p:pic>
      <p:pic>
        <p:nvPicPr>
          <p:cNvPr id="62" name="Picture 8"/>
          <p:cNvPicPr>
            <a:picLocks noChangeAspect="1"/>
          </p:cNvPicPr>
          <p:nvPr/>
        </p:nvPicPr>
        <p:blipFill>
          <a:blip r:embed="rId3"/>
          <a:srcRect/>
          <a:stretch>
            <a:fillRect/>
          </a:stretch>
        </p:blipFill>
        <p:spPr>
          <a:xfrm>
            <a:off x="16540668" y="8767414"/>
            <a:ext cx="2389100" cy="1947116"/>
          </a:xfrm>
          <a:prstGeom prst="rect">
            <a:avLst/>
          </a:prstGeom>
        </p:spPr>
      </p:pic>
      <p:pic>
        <p:nvPicPr>
          <p:cNvPr id="63" name="Picture 12"/>
          <p:cNvPicPr>
            <a:picLocks noChangeAspect="1"/>
          </p:cNvPicPr>
          <p:nvPr/>
        </p:nvPicPr>
        <p:blipFill>
          <a:blip r:embed="rId4"/>
          <a:srcRect/>
          <a:stretch>
            <a:fillRect/>
          </a:stretch>
        </p:blipFill>
        <p:spPr>
          <a:xfrm>
            <a:off x="-685800" y="-290834"/>
            <a:ext cx="2281870" cy="1822644"/>
          </a:xfrm>
          <a:prstGeom prst="rect">
            <a:avLst/>
          </a:prstGeom>
        </p:spPr>
      </p:pic>
      <p:pic>
        <p:nvPicPr>
          <p:cNvPr id="64"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623705" y="5996978"/>
            <a:ext cx="1500572" cy="3249272"/>
          </a:xfrm>
          <a:prstGeom prst="rect">
            <a:avLst/>
          </a:prstGeom>
        </p:spPr>
      </p:pic>
      <p:sp>
        <p:nvSpPr>
          <p:cNvPr id="23" name="Flowchart: Connector 2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77</a:t>
            </a:r>
            <a:endParaRPr lang="en-US" sz="4400" dirty="0"/>
          </a:p>
        </p:txBody>
      </p:sp>
    </p:spTree>
    <p:extLst>
      <p:ext uri="{BB962C8B-B14F-4D97-AF65-F5344CB8AC3E}">
        <p14:creationId xmlns:p14="http://schemas.microsoft.com/office/powerpoint/2010/main" val="11055961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1" name="AutoShape 31"/>
          <p:cNvSpPr/>
          <p:nvPr/>
        </p:nvSpPr>
        <p:spPr>
          <a:xfrm flipV="1">
            <a:off x="12573000" y="4811144"/>
            <a:ext cx="0" cy="2023643"/>
          </a:xfrm>
          <a:prstGeom prst="line">
            <a:avLst/>
          </a:prstGeom>
          <a:ln w="76200" cap="flat">
            <a:solidFill>
              <a:srgbClr val="2C92D5"/>
            </a:solidFill>
            <a:prstDash val="solid"/>
            <a:headEnd type="none" w="sm" len="sm"/>
            <a:tailEnd type="none" w="sm" len="sm"/>
          </a:ln>
        </p:spPr>
      </p:sp>
      <p:sp>
        <p:nvSpPr>
          <p:cNvPr id="32" name="AutoShape 32"/>
          <p:cNvSpPr/>
          <p:nvPr/>
        </p:nvSpPr>
        <p:spPr>
          <a:xfrm flipH="1" flipV="1">
            <a:off x="15960230" y="4873199"/>
            <a:ext cx="0" cy="2022112"/>
          </a:xfrm>
          <a:prstGeom prst="line">
            <a:avLst/>
          </a:prstGeom>
          <a:ln w="76200" cap="flat">
            <a:solidFill>
              <a:srgbClr val="13538A"/>
            </a:solidFill>
            <a:prstDash val="solid"/>
            <a:headEnd type="none" w="sm" len="sm"/>
            <a:tailEnd type="none" w="sm" len="sm"/>
          </a:ln>
        </p:spPr>
      </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grpSp>
        <p:nvGrpSpPr>
          <p:cNvPr id="36" name="Group 36"/>
          <p:cNvGrpSpPr/>
          <p:nvPr/>
        </p:nvGrpSpPr>
        <p:grpSpPr>
          <a:xfrm>
            <a:off x="4383560" y="6866890"/>
            <a:ext cx="2678438" cy="1361406"/>
            <a:chOff x="0" y="0"/>
            <a:chExt cx="3571251" cy="1815208"/>
          </a:xfrm>
        </p:grpSpPr>
        <p:sp>
          <p:nvSpPr>
            <p:cNvPr id="37" name="TextBox 37"/>
            <p:cNvSpPr txBox="1"/>
            <p:nvPr/>
          </p:nvSpPr>
          <p:spPr>
            <a:xfrm>
              <a:off x="0" y="1250951"/>
              <a:ext cx="3571251" cy="564257"/>
            </a:xfrm>
            <a:prstGeom prst="rect">
              <a:avLst/>
            </a:prstGeom>
          </p:spPr>
          <p:txBody>
            <a:bodyPr lIns="0" tIns="0" rIns="0" bIns="0" rtlCol="0" anchor="t">
              <a:spAutoFit/>
            </a:bodyPr>
            <a:lstStyle/>
            <a:p>
              <a:pPr algn="ctr">
                <a:lnSpc>
                  <a:spcPts val="3299"/>
                </a:lnSpc>
              </a:pPr>
              <a:r>
                <a:rPr lang="en-US" sz="2800" spc="65" dirty="0">
                  <a:solidFill>
                    <a:srgbClr val="FFFFFF"/>
                  </a:solidFill>
                  <a:latin typeface="Aileron Regular"/>
                </a:rPr>
                <a:t>Idea Selection</a:t>
              </a:r>
            </a:p>
          </p:txBody>
        </p:sp>
        <p:grpSp>
          <p:nvGrpSpPr>
            <p:cNvPr id="38" name="Group 38"/>
            <p:cNvGrpSpPr/>
            <p:nvPr/>
          </p:nvGrpSpPr>
          <p:grpSpPr>
            <a:xfrm>
              <a:off x="1176872" y="0"/>
              <a:ext cx="1217507" cy="1217507"/>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40" name="TextBox 40"/>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2</a:t>
                </a:r>
              </a:p>
            </p:txBody>
          </p:sp>
        </p:grpSp>
      </p:grpSp>
      <p:grpSp>
        <p:nvGrpSpPr>
          <p:cNvPr id="41" name="Group 41"/>
          <p:cNvGrpSpPr/>
          <p:nvPr/>
        </p:nvGrpSpPr>
        <p:grpSpPr>
          <a:xfrm>
            <a:off x="7806588" y="6866890"/>
            <a:ext cx="2676631" cy="1784600"/>
            <a:chOff x="0" y="0"/>
            <a:chExt cx="3568842" cy="2379466"/>
          </a:xfrm>
        </p:grpSpPr>
        <p:sp>
          <p:nvSpPr>
            <p:cNvPr id="42" name="TextBox 42"/>
            <p:cNvSpPr txBox="1"/>
            <p:nvPr/>
          </p:nvSpPr>
          <p:spPr>
            <a:xfrm>
              <a:off x="0" y="1250951"/>
              <a:ext cx="3568842" cy="1128515"/>
            </a:xfrm>
            <a:prstGeom prst="rect">
              <a:avLst/>
            </a:prstGeom>
          </p:spPr>
          <p:txBody>
            <a:bodyPr lIns="0" tIns="0" rIns="0" bIns="0" rtlCol="0" anchor="t">
              <a:spAutoFit/>
            </a:bodyPr>
            <a:lstStyle/>
            <a:p>
              <a:pPr algn="ctr">
                <a:lnSpc>
                  <a:spcPts val="3299"/>
                </a:lnSpc>
              </a:pPr>
              <a:r>
                <a:rPr lang="en-US" sz="2800" spc="65" dirty="0" smtClean="0">
                  <a:solidFill>
                    <a:srgbClr val="FFFFFF"/>
                  </a:solidFill>
                  <a:latin typeface="Aileron Regular"/>
                </a:rPr>
                <a:t>Design Phase</a:t>
              </a:r>
            </a:p>
            <a:p>
              <a:pPr algn="ctr">
                <a:lnSpc>
                  <a:spcPts val="3299"/>
                </a:lnSpc>
              </a:pPr>
              <a:r>
                <a:rPr lang="en-US" sz="2800" spc="65" dirty="0">
                  <a:solidFill>
                    <a:srgbClr val="FFFF00"/>
                  </a:solidFill>
                  <a:latin typeface="Aileron Regular"/>
                </a:rPr>
                <a:t>(</a:t>
              </a:r>
              <a:r>
                <a:rPr lang="en-US" sz="2800" spc="65" dirty="0" smtClean="0">
                  <a:solidFill>
                    <a:srgbClr val="FFFF00"/>
                  </a:solidFill>
                  <a:latin typeface="Aileron Regular"/>
                </a:rPr>
                <a:t>1 Week)</a:t>
              </a:r>
              <a:endParaRPr lang="en-US" sz="2800" spc="65" dirty="0">
                <a:solidFill>
                  <a:srgbClr val="FFFF00"/>
                </a:solidFill>
                <a:latin typeface="Aileron Regular"/>
              </a:endParaRPr>
            </a:p>
          </p:txBody>
        </p:sp>
        <p:grpSp>
          <p:nvGrpSpPr>
            <p:cNvPr id="43" name="Group 43"/>
            <p:cNvGrpSpPr/>
            <p:nvPr/>
          </p:nvGrpSpPr>
          <p:grpSpPr>
            <a:xfrm>
              <a:off x="1137103" y="0"/>
              <a:ext cx="1217507" cy="1217507"/>
              <a:chOff x="0" y="0"/>
              <a:chExt cx="812800" cy="812800"/>
            </a:xfrm>
          </p:grpSpPr>
          <p:sp>
            <p:nvSpPr>
              <p:cNvPr id="44" name="Freeform 4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45" name="TextBox 4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3</a:t>
                </a:r>
              </a:p>
            </p:txBody>
          </p:sp>
        </p:grpSp>
      </p:grpSp>
      <p:grpSp>
        <p:nvGrpSpPr>
          <p:cNvPr id="46" name="Group 46"/>
          <p:cNvGrpSpPr/>
          <p:nvPr/>
        </p:nvGrpSpPr>
        <p:grpSpPr>
          <a:xfrm>
            <a:off x="11227809" y="6866890"/>
            <a:ext cx="2676631" cy="2207792"/>
            <a:chOff x="0" y="0"/>
            <a:chExt cx="3568842" cy="2943721"/>
          </a:xfrm>
        </p:grpSpPr>
        <p:sp>
          <p:nvSpPr>
            <p:cNvPr id="47" name="TextBox 47"/>
            <p:cNvSpPr txBox="1"/>
            <p:nvPr/>
          </p:nvSpPr>
          <p:spPr>
            <a:xfrm>
              <a:off x="0" y="1250951"/>
              <a:ext cx="3568842" cy="1692770"/>
            </a:xfrm>
            <a:prstGeom prst="rect">
              <a:avLst/>
            </a:prstGeom>
          </p:spPr>
          <p:txBody>
            <a:bodyPr lIns="0" tIns="0" rIns="0" bIns="0" rtlCol="0" anchor="t">
              <a:spAutoFit/>
            </a:bodyPr>
            <a:lstStyle/>
            <a:p>
              <a:pPr algn="ctr">
                <a:lnSpc>
                  <a:spcPts val="3299"/>
                </a:lnSpc>
              </a:pPr>
              <a:r>
                <a:rPr lang="en-US" sz="2800" spc="65" dirty="0" smtClean="0">
                  <a:solidFill>
                    <a:srgbClr val="FFFFFF"/>
                  </a:solidFill>
                  <a:latin typeface="Aileron Regular"/>
                </a:rPr>
                <a:t>Implementation </a:t>
              </a:r>
            </a:p>
            <a:p>
              <a:pPr algn="ctr">
                <a:lnSpc>
                  <a:spcPts val="3299"/>
                </a:lnSpc>
              </a:pPr>
              <a:r>
                <a:rPr lang="en-US" sz="2800" spc="65" dirty="0" smtClean="0">
                  <a:solidFill>
                    <a:srgbClr val="FFFFFF"/>
                  </a:solidFill>
                  <a:latin typeface="Aileron Regular"/>
                </a:rPr>
                <a:t>Phase</a:t>
              </a:r>
            </a:p>
            <a:p>
              <a:pPr algn="ctr">
                <a:lnSpc>
                  <a:spcPts val="3299"/>
                </a:lnSpc>
              </a:pPr>
              <a:r>
                <a:rPr lang="en-US" sz="2800" spc="65" dirty="0" smtClean="0">
                  <a:solidFill>
                    <a:srgbClr val="FFFF00"/>
                  </a:solidFill>
                  <a:latin typeface="Aileron Regular"/>
                </a:rPr>
                <a:t>(3 weeks)</a:t>
              </a:r>
              <a:endParaRPr lang="en-US" sz="2800" spc="65" dirty="0">
                <a:solidFill>
                  <a:srgbClr val="FFFF00"/>
                </a:solidFill>
                <a:latin typeface="Aileron Regular"/>
              </a:endParaRPr>
            </a:p>
          </p:txBody>
        </p:sp>
        <p:grpSp>
          <p:nvGrpSpPr>
            <p:cNvPr id="48" name="Group 48"/>
            <p:cNvGrpSpPr/>
            <p:nvPr/>
          </p:nvGrpSpPr>
          <p:grpSpPr>
            <a:xfrm>
              <a:off x="1164420" y="0"/>
              <a:ext cx="1217507" cy="1217507"/>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50" name="TextBox 50"/>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4</a:t>
                </a:r>
              </a:p>
            </p:txBody>
          </p:sp>
        </p:grpSp>
      </p:grpSp>
      <p:grpSp>
        <p:nvGrpSpPr>
          <p:cNvPr id="51" name="Group 51"/>
          <p:cNvGrpSpPr/>
          <p:nvPr/>
        </p:nvGrpSpPr>
        <p:grpSpPr>
          <a:xfrm>
            <a:off x="14649030" y="6866890"/>
            <a:ext cx="2676631" cy="1784599"/>
            <a:chOff x="0" y="0"/>
            <a:chExt cx="3568842" cy="2379464"/>
          </a:xfrm>
        </p:grpSpPr>
        <p:sp>
          <p:nvSpPr>
            <p:cNvPr id="52" name="TextBox 52"/>
            <p:cNvSpPr txBox="1"/>
            <p:nvPr/>
          </p:nvSpPr>
          <p:spPr>
            <a:xfrm>
              <a:off x="0" y="1250950"/>
              <a:ext cx="3568842" cy="1128514"/>
            </a:xfrm>
            <a:prstGeom prst="rect">
              <a:avLst/>
            </a:prstGeom>
          </p:spPr>
          <p:txBody>
            <a:bodyPr lIns="0" tIns="0" rIns="0" bIns="0" rtlCol="0" anchor="t">
              <a:spAutoFit/>
            </a:bodyPr>
            <a:lstStyle/>
            <a:p>
              <a:pPr algn="ctr">
                <a:lnSpc>
                  <a:spcPts val="3299"/>
                </a:lnSpc>
              </a:pPr>
              <a:r>
                <a:rPr lang="en-US" sz="2800" spc="65" dirty="0" smtClean="0">
                  <a:solidFill>
                    <a:srgbClr val="FFFFFF"/>
                  </a:solidFill>
                  <a:latin typeface="Aileron Regular"/>
                </a:rPr>
                <a:t>Testing Phase</a:t>
              </a:r>
            </a:p>
            <a:p>
              <a:pPr algn="ctr">
                <a:lnSpc>
                  <a:spcPts val="3299"/>
                </a:lnSpc>
              </a:pPr>
              <a:r>
                <a:rPr lang="en-US" sz="2800" spc="65" dirty="0" smtClean="0">
                  <a:solidFill>
                    <a:srgbClr val="FFFF00"/>
                  </a:solidFill>
                  <a:latin typeface="Aileron Regular"/>
                </a:rPr>
                <a:t>(1 week)</a:t>
              </a:r>
              <a:endParaRPr lang="en-US" sz="2800" spc="65" dirty="0">
                <a:solidFill>
                  <a:srgbClr val="FFFF00"/>
                </a:solidFill>
                <a:latin typeface="Aileron Regular"/>
              </a:endParaRPr>
            </a:p>
          </p:txBody>
        </p:sp>
        <p:grpSp>
          <p:nvGrpSpPr>
            <p:cNvPr id="53" name="Group 53"/>
            <p:cNvGrpSpPr/>
            <p:nvPr/>
          </p:nvGrpSpPr>
          <p:grpSpPr>
            <a:xfrm>
              <a:off x="1189991" y="0"/>
              <a:ext cx="1217507" cy="1217507"/>
              <a:chOff x="0" y="0"/>
              <a:chExt cx="812800" cy="812800"/>
            </a:xfrm>
          </p:grpSpPr>
          <p:sp>
            <p:nvSpPr>
              <p:cNvPr id="54" name="Freeform 5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55" name="TextBox 5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spc="160">
                    <a:solidFill>
                      <a:srgbClr val="3EDAD8"/>
                    </a:solidFill>
                    <a:latin typeface="Aileron Regular Bold"/>
                  </a:rPr>
                  <a:t>5</a:t>
                </a:r>
              </a:p>
            </p:txBody>
          </p:sp>
        </p:grpSp>
      </p:grpSp>
      <p:sp>
        <p:nvSpPr>
          <p:cNvPr id="61" name="AutoShape 61"/>
          <p:cNvSpPr/>
          <p:nvPr/>
        </p:nvSpPr>
        <p:spPr>
          <a:xfrm flipH="1" flipV="1">
            <a:off x="2273412" y="4804501"/>
            <a:ext cx="12587" cy="2000594"/>
          </a:xfrm>
          <a:prstGeom prst="line">
            <a:avLst/>
          </a:prstGeom>
          <a:ln w="76200" cap="flat">
            <a:solidFill>
              <a:srgbClr val="3EDAD8"/>
            </a:solidFill>
            <a:prstDash val="solid"/>
            <a:headEnd type="none" w="sm" len="sm"/>
            <a:tailEnd type="none" w="sm" len="sm"/>
          </a:ln>
        </p:spPr>
      </p:sp>
      <p:grpSp>
        <p:nvGrpSpPr>
          <p:cNvPr id="62" name="Group 62"/>
          <p:cNvGrpSpPr/>
          <p:nvPr/>
        </p:nvGrpSpPr>
        <p:grpSpPr>
          <a:xfrm>
            <a:off x="934319" y="6847840"/>
            <a:ext cx="2676631" cy="2139846"/>
            <a:chOff x="0" y="0"/>
            <a:chExt cx="3568842" cy="2853129"/>
          </a:xfrm>
        </p:grpSpPr>
        <p:grpSp>
          <p:nvGrpSpPr>
            <p:cNvPr id="63" name="Group 63"/>
            <p:cNvGrpSpPr/>
            <p:nvPr/>
          </p:nvGrpSpPr>
          <p:grpSpPr>
            <a:xfrm>
              <a:off x="1175668" y="0"/>
              <a:ext cx="1217507" cy="1217507"/>
              <a:chOff x="0" y="0"/>
              <a:chExt cx="812800" cy="812800"/>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65" name="TextBox 65"/>
              <p:cNvSpPr txBox="1"/>
              <p:nvPr/>
            </p:nvSpPr>
            <p:spPr>
              <a:xfrm>
                <a:off x="76200" y="47625"/>
                <a:ext cx="660400" cy="688975"/>
              </a:xfrm>
              <a:prstGeom prst="rect">
                <a:avLst/>
              </a:prstGeom>
            </p:spPr>
            <p:txBody>
              <a:bodyPr lIns="50800" tIns="50800" rIns="50800" bIns="50800" rtlCol="0" anchor="ctr"/>
              <a:lstStyle/>
              <a:p>
                <a:pPr marL="0" lvl="0" indent="0" algn="ctr">
                  <a:lnSpc>
                    <a:spcPts val="4160"/>
                  </a:lnSpc>
                  <a:spcBef>
                    <a:spcPct val="0"/>
                  </a:spcBef>
                </a:pPr>
                <a:r>
                  <a:rPr lang="en-US" sz="3200" u="none" spc="160">
                    <a:solidFill>
                      <a:srgbClr val="3EDAD8"/>
                    </a:solidFill>
                    <a:latin typeface="Aileron Regular Bold"/>
                  </a:rPr>
                  <a:t>1</a:t>
                </a:r>
              </a:p>
            </p:txBody>
          </p:sp>
        </p:grpSp>
        <p:sp>
          <p:nvSpPr>
            <p:cNvPr id="66" name="TextBox 66"/>
            <p:cNvSpPr txBox="1"/>
            <p:nvPr/>
          </p:nvSpPr>
          <p:spPr>
            <a:xfrm>
              <a:off x="0" y="1160358"/>
              <a:ext cx="3568842" cy="1692771"/>
            </a:xfrm>
            <a:prstGeom prst="rect">
              <a:avLst/>
            </a:prstGeom>
          </p:spPr>
          <p:txBody>
            <a:bodyPr lIns="0" tIns="0" rIns="0" bIns="0" rtlCol="0" anchor="t">
              <a:spAutoFit/>
            </a:bodyPr>
            <a:lstStyle/>
            <a:p>
              <a:pPr algn="ctr">
                <a:lnSpc>
                  <a:spcPts val="3299"/>
                </a:lnSpc>
              </a:pPr>
              <a:r>
                <a:rPr lang="en-US" sz="2800" spc="65" dirty="0">
                  <a:solidFill>
                    <a:srgbClr val="FFFFFF"/>
                  </a:solidFill>
                  <a:latin typeface="Aileron Regular"/>
                </a:rPr>
                <a:t>Brainstorming and Idea Generation</a:t>
              </a:r>
            </a:p>
          </p:txBody>
        </p:sp>
      </p:grpSp>
      <p:sp>
        <p:nvSpPr>
          <p:cNvPr id="67" name="AutoShape 61"/>
          <p:cNvSpPr/>
          <p:nvPr/>
        </p:nvSpPr>
        <p:spPr>
          <a:xfrm flipV="1">
            <a:off x="5638800" y="4817048"/>
            <a:ext cx="35466" cy="2017740"/>
          </a:xfrm>
          <a:prstGeom prst="line">
            <a:avLst/>
          </a:prstGeom>
          <a:ln w="76200" cap="flat">
            <a:solidFill>
              <a:srgbClr val="3EDAD8"/>
            </a:solidFill>
            <a:prstDash val="solid"/>
            <a:headEnd type="none" w="sm" len="sm"/>
            <a:tailEnd type="none" w="sm" len="sm"/>
          </a:ln>
        </p:spPr>
      </p:sp>
      <p:sp>
        <p:nvSpPr>
          <p:cNvPr id="68" name="AutoShape 61"/>
          <p:cNvSpPr/>
          <p:nvPr/>
        </p:nvSpPr>
        <p:spPr>
          <a:xfrm flipV="1">
            <a:off x="9184733" y="4811145"/>
            <a:ext cx="1038" cy="2030662"/>
          </a:xfrm>
          <a:prstGeom prst="line">
            <a:avLst/>
          </a:prstGeom>
          <a:ln w="76200" cap="flat">
            <a:solidFill>
              <a:srgbClr val="3EDAD8"/>
            </a:solidFill>
            <a:prstDash val="solid"/>
            <a:headEnd type="none" w="sm" len="sm"/>
            <a:tailEnd type="none" w="sm" len="sm"/>
          </a:ln>
        </p:spPr>
      </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grpSp>
        <p:nvGrpSpPr>
          <p:cNvPr id="56" name="Group 56"/>
          <p:cNvGrpSpPr/>
          <p:nvPr/>
        </p:nvGrpSpPr>
        <p:grpSpPr>
          <a:xfrm>
            <a:off x="1533018" y="3315653"/>
            <a:ext cx="1479232" cy="1479232"/>
            <a:chOff x="0" y="0"/>
            <a:chExt cx="1972310" cy="1972310"/>
          </a:xfrm>
        </p:grpSpPr>
        <p:grpSp>
          <p:nvGrpSpPr>
            <p:cNvPr id="57" name="Group 57"/>
            <p:cNvGrpSpPr/>
            <p:nvPr/>
          </p:nvGrpSpPr>
          <p:grpSpPr>
            <a:xfrm>
              <a:off x="0" y="0"/>
              <a:ext cx="1972310" cy="1972310"/>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60" name="Picture 6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386865" y="558813"/>
              <a:ext cx="1198581" cy="916914"/>
            </a:xfrm>
            <a:prstGeom prst="rect">
              <a:avLst/>
            </a:prstGeom>
          </p:spPr>
        </p:pic>
      </p:grpSp>
      <p:grpSp>
        <p:nvGrpSpPr>
          <p:cNvPr id="9" name="Group 9"/>
          <p:cNvGrpSpPr/>
          <p:nvPr/>
        </p:nvGrpSpPr>
        <p:grpSpPr>
          <a:xfrm>
            <a:off x="4983163" y="3315653"/>
            <a:ext cx="1479232" cy="1479232"/>
            <a:chOff x="0" y="0"/>
            <a:chExt cx="1972310" cy="1972310"/>
          </a:xfrm>
        </p:grpSpPr>
        <p:grpSp>
          <p:nvGrpSpPr>
            <p:cNvPr id="10" name="Group 10"/>
            <p:cNvGrpSpPr/>
            <p:nvPr/>
          </p:nvGrpSpPr>
          <p:grpSpPr>
            <a:xfrm>
              <a:off x="0" y="0"/>
              <a:ext cx="1972310" cy="197231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3"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14" name="Group 14"/>
          <p:cNvGrpSpPr/>
          <p:nvPr/>
        </p:nvGrpSpPr>
        <p:grpSpPr>
          <a:xfrm>
            <a:off x="8376364" y="3315652"/>
            <a:ext cx="1479232" cy="1479232"/>
            <a:chOff x="0" y="0"/>
            <a:chExt cx="1972310" cy="1972310"/>
          </a:xfrm>
        </p:grpSpPr>
        <p:grpSp>
          <p:nvGrpSpPr>
            <p:cNvPr id="15" name="Group 15"/>
            <p:cNvGrpSpPr/>
            <p:nvPr/>
          </p:nvGrpSpPr>
          <p:grpSpPr>
            <a:xfrm>
              <a:off x="0" y="0"/>
              <a:ext cx="1972310" cy="19723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423853" y="525256"/>
              <a:ext cx="1124605" cy="984029"/>
            </a:xfrm>
            <a:prstGeom prst="rect">
              <a:avLst/>
            </a:prstGeom>
          </p:spPr>
        </p:pic>
      </p:grpSp>
      <p:grpSp>
        <p:nvGrpSpPr>
          <p:cNvPr id="19" name="Group 19"/>
          <p:cNvGrpSpPr/>
          <p:nvPr/>
        </p:nvGrpSpPr>
        <p:grpSpPr>
          <a:xfrm>
            <a:off x="15247729" y="3315652"/>
            <a:ext cx="1479232" cy="1479232"/>
            <a:chOff x="0" y="0"/>
            <a:chExt cx="1972310" cy="1972310"/>
          </a:xfrm>
        </p:grpSpPr>
        <p:grpSp>
          <p:nvGrpSpPr>
            <p:cNvPr id="20" name="Group 20"/>
            <p:cNvGrpSpPr/>
            <p:nvPr/>
          </p:nvGrpSpPr>
          <p:grpSpPr>
            <a:xfrm>
              <a:off x="0" y="0"/>
              <a:ext cx="1972310" cy="197231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3" name="Picture 23"/>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435398" y="466513"/>
              <a:ext cx="1101513" cy="1101513"/>
            </a:xfrm>
            <a:prstGeom prst="rect">
              <a:avLst/>
            </a:prstGeom>
          </p:spPr>
        </p:pic>
      </p:grpSp>
      <p:grpSp>
        <p:nvGrpSpPr>
          <p:cNvPr id="24" name="Group 24"/>
          <p:cNvGrpSpPr/>
          <p:nvPr/>
        </p:nvGrpSpPr>
        <p:grpSpPr>
          <a:xfrm>
            <a:off x="11827271" y="3315652"/>
            <a:ext cx="1479232" cy="1479232"/>
            <a:chOff x="0" y="0"/>
            <a:chExt cx="1972310" cy="1972310"/>
          </a:xfrm>
        </p:grpSpPr>
        <p:grpSp>
          <p:nvGrpSpPr>
            <p:cNvPr id="25" name="Group 25"/>
            <p:cNvGrpSpPr/>
            <p:nvPr/>
          </p:nvGrpSpPr>
          <p:grpSpPr>
            <a:xfrm>
              <a:off x="0" y="0"/>
              <a:ext cx="1972310" cy="197231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8" name="Picture 28"/>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51756" y="394301"/>
              <a:ext cx="1268798" cy="1268798"/>
            </a:xfrm>
            <a:prstGeom prst="rect">
              <a:avLst/>
            </a:prstGeom>
          </p:spPr>
        </p:pic>
      </p:grpSp>
      <p:sp>
        <p:nvSpPr>
          <p:cNvPr id="30" name="Rectangle 29"/>
          <p:cNvSpPr/>
          <p:nvPr/>
        </p:nvSpPr>
        <p:spPr>
          <a:xfrm>
            <a:off x="5638800" y="502820"/>
            <a:ext cx="6547929" cy="2708434"/>
          </a:xfrm>
          <a:prstGeom prst="rect">
            <a:avLst/>
          </a:prstGeom>
        </p:spPr>
        <p:txBody>
          <a:bodyPr wrap="square">
            <a:spAutoFit/>
          </a:bodyPr>
          <a:lstStyle/>
          <a:p>
            <a:pPr algn="ctr">
              <a:lnSpc>
                <a:spcPts val="10199"/>
              </a:lnSpc>
            </a:pPr>
            <a:r>
              <a:rPr lang="en-US" sz="5400" dirty="0" smtClean="0">
                <a:solidFill>
                  <a:schemeClr val="bg1"/>
                </a:solidFill>
                <a:latin typeface="Nourd Bold Bold"/>
              </a:rPr>
              <a:t>Project Timeline</a:t>
            </a:r>
          </a:p>
          <a:p>
            <a:pPr algn="ctr">
              <a:lnSpc>
                <a:spcPts val="10199"/>
              </a:lnSpc>
            </a:pPr>
            <a:r>
              <a:rPr lang="en-US" sz="5400" dirty="0" smtClean="0">
                <a:solidFill>
                  <a:schemeClr val="accent5">
                    <a:lumMod val="40000"/>
                    <a:lumOff val="60000"/>
                  </a:schemeClr>
                </a:solidFill>
                <a:latin typeface="Monotype Corsiva" panose="03010101010201010101" pitchFamily="66" charset="0"/>
              </a:rPr>
              <a:t>Five Weeks</a:t>
            </a:r>
            <a:endParaRPr lang="en-US" sz="5400" dirty="0">
              <a:solidFill>
                <a:schemeClr val="accent5">
                  <a:lumMod val="40000"/>
                  <a:lumOff val="60000"/>
                </a:schemeClr>
              </a:solidFill>
              <a:latin typeface="Monotype Corsiva" panose="03010101010201010101" pitchFamily="66" charset="0"/>
            </a:endParaRPr>
          </a:p>
        </p:txBody>
      </p:sp>
      <p:pic>
        <p:nvPicPr>
          <p:cNvPr id="70" name="Picture 6"/>
          <p:cNvPicPr>
            <a:picLocks noChangeAspect="1"/>
          </p:cNvPicPr>
          <p:nvPr/>
        </p:nvPicPr>
        <p:blipFill>
          <a:blip r:embed="rId17">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5627129" y="112260"/>
            <a:ext cx="2443176" cy="2698286"/>
          </a:xfrm>
          <a:prstGeom prst="rect">
            <a:avLst/>
          </a:prstGeom>
        </p:spPr>
      </p:pic>
      <p:sp>
        <p:nvSpPr>
          <p:cNvPr id="69" name="Flowchart: Connector 6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78</a:t>
            </a:r>
            <a:endParaRPr lang="en-US" sz="4400" dirty="0"/>
          </a:p>
        </p:txBody>
      </p:sp>
    </p:spTree>
    <p:extLst>
      <p:ext uri="{BB962C8B-B14F-4D97-AF65-F5344CB8AC3E}">
        <p14:creationId xmlns:p14="http://schemas.microsoft.com/office/powerpoint/2010/main" val="7803851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1" y="723901"/>
            <a:ext cx="5715000" cy="62484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sp>
        <p:nvSpPr>
          <p:cNvPr id="10" name="Rectangle 9"/>
          <p:cNvSpPr/>
          <p:nvPr/>
        </p:nvSpPr>
        <p:spPr>
          <a:xfrm>
            <a:off x="6846161" y="876300"/>
            <a:ext cx="9121408" cy="1400383"/>
          </a:xfrm>
          <a:prstGeom prst="rect">
            <a:avLst/>
          </a:prstGeom>
        </p:spPr>
        <p:txBody>
          <a:bodyPr wrap="none">
            <a:spAutoFit/>
          </a:bodyPr>
          <a:lstStyle/>
          <a:p>
            <a:pPr algn="ctr">
              <a:lnSpc>
                <a:spcPts val="10199"/>
              </a:lnSpc>
            </a:pPr>
            <a:r>
              <a:rPr lang="en-US" sz="8800" b="1" dirty="0">
                <a:solidFill>
                  <a:schemeClr val="accent4">
                    <a:lumMod val="50000"/>
                  </a:schemeClr>
                </a:solidFill>
                <a:latin typeface="Nourd Bold Bold"/>
              </a:rPr>
              <a:t>P</a:t>
            </a:r>
            <a:r>
              <a:rPr lang="en-US" sz="4800" dirty="0">
                <a:solidFill>
                  <a:schemeClr val="accent4">
                    <a:lumMod val="50000"/>
                  </a:schemeClr>
                </a:solidFill>
                <a:latin typeface="Nourd Bold Bold"/>
              </a:rPr>
              <a:t>roject </a:t>
            </a:r>
            <a:r>
              <a:rPr lang="en-US" sz="8800" b="1" dirty="0" smtClean="0">
                <a:solidFill>
                  <a:schemeClr val="accent4">
                    <a:lumMod val="50000"/>
                  </a:schemeClr>
                </a:solidFill>
                <a:latin typeface="Nourd Bold Bold"/>
              </a:rPr>
              <a:t>B</a:t>
            </a:r>
            <a:r>
              <a:rPr lang="en-US" sz="4800" dirty="0" smtClean="0">
                <a:solidFill>
                  <a:schemeClr val="accent4">
                    <a:lumMod val="50000"/>
                  </a:schemeClr>
                </a:solidFill>
                <a:latin typeface="Nourd Bold Bold"/>
              </a:rPr>
              <a:t>udget &amp; </a:t>
            </a:r>
            <a:r>
              <a:rPr lang="en-US" sz="8800" b="1" dirty="0" smtClean="0">
                <a:solidFill>
                  <a:schemeClr val="accent4">
                    <a:lumMod val="50000"/>
                  </a:schemeClr>
                </a:solidFill>
                <a:latin typeface="Nourd Bold Bold"/>
              </a:rPr>
              <a:t>T</a:t>
            </a:r>
            <a:r>
              <a:rPr lang="en-US" sz="4800" dirty="0" smtClean="0">
                <a:solidFill>
                  <a:schemeClr val="accent4">
                    <a:lumMod val="50000"/>
                  </a:schemeClr>
                </a:solidFill>
                <a:latin typeface="Nourd Bold Bold"/>
              </a:rPr>
              <a:t>eam </a:t>
            </a:r>
            <a:endParaRPr lang="en-US" sz="4800" dirty="0">
              <a:solidFill>
                <a:schemeClr val="accent4">
                  <a:lumMod val="50000"/>
                </a:schemeClr>
              </a:solidFill>
              <a:latin typeface="Nourd Bold Bold"/>
            </a:endParaRPr>
          </a:p>
        </p:txBody>
      </p:sp>
      <p:pic>
        <p:nvPicPr>
          <p:cNvPr id="11" name="Picture 10"/>
          <p:cNvPicPr>
            <a:picLocks noChangeAspect="1"/>
          </p:cNvPicPr>
          <p:nvPr/>
        </p:nvPicPr>
        <p:blipFill>
          <a:blip r:embed="rId8"/>
          <a:stretch>
            <a:fillRect/>
          </a:stretch>
        </p:blipFill>
        <p:spPr>
          <a:xfrm>
            <a:off x="12801600" y="5563234"/>
            <a:ext cx="4943984" cy="4414733"/>
          </a:xfrm>
          <a:prstGeom prst="ellipse">
            <a:avLst/>
          </a:prstGeom>
          <a:ln>
            <a:noFill/>
          </a:ln>
          <a:effectLst>
            <a:softEdge rad="112500"/>
          </a:effectLst>
        </p:spPr>
      </p:pic>
      <p:sp>
        <p:nvSpPr>
          <p:cNvPr id="12" name="Rectangle 11"/>
          <p:cNvSpPr/>
          <p:nvPr/>
        </p:nvSpPr>
        <p:spPr>
          <a:xfrm>
            <a:off x="7406283" y="3003345"/>
            <a:ext cx="9144000" cy="1938992"/>
          </a:xfrm>
          <a:prstGeom prst="rect">
            <a:avLst/>
          </a:prstGeom>
        </p:spPr>
        <p:txBody>
          <a:bodyPr>
            <a:spAutoFit/>
          </a:bodyPr>
          <a:lstStyle/>
          <a:p>
            <a:pPr marL="571500" indent="-571500">
              <a:buFont typeface="Wingdings" panose="05000000000000000000" pitchFamily="2" charset="2"/>
              <a:buChar char="v"/>
            </a:pPr>
            <a:r>
              <a:rPr lang="en-US" sz="4000" dirty="0">
                <a:solidFill>
                  <a:schemeClr val="accent4">
                    <a:lumMod val="75000"/>
                  </a:schemeClr>
                </a:solidFill>
              </a:rPr>
              <a:t>This project will be developed using open-source tools and software, therefore there will be no cost </a:t>
            </a:r>
            <a:r>
              <a:rPr lang="en-US" sz="4000" dirty="0" smtClean="0">
                <a:solidFill>
                  <a:schemeClr val="accent4">
                    <a:lumMod val="75000"/>
                  </a:schemeClr>
                </a:solidFill>
              </a:rPr>
              <a:t>involved.</a:t>
            </a:r>
            <a:endParaRPr lang="en-US" sz="4000" dirty="0">
              <a:solidFill>
                <a:schemeClr val="accent4">
                  <a:lumMod val="75000"/>
                </a:schemeClr>
              </a:solidFill>
            </a:endParaRPr>
          </a:p>
        </p:txBody>
      </p:sp>
      <p:sp>
        <p:nvSpPr>
          <p:cNvPr id="13" name="Rectangle 12"/>
          <p:cNvSpPr/>
          <p:nvPr/>
        </p:nvSpPr>
        <p:spPr>
          <a:xfrm>
            <a:off x="1451899" y="7798540"/>
            <a:ext cx="11908767" cy="1323439"/>
          </a:xfrm>
          <a:prstGeom prst="rect">
            <a:avLst/>
          </a:prstGeom>
        </p:spPr>
        <p:txBody>
          <a:bodyPr wrap="square">
            <a:spAutoFit/>
          </a:bodyPr>
          <a:lstStyle/>
          <a:p>
            <a:pPr marL="571500" indent="-571500">
              <a:buFont typeface="Wingdings" panose="05000000000000000000" pitchFamily="2" charset="2"/>
              <a:buChar char="Ø"/>
            </a:pPr>
            <a:r>
              <a:rPr lang="en-US" sz="4000" dirty="0">
                <a:solidFill>
                  <a:schemeClr val="accent4">
                    <a:lumMod val="75000"/>
                  </a:schemeClr>
                </a:solidFill>
              </a:rPr>
              <a:t>The project will be developed by a team of one developer </a:t>
            </a:r>
            <a:r>
              <a:rPr lang="en-US" sz="4000" dirty="0" smtClean="0">
                <a:solidFill>
                  <a:schemeClr val="accent4">
                    <a:lumMod val="75000"/>
                  </a:schemeClr>
                </a:solidFill>
              </a:rPr>
              <a:t>only</a:t>
            </a:r>
            <a:r>
              <a:rPr lang="en-US" sz="3600" dirty="0" smtClean="0">
                <a:solidFill>
                  <a:schemeClr val="accent4">
                    <a:lumMod val="75000"/>
                  </a:schemeClr>
                </a:solidFill>
              </a:rPr>
              <a:t>.</a:t>
            </a:r>
            <a:endParaRPr lang="en-US" sz="3600" dirty="0">
              <a:solidFill>
                <a:schemeClr val="accent4">
                  <a:lumMod val="75000"/>
                </a:schemeClr>
              </a:solidFill>
            </a:endParaRPr>
          </a:p>
        </p:txBody>
      </p:sp>
      <p:sp>
        <p:nvSpPr>
          <p:cNvPr id="14" name="Flowchart: Connector 13"/>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79</a:t>
            </a:r>
            <a:endParaRPr lang="en-US" sz="4400" dirty="0"/>
          </a:p>
        </p:txBody>
      </p:sp>
    </p:spTree>
    <p:extLst>
      <p:ext uri="{BB962C8B-B14F-4D97-AF65-F5344CB8AC3E}">
        <p14:creationId xmlns:p14="http://schemas.microsoft.com/office/powerpoint/2010/main" val="5067485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2812653" y="2322150"/>
            <a:ext cx="3662625" cy="5642699"/>
          </a:xfrm>
          <a:prstGeom prst="rect">
            <a:avLst/>
          </a:prstGeom>
        </p:spPr>
      </p:pic>
      <p:sp>
        <p:nvSpPr>
          <p:cNvPr id="6" name="Rectangle 5"/>
          <p:cNvSpPr/>
          <p:nvPr/>
        </p:nvSpPr>
        <p:spPr>
          <a:xfrm>
            <a:off x="1905000" y="2396400"/>
            <a:ext cx="10058400" cy="5878532"/>
          </a:xfrm>
          <a:prstGeom prst="rect">
            <a:avLst/>
          </a:prstGeom>
        </p:spPr>
        <p:txBody>
          <a:bodyPr wrap="square">
            <a:spAutoFit/>
          </a:bodyPr>
          <a:lstStyle/>
          <a:p>
            <a:r>
              <a:rPr lang="en-US" sz="4400" b="1" dirty="0">
                <a:solidFill>
                  <a:schemeClr val="accent5">
                    <a:lumMod val="40000"/>
                    <a:lumOff val="60000"/>
                  </a:schemeClr>
                </a:solidFill>
              </a:rPr>
              <a:t>Game Objective</a:t>
            </a:r>
            <a:r>
              <a:rPr lang="en-US" sz="4400" b="1" dirty="0" smtClean="0">
                <a:solidFill>
                  <a:schemeClr val="accent5">
                    <a:lumMod val="40000"/>
                    <a:lumOff val="60000"/>
                  </a:schemeClr>
                </a:solidFill>
              </a:rPr>
              <a:t>: </a:t>
            </a:r>
            <a:r>
              <a:rPr lang="en-US" sz="3600" dirty="0">
                <a:solidFill>
                  <a:schemeClr val="accent2">
                    <a:lumMod val="40000"/>
                    <a:lumOff val="60000"/>
                  </a:schemeClr>
                </a:solidFill>
              </a:rPr>
              <a:t>The aim of the ping pong game is for players to score points by hitting the ball with their paddle and preventing the ball from hitting their side of the playing area. The player with the highest score at the end of the game wins</a:t>
            </a:r>
            <a:r>
              <a:rPr lang="en-US" sz="3600" dirty="0" smtClean="0">
                <a:solidFill>
                  <a:schemeClr val="accent2">
                    <a:lumMod val="40000"/>
                    <a:lumOff val="60000"/>
                  </a:schemeClr>
                </a:solidFill>
              </a:rPr>
              <a:t>.</a:t>
            </a:r>
          </a:p>
          <a:p>
            <a:endParaRPr lang="en-US" sz="3600" dirty="0" smtClean="0">
              <a:solidFill>
                <a:schemeClr val="accent5">
                  <a:lumMod val="40000"/>
                  <a:lumOff val="60000"/>
                </a:schemeClr>
              </a:solidFill>
            </a:endParaRPr>
          </a:p>
          <a:p>
            <a:r>
              <a:rPr lang="en-US" sz="4400" b="1" dirty="0" smtClean="0">
                <a:solidFill>
                  <a:schemeClr val="accent5">
                    <a:lumMod val="40000"/>
                    <a:lumOff val="60000"/>
                  </a:schemeClr>
                </a:solidFill>
              </a:rPr>
              <a:t>Project </a:t>
            </a:r>
            <a:r>
              <a:rPr lang="en-US" sz="4400" b="1" dirty="0">
                <a:solidFill>
                  <a:schemeClr val="accent5">
                    <a:lumMod val="40000"/>
                    <a:lumOff val="60000"/>
                  </a:schemeClr>
                </a:solidFill>
              </a:rPr>
              <a:t>Objective: </a:t>
            </a:r>
            <a:r>
              <a:rPr lang="en-US" sz="3600" dirty="0">
                <a:solidFill>
                  <a:schemeClr val="accent2">
                    <a:lumMod val="40000"/>
                    <a:lumOff val="60000"/>
                  </a:schemeClr>
                </a:solidFill>
              </a:rPr>
              <a:t>The main objective of this project is to develop an object-oriented ping pong game in Java that implements key concepts such as encapsulation, inheritance, and polymorphism.</a:t>
            </a:r>
          </a:p>
        </p:txBody>
      </p:sp>
      <p:sp>
        <p:nvSpPr>
          <p:cNvPr id="7" name="Rectangle 6"/>
          <p:cNvSpPr/>
          <p:nvPr/>
        </p:nvSpPr>
        <p:spPr>
          <a:xfrm>
            <a:off x="5943600" y="419100"/>
            <a:ext cx="5626861" cy="1319592"/>
          </a:xfrm>
          <a:prstGeom prst="rect">
            <a:avLst/>
          </a:prstGeom>
        </p:spPr>
        <p:txBody>
          <a:bodyPr wrap="none">
            <a:spAutoFit/>
          </a:bodyPr>
          <a:lstStyle/>
          <a:p>
            <a:pPr algn="ctr">
              <a:lnSpc>
                <a:spcPts val="10199"/>
              </a:lnSpc>
            </a:pPr>
            <a:r>
              <a:rPr lang="en-US" sz="8000" dirty="0" smtClean="0">
                <a:solidFill>
                  <a:schemeClr val="accent4">
                    <a:lumMod val="20000"/>
                    <a:lumOff val="80000"/>
                  </a:schemeClr>
                </a:solidFill>
                <a:latin typeface="Nourd Bold Bold"/>
              </a:rPr>
              <a:t>Objective</a:t>
            </a:r>
            <a:endParaRPr lang="en-US" sz="8000" dirty="0">
              <a:solidFill>
                <a:schemeClr val="accent4">
                  <a:lumMod val="20000"/>
                  <a:lumOff val="80000"/>
                </a:schemeClr>
              </a:solidFill>
              <a:latin typeface="Nourd Bold Bold"/>
            </a:endParaRPr>
          </a:p>
        </p:txBody>
      </p:sp>
      <p:pic>
        <p:nvPicPr>
          <p:cNvPr id="8"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5029200" y="571500"/>
            <a:ext cx="727076" cy="954396"/>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263417" y="2429420"/>
            <a:ext cx="551438" cy="723845"/>
          </a:xfrm>
          <a:prstGeom prst="rect">
            <a:avLst/>
          </a:prstGeom>
        </p:spPr>
      </p:pic>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263417" y="5829300"/>
            <a:ext cx="551438" cy="723845"/>
          </a:xfrm>
          <a:prstGeom prst="rect">
            <a:avLst/>
          </a:prstGeom>
        </p:spPr>
      </p:pic>
      <p:sp>
        <p:nvSpPr>
          <p:cNvPr id="10" name="Flowchart: Connector 9"/>
          <p:cNvSpPr/>
          <p:nvPr/>
        </p:nvSpPr>
        <p:spPr>
          <a:xfrm>
            <a:off x="16505394" y="887730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8</a:t>
            </a:r>
          </a:p>
        </p:txBody>
      </p:sp>
    </p:spTree>
    <p:extLst>
      <p:ext uri="{BB962C8B-B14F-4D97-AF65-F5344CB8AC3E}">
        <p14:creationId xmlns:p14="http://schemas.microsoft.com/office/powerpoint/2010/main" val="33690355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schemeClr val="accent6">
                <a:shade val="45000"/>
                <a:satMod val="135000"/>
              </a:schemeClr>
              <a:prstClr val="white"/>
            </a:duotone>
          </a:blip>
          <a:srcRect/>
          <a:stretch>
            <a:fillRect/>
          </a:stretch>
        </p:blipFill>
        <p:spPr>
          <a:xfrm>
            <a:off x="3754163" y="1701307"/>
            <a:ext cx="12456415" cy="7782812"/>
          </a:xfrm>
          <a:prstGeom prst="rect">
            <a:avLst/>
          </a:prstGeom>
          <a:solidFill>
            <a:schemeClr val="accent5">
              <a:lumMod val="40000"/>
              <a:lumOff val="60000"/>
            </a:schemeClr>
          </a:solidFill>
        </p:spPr>
      </p:pic>
      <p:pic>
        <p:nvPicPr>
          <p:cNvPr id="10" name="Picture 1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10700">
            <a:off x="16278373" y="5073553"/>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13101906" y="-1021578"/>
            <a:ext cx="4650025" cy="3789770"/>
          </a:xfrm>
          <a:prstGeom prst="rect">
            <a:avLst/>
          </a:prstGeom>
        </p:spPr>
      </p:pic>
      <p:pic>
        <p:nvPicPr>
          <p:cNvPr id="12" name="Picture 12"/>
          <p:cNvPicPr>
            <a:picLocks noChangeAspect="1"/>
          </p:cNvPicPr>
          <p:nvPr/>
        </p:nvPicPr>
        <p:blipFill>
          <a:blip r:embed="rId6"/>
          <a:srcRect/>
          <a:stretch>
            <a:fillRect/>
          </a:stretch>
        </p:blipFill>
        <p:spPr>
          <a:xfrm>
            <a:off x="15824491" y="7808984"/>
            <a:ext cx="3341894" cy="3350270"/>
          </a:xfrm>
          <a:prstGeom prst="rect">
            <a:avLst/>
          </a:prstGeom>
        </p:spPr>
      </p:pic>
      <p:pic>
        <p:nvPicPr>
          <p:cNvPr id="20" name="Picture 20"/>
          <p:cNvPicPr>
            <a:picLocks noChangeAspect="1"/>
          </p:cNvPicPr>
          <p:nvPr/>
        </p:nvPicPr>
        <p:blipFill>
          <a:blip r:embed="rId7"/>
          <a:srcRect/>
          <a:stretch>
            <a:fillRect/>
          </a:stretch>
        </p:blipFill>
        <p:spPr>
          <a:xfrm>
            <a:off x="7924800" y="7684851"/>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5"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9"/>
              </a:ext>
            </a:extLst>
          </a:blip>
          <a:srcRect/>
          <a:stretch>
            <a:fillRect/>
          </a:stretch>
        </p:blipFill>
        <p:spPr>
          <a:xfrm flipH="1">
            <a:off x="969045" y="3906084"/>
            <a:ext cx="4000218" cy="4174801"/>
          </a:xfrm>
          <a:prstGeom prst="rect">
            <a:avLst/>
          </a:prstGeom>
        </p:spPr>
      </p:pic>
      <p:pic>
        <p:nvPicPr>
          <p:cNvPr id="29" name="Picture 9"/>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640492" flipH="1">
            <a:off x="829321" y="2031284"/>
            <a:ext cx="2765123" cy="1061360"/>
          </a:xfrm>
          <a:prstGeom prst="rect">
            <a:avLst/>
          </a:prstGeom>
        </p:spPr>
      </p:pic>
      <p:pic>
        <p:nvPicPr>
          <p:cNvPr id="30" name="Picture 2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2"/>
              </a:ext>
            </a:extLst>
          </a:blip>
          <a:srcRect/>
          <a:stretch>
            <a:fillRect/>
          </a:stretch>
        </p:blipFill>
        <p:spPr>
          <a:xfrm>
            <a:off x="3914044" y="2528275"/>
            <a:ext cx="851375" cy="1866365"/>
          </a:xfrm>
          <a:prstGeom prst="rect">
            <a:avLst/>
          </a:prstGeom>
        </p:spPr>
      </p:pic>
      <p:pic>
        <p:nvPicPr>
          <p:cNvPr id="31" name="Picture 3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4"/>
              </a:ext>
            </a:extLst>
          </a:blip>
          <a:srcRect/>
          <a:stretch>
            <a:fillRect/>
          </a:stretch>
        </p:blipFill>
        <p:spPr>
          <a:xfrm>
            <a:off x="387219" y="6677195"/>
            <a:ext cx="1437328" cy="3226654"/>
          </a:xfrm>
          <a:prstGeom prst="rect">
            <a:avLst/>
          </a:prstGeom>
        </p:spPr>
      </p:pic>
      <p:pic>
        <p:nvPicPr>
          <p:cNvPr id="33" name="Picture 3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6"/>
              </a:ext>
            </a:extLst>
          </a:blip>
          <a:srcRect/>
          <a:stretch>
            <a:fillRect/>
          </a:stretch>
        </p:blipFill>
        <p:spPr>
          <a:xfrm>
            <a:off x="3271263" y="8166510"/>
            <a:ext cx="2348499" cy="2771834"/>
          </a:xfrm>
          <a:prstGeom prst="rect">
            <a:avLst/>
          </a:prstGeom>
        </p:spPr>
      </p:pic>
      <p:pic>
        <p:nvPicPr>
          <p:cNvPr id="34" name="Picture 3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xmlns:lc="http://schemas.openxmlformats.org/drawingml/2006/lockedCanvas" r:embed="rId18"/>
              </a:ext>
            </a:extLst>
          </a:blip>
          <a:srcRect/>
          <a:stretch>
            <a:fillRect/>
          </a:stretch>
        </p:blipFill>
        <p:spPr>
          <a:xfrm>
            <a:off x="-874527" y="3158294"/>
            <a:ext cx="2368213" cy="1838595"/>
          </a:xfrm>
          <a:prstGeom prst="rect">
            <a:avLst/>
          </a:prstGeom>
        </p:spPr>
      </p:pic>
      <p:pic>
        <p:nvPicPr>
          <p:cNvPr id="35" name="Picture 70"/>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2284068" y="8290522"/>
            <a:ext cx="1065378" cy="1040196"/>
          </a:xfrm>
          <a:prstGeom prst="rect">
            <a:avLst/>
          </a:prstGeom>
        </p:spPr>
      </p:pic>
      <p:pic>
        <p:nvPicPr>
          <p:cNvPr id="40" name="Picture 7"/>
          <p:cNvPicPr>
            <a:picLocks noChangeAspect="1"/>
          </p:cNvPicPr>
          <p:nvPr/>
        </p:nvPicPr>
        <p:blipFill>
          <a:blip r:embed="rId22"/>
          <a:srcRect/>
          <a:stretch>
            <a:fillRect/>
          </a:stretch>
        </p:blipFill>
        <p:spPr>
          <a:xfrm rot="2212509">
            <a:off x="2115260" y="131750"/>
            <a:ext cx="2062534" cy="2062534"/>
          </a:xfrm>
          <a:prstGeom prst="rect">
            <a:avLst/>
          </a:prstGeom>
        </p:spPr>
      </p:pic>
      <p:sp>
        <p:nvSpPr>
          <p:cNvPr id="4" name="Rectangle 3"/>
          <p:cNvSpPr/>
          <p:nvPr/>
        </p:nvSpPr>
        <p:spPr>
          <a:xfrm>
            <a:off x="3727161" y="4552992"/>
            <a:ext cx="12567543" cy="1400383"/>
          </a:xfrm>
          <a:prstGeom prst="rect">
            <a:avLst/>
          </a:prstGeom>
        </p:spPr>
        <p:txBody>
          <a:bodyPr wrap="none">
            <a:spAutoFit/>
          </a:bodyPr>
          <a:lstStyle/>
          <a:p>
            <a:pPr algn="ctr">
              <a:lnSpc>
                <a:spcPts val="10199"/>
              </a:lnSpc>
            </a:pPr>
            <a:r>
              <a:rPr lang="en-US" sz="8800" b="1" dirty="0" smtClean="0">
                <a:latin typeface="Arial Rounded MT Bold" panose="020F0704030504030204" pitchFamily="34" charset="0"/>
              </a:rPr>
              <a:t>P</a:t>
            </a:r>
            <a:r>
              <a:rPr lang="en-US" sz="4800" dirty="0" smtClean="0">
                <a:solidFill>
                  <a:schemeClr val="bg1"/>
                </a:solidFill>
                <a:latin typeface="Arial Rounded MT Bold" panose="020F0704030504030204" pitchFamily="34" charset="0"/>
              </a:rPr>
              <a:t>roject </a:t>
            </a:r>
            <a:r>
              <a:rPr lang="en-US" sz="8800" b="1" dirty="0" smtClean="0">
                <a:latin typeface="Arial Rounded MT Bold" panose="020F0704030504030204" pitchFamily="34" charset="0"/>
              </a:rPr>
              <a:t>F</a:t>
            </a:r>
            <a:r>
              <a:rPr lang="en-US" sz="4800" dirty="0" smtClean="0">
                <a:solidFill>
                  <a:schemeClr val="bg1"/>
                </a:solidFill>
                <a:latin typeface="Arial Rounded MT Bold" panose="020F0704030504030204" pitchFamily="34" charset="0"/>
              </a:rPr>
              <a:t>unctionality &amp; </a:t>
            </a:r>
            <a:r>
              <a:rPr lang="en-US" sz="8800" b="1" dirty="0" smtClean="0">
                <a:latin typeface="Arial Rounded MT Bold" panose="020F0704030504030204" pitchFamily="34" charset="0"/>
              </a:rPr>
              <a:t>I</a:t>
            </a:r>
            <a:r>
              <a:rPr lang="en-US" sz="4800" dirty="0" smtClean="0">
                <a:solidFill>
                  <a:schemeClr val="bg1"/>
                </a:solidFill>
                <a:latin typeface="Arial Rounded MT Bold" panose="020F0704030504030204" pitchFamily="34" charset="0"/>
              </a:rPr>
              <a:t>mplementation</a:t>
            </a:r>
            <a:endParaRPr lang="en-US" sz="4800" dirty="0">
              <a:solidFill>
                <a:schemeClr val="bg1"/>
              </a:solidFill>
              <a:latin typeface="Arial Rounded MT Bold" panose="020F0704030504030204" pitchFamily="34" charset="0"/>
            </a:endParaRPr>
          </a:p>
        </p:txBody>
      </p:sp>
      <p:pic>
        <p:nvPicPr>
          <p:cNvPr id="5" name="Picture 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17994" y="388950"/>
            <a:ext cx="2624713" cy="2624713"/>
          </a:xfrm>
          <a:prstGeom prst="ellipse">
            <a:avLst/>
          </a:prstGeom>
          <a:ln>
            <a:noFill/>
          </a:ln>
          <a:effectLst>
            <a:softEdge rad="112500"/>
          </a:effectLst>
        </p:spPr>
      </p:pic>
      <p:sp>
        <p:nvSpPr>
          <p:cNvPr id="18" name="Flowchart: Connector 17"/>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80</a:t>
            </a:r>
            <a:endParaRPr lang="en-US" sz="4400" dirty="0"/>
          </a:p>
        </p:txBody>
      </p:sp>
    </p:spTree>
    <p:extLst>
      <p:ext uri="{BB962C8B-B14F-4D97-AF65-F5344CB8AC3E}">
        <p14:creationId xmlns:p14="http://schemas.microsoft.com/office/powerpoint/2010/main" val="38053572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649912" y="-3759204"/>
            <a:ext cx="5357753" cy="5591583"/>
          </a:xfrm>
          <a:prstGeom prst="rect">
            <a:avLst/>
          </a:prstGeom>
        </p:spPr>
      </p:pic>
      <p:graphicFrame>
        <p:nvGraphicFramePr>
          <p:cNvPr id="6" name="Table 6"/>
          <p:cNvGraphicFramePr>
            <a:graphicFrameLocks noGrp="1"/>
          </p:cNvGraphicFramePr>
          <p:nvPr/>
        </p:nvGraphicFramePr>
        <p:xfrm>
          <a:off x="914400" y="2226178"/>
          <a:ext cx="16230600" cy="1219200"/>
        </p:xfrm>
        <a:graphic>
          <a:graphicData uri="http://schemas.openxmlformats.org/drawingml/2006/table">
            <a:tbl>
              <a:tblPr/>
              <a:tblGrid>
                <a:gridCol w="8115300"/>
                <a:gridCol w="8115300"/>
              </a:tblGrid>
              <a:tr h="1138537">
                <a:tc>
                  <a:txBody>
                    <a:bodyPr/>
                    <a:lstStyle/>
                    <a:p>
                      <a:pPr algn="l">
                        <a:lnSpc>
                          <a:spcPts val="6600"/>
                        </a:lnSpc>
                        <a:defRPr/>
                      </a:pPr>
                      <a:r>
                        <a:rPr lang="en-US" sz="5500" dirty="0" smtClean="0">
                          <a:solidFill>
                            <a:srgbClr val="2B4B82"/>
                          </a:solidFill>
                          <a:latin typeface="Clear Sans Bold Bold"/>
                        </a:rPr>
                        <a:t>Input</a:t>
                      </a:r>
                      <a:r>
                        <a:rPr lang="en-US" sz="5500" baseline="0" dirty="0" smtClean="0">
                          <a:solidFill>
                            <a:srgbClr val="2B4B82"/>
                          </a:solidFill>
                          <a:latin typeface="Clear Sans Bold Bold"/>
                        </a:rPr>
                        <a:t> Specifications</a:t>
                      </a:r>
                      <a:r>
                        <a:rPr lang="en-US" sz="5500" dirty="0" smtClean="0">
                          <a:solidFill>
                            <a:srgbClr val="2B4B82"/>
                          </a:solidFill>
                          <a:latin typeface="Clear Sans Bold Bold"/>
                        </a:rPr>
                        <a:t> </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600"/>
                        </a:lnSpc>
                        <a:defRPr/>
                      </a:pPr>
                      <a:r>
                        <a:rPr lang="en-US" sz="6000" dirty="0" smtClean="0">
                          <a:solidFill>
                            <a:srgbClr val="2B4B82"/>
                          </a:solidFill>
                          <a:latin typeface="Clear Sans Bold Bold"/>
                        </a:rPr>
                        <a:t>Output</a:t>
                      </a:r>
                      <a:r>
                        <a:rPr lang="en-US" sz="6000" baseline="0" dirty="0" smtClean="0">
                          <a:solidFill>
                            <a:srgbClr val="2B4B82"/>
                          </a:solidFill>
                          <a:latin typeface="Clear Sans Bold Bold"/>
                        </a:rPr>
                        <a:t> Specifications</a:t>
                      </a:r>
                      <a:r>
                        <a:rPr lang="en-US" sz="6000" dirty="0" smtClean="0">
                          <a:solidFill>
                            <a:srgbClr val="2B4B82"/>
                          </a:solidFill>
                          <a:latin typeface="Clear Sans Bold Bold"/>
                        </a:rPr>
                        <a:t> </a:t>
                      </a:r>
                      <a:endParaRPr lang="en-US" sz="1200" dirty="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8" name="Rectangle 7"/>
          <p:cNvSpPr/>
          <p:nvPr/>
        </p:nvSpPr>
        <p:spPr>
          <a:xfrm>
            <a:off x="655666" y="3619500"/>
            <a:ext cx="8793134" cy="5139869"/>
          </a:xfrm>
          <a:prstGeom prst="rect">
            <a:avLst/>
          </a:prstGeom>
        </p:spPr>
        <p:txBody>
          <a:bodyPr wrap="square">
            <a:spAutoFit/>
          </a:bodyPr>
          <a:lstStyle/>
          <a:p>
            <a:pPr marL="457200" indent="-457200">
              <a:buFont typeface="Wingdings" panose="05000000000000000000" pitchFamily="2" charset="2"/>
              <a:buChar char="q"/>
            </a:pPr>
            <a:r>
              <a:rPr lang="en-US" sz="3600" b="1" dirty="0">
                <a:solidFill>
                  <a:schemeClr val="tx1">
                    <a:lumMod val="95000"/>
                    <a:lumOff val="5000"/>
                  </a:schemeClr>
                </a:solidFill>
              </a:rPr>
              <a:t>User Profile Settings</a:t>
            </a:r>
            <a:r>
              <a:rPr lang="en-US" sz="3600" b="1" dirty="0" smtClean="0">
                <a:solidFill>
                  <a:schemeClr val="tx1">
                    <a:lumMod val="95000"/>
                    <a:lumOff val="5000"/>
                  </a:schemeClr>
                </a:solidFill>
              </a:rPr>
              <a:t>:</a:t>
            </a:r>
          </a:p>
          <a:p>
            <a:endParaRPr lang="en-US" sz="3200" dirty="0">
              <a:solidFill>
                <a:schemeClr val="accent2">
                  <a:lumMod val="75000"/>
                </a:schemeClr>
              </a:solidFill>
            </a:endParaRPr>
          </a:p>
          <a:p>
            <a:r>
              <a:rPr lang="en-US" sz="3200" dirty="0" smtClean="0">
                <a:solidFill>
                  <a:schemeClr val="accent2">
                    <a:lumMod val="75000"/>
                  </a:schemeClr>
                </a:solidFill>
              </a:rPr>
              <a:t> </a:t>
            </a:r>
            <a:r>
              <a:rPr lang="en-US" sz="3200" dirty="0">
                <a:solidFill>
                  <a:schemeClr val="accent2">
                    <a:lumMod val="75000"/>
                  </a:schemeClr>
                </a:solidFill>
              </a:rPr>
              <a:t>Allowing users to update their profile information, including profile picture, status message, and notification preferences</a:t>
            </a:r>
            <a:r>
              <a:rPr lang="en-US" sz="3200" dirty="0" smtClean="0">
                <a:solidFill>
                  <a:schemeClr val="accent2">
                    <a:lumMod val="75000"/>
                  </a:schemeClr>
                </a:solidFill>
              </a:rPr>
              <a:t>.</a:t>
            </a:r>
          </a:p>
          <a:p>
            <a:endParaRPr lang="en-US" sz="3200" dirty="0">
              <a:solidFill>
                <a:schemeClr val="accent2">
                  <a:lumMod val="75000"/>
                </a:schemeClr>
              </a:solidFill>
            </a:endParaRPr>
          </a:p>
          <a:p>
            <a:pPr marL="457200" indent="-457200">
              <a:buFont typeface="Wingdings" panose="05000000000000000000" pitchFamily="2" charset="2"/>
              <a:buChar char="q"/>
            </a:pPr>
            <a:r>
              <a:rPr lang="en-US" sz="3600" b="1" dirty="0">
                <a:solidFill>
                  <a:schemeClr val="tx1">
                    <a:lumMod val="95000"/>
                    <a:lumOff val="5000"/>
                  </a:schemeClr>
                </a:solidFill>
              </a:rPr>
              <a:t>Text Input</a:t>
            </a:r>
            <a:r>
              <a:rPr lang="en-US" sz="3600" b="1" dirty="0" smtClean="0">
                <a:solidFill>
                  <a:schemeClr val="tx1">
                    <a:lumMod val="95000"/>
                    <a:lumOff val="5000"/>
                  </a:schemeClr>
                </a:solidFill>
              </a:rPr>
              <a:t>:</a:t>
            </a:r>
          </a:p>
          <a:p>
            <a:endParaRPr lang="en-US" sz="3200" dirty="0">
              <a:solidFill>
                <a:schemeClr val="accent2">
                  <a:lumMod val="75000"/>
                </a:schemeClr>
              </a:solidFill>
            </a:endParaRPr>
          </a:p>
          <a:p>
            <a:r>
              <a:rPr lang="en-US" sz="3200" dirty="0" smtClean="0">
                <a:solidFill>
                  <a:schemeClr val="accent2">
                    <a:lumMod val="75000"/>
                  </a:schemeClr>
                </a:solidFill>
              </a:rPr>
              <a:t> </a:t>
            </a:r>
            <a:r>
              <a:rPr lang="en-US" sz="3200" dirty="0">
                <a:solidFill>
                  <a:schemeClr val="accent2">
                    <a:lumMod val="75000"/>
                  </a:schemeClr>
                </a:solidFill>
              </a:rPr>
              <a:t>Messages entered by the user for sending to the recipient</a:t>
            </a:r>
          </a:p>
        </p:txBody>
      </p:sp>
      <p:sp>
        <p:nvSpPr>
          <p:cNvPr id="9" name="Rectangle 8"/>
          <p:cNvSpPr/>
          <p:nvPr/>
        </p:nvSpPr>
        <p:spPr>
          <a:xfrm>
            <a:off x="10251048" y="3601720"/>
            <a:ext cx="7086600" cy="5878532"/>
          </a:xfrm>
          <a:prstGeom prst="rect">
            <a:avLst/>
          </a:prstGeom>
        </p:spPr>
        <p:txBody>
          <a:bodyPr wrap="square">
            <a:spAutoFit/>
          </a:bodyPr>
          <a:lstStyle/>
          <a:p>
            <a:pPr marL="571500" indent="-571500">
              <a:buFont typeface="Wingdings" panose="05000000000000000000" pitchFamily="2" charset="2"/>
              <a:buChar char="q"/>
            </a:pPr>
            <a:r>
              <a:rPr lang="en-US" sz="4000" b="1" dirty="0">
                <a:solidFill>
                  <a:schemeClr val="tx1">
                    <a:lumMod val="95000"/>
                    <a:lumOff val="5000"/>
                  </a:schemeClr>
                </a:solidFill>
              </a:rPr>
              <a:t>Chat History</a:t>
            </a:r>
            <a:r>
              <a:rPr lang="en-US" sz="4000" b="1" dirty="0" smtClean="0">
                <a:solidFill>
                  <a:schemeClr val="tx1">
                    <a:lumMod val="95000"/>
                    <a:lumOff val="5000"/>
                  </a:schemeClr>
                </a:solidFill>
              </a:rPr>
              <a:t>: </a:t>
            </a:r>
            <a:r>
              <a:rPr lang="en-US" sz="3600" dirty="0">
                <a:solidFill>
                  <a:schemeClr val="accent2">
                    <a:lumMod val="75000"/>
                  </a:schemeClr>
                </a:solidFill>
              </a:rPr>
              <a:t>Displaying the conversation history between the user and the recipient.</a:t>
            </a:r>
          </a:p>
          <a:p>
            <a:pPr marL="571500" indent="-571500">
              <a:buFont typeface="Wingdings" panose="05000000000000000000" pitchFamily="2" charset="2"/>
              <a:buChar char="q"/>
            </a:pPr>
            <a:r>
              <a:rPr lang="en-US" sz="4000" b="1" dirty="0">
                <a:solidFill>
                  <a:schemeClr val="tx1">
                    <a:lumMod val="95000"/>
                    <a:lumOff val="5000"/>
                  </a:schemeClr>
                </a:solidFill>
              </a:rPr>
              <a:t>Received Messages: </a:t>
            </a:r>
            <a:r>
              <a:rPr lang="en-US" sz="3600" dirty="0">
                <a:solidFill>
                  <a:schemeClr val="accent2">
                    <a:lumMod val="75000"/>
                  </a:schemeClr>
                </a:solidFill>
              </a:rPr>
              <a:t>Displaying the incoming messages from the recipient.</a:t>
            </a:r>
          </a:p>
          <a:p>
            <a:pPr marL="571500" indent="-571500">
              <a:buFont typeface="Wingdings" panose="05000000000000000000" pitchFamily="2" charset="2"/>
              <a:buChar char="q"/>
            </a:pPr>
            <a:r>
              <a:rPr lang="en-US" sz="4000" b="1" dirty="0">
                <a:solidFill>
                  <a:schemeClr val="tx1">
                    <a:lumMod val="95000"/>
                    <a:lumOff val="5000"/>
                  </a:schemeClr>
                </a:solidFill>
              </a:rPr>
              <a:t>Sent Messages: </a:t>
            </a:r>
            <a:r>
              <a:rPr lang="en-US" sz="3600" dirty="0">
                <a:solidFill>
                  <a:schemeClr val="accent2">
                    <a:lumMod val="75000"/>
                  </a:schemeClr>
                </a:solidFill>
              </a:rPr>
              <a:t>Displaying the messages sent by the user.</a:t>
            </a:r>
          </a:p>
          <a:p>
            <a:pPr marL="571500" indent="-571500">
              <a:buFont typeface="Wingdings" panose="05000000000000000000" pitchFamily="2" charset="2"/>
              <a:buChar char="q"/>
            </a:pPr>
            <a:r>
              <a:rPr lang="en-US" sz="4000" b="1" dirty="0">
                <a:solidFill>
                  <a:schemeClr val="tx1">
                    <a:lumMod val="95000"/>
                    <a:lumOff val="5000"/>
                  </a:schemeClr>
                </a:solidFill>
              </a:rPr>
              <a:t>User Status: </a:t>
            </a:r>
            <a:r>
              <a:rPr lang="en-US" sz="3600" dirty="0">
                <a:solidFill>
                  <a:schemeClr val="accent2">
                    <a:lumMod val="75000"/>
                  </a:schemeClr>
                </a:solidFill>
              </a:rPr>
              <a:t>Indicating the online/offline status of the user.</a:t>
            </a:r>
            <a:endParaRPr lang="en-US" dirty="0">
              <a:solidFill>
                <a:schemeClr val="accent2">
                  <a:lumMod val="75000"/>
                </a:schemeClr>
              </a:solidFill>
            </a:endParaRPr>
          </a:p>
        </p:txBody>
      </p:sp>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81</a:t>
            </a:r>
            <a:endParaRPr lang="en-US" sz="4400" dirty="0"/>
          </a:p>
        </p:txBody>
      </p:sp>
    </p:spTree>
    <p:extLst>
      <p:ext uri="{BB962C8B-B14F-4D97-AF65-F5344CB8AC3E}">
        <p14:creationId xmlns:p14="http://schemas.microsoft.com/office/powerpoint/2010/main" val="2448730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69206" y="1409700"/>
            <a:ext cx="3489749" cy="2861594"/>
          </a:xfrm>
          <a:prstGeom prst="rect">
            <a:avLst/>
          </a:prstGeom>
        </p:spPr>
      </p:pic>
      <p:graphicFrame>
        <p:nvGraphicFramePr>
          <p:cNvPr id="4" name="Table 4"/>
          <p:cNvGraphicFramePr>
            <a:graphicFrameLocks noGrp="1"/>
          </p:cNvGraphicFramePr>
          <p:nvPr>
            <p:extLst>
              <p:ext uri="{D42A27DB-BD31-4B8C-83A1-F6EECF244321}">
                <p14:modId xmlns:p14="http://schemas.microsoft.com/office/powerpoint/2010/main" val="282678737"/>
              </p:ext>
            </p:extLst>
          </p:nvPr>
        </p:nvGraphicFramePr>
        <p:xfrm>
          <a:off x="5341511" y="478813"/>
          <a:ext cx="10172153" cy="1232840"/>
        </p:xfrm>
        <a:graphic>
          <a:graphicData uri="http://schemas.openxmlformats.org/drawingml/2006/table">
            <a:tbl>
              <a:tblPr/>
              <a:tblGrid>
                <a:gridCol w="10172153"/>
              </a:tblGrid>
              <a:tr h="1232840">
                <a:tc>
                  <a:txBody>
                    <a:bodyPr/>
                    <a:lstStyle/>
                    <a:p>
                      <a:pPr algn="l">
                        <a:lnSpc>
                          <a:spcPts val="6719"/>
                        </a:lnSpc>
                        <a:defRPr/>
                      </a:pPr>
                      <a:r>
                        <a:rPr lang="en-US" sz="5400" dirty="0" smtClean="0">
                          <a:solidFill>
                            <a:srgbClr val="2B4B82"/>
                          </a:solidFill>
                          <a:latin typeface="Clear Sans Bold Bold"/>
                        </a:rPr>
                        <a:t>Socket</a:t>
                      </a:r>
                      <a:r>
                        <a:rPr lang="en-US" sz="5400" baseline="0" dirty="0" smtClean="0">
                          <a:solidFill>
                            <a:srgbClr val="2B4B82"/>
                          </a:solidFill>
                          <a:latin typeface="Clear Sans Bold Bold"/>
                        </a:rPr>
                        <a:t> Programming</a:t>
                      </a:r>
                      <a:endParaRPr lang="en-US" sz="1200" dirty="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tr>
            </a:tbl>
          </a:graphicData>
        </a:graphic>
      </p:graphicFrame>
      <p:sp>
        <p:nvSpPr>
          <p:cNvPr id="5" name="Rectangle 4"/>
          <p:cNvSpPr/>
          <p:nvPr/>
        </p:nvSpPr>
        <p:spPr>
          <a:xfrm>
            <a:off x="6109446" y="1866900"/>
            <a:ext cx="10744200" cy="4031873"/>
          </a:xfrm>
          <a:prstGeom prst="rect">
            <a:avLst/>
          </a:prstGeom>
        </p:spPr>
        <p:txBody>
          <a:bodyPr wrap="square">
            <a:spAutoFit/>
          </a:bodyPr>
          <a:lstStyle/>
          <a:p>
            <a:r>
              <a:rPr lang="en-US" sz="3200" dirty="0"/>
              <a:t>Socket programming is a crucial component of the chatting application project as it enables communication between the client and server. By using sockets, the application can establish connections, send and receive messages, handle data transmission, and provide real-time updates to users. It allows processes on different machines to connect and exchange data seamlessly, ensuring reliable and instant communication in the chatting application.</a:t>
            </a:r>
          </a:p>
        </p:txBody>
      </p:sp>
      <p:sp>
        <p:nvSpPr>
          <p:cNvPr id="6" name="Rectangle 5"/>
          <p:cNvSpPr/>
          <p:nvPr/>
        </p:nvSpPr>
        <p:spPr>
          <a:xfrm>
            <a:off x="8499406" y="7323932"/>
            <a:ext cx="9144000" cy="2308324"/>
          </a:xfrm>
          <a:prstGeom prst="rect">
            <a:avLst/>
          </a:prstGeom>
        </p:spPr>
        <p:txBody>
          <a:bodyPr>
            <a:spAutoFit/>
          </a:bodyPr>
          <a:lstStyle/>
          <a:p>
            <a:pPr marL="571500" indent="-571500" algn="ctr">
              <a:buFont typeface="Arial" panose="020B0604020202020204" pitchFamily="34" charset="0"/>
              <a:buChar char="•"/>
            </a:pPr>
            <a:r>
              <a:rPr lang="en-US" sz="3600" dirty="0">
                <a:solidFill>
                  <a:schemeClr val="accent6">
                    <a:lumMod val="75000"/>
                  </a:schemeClr>
                </a:solidFill>
              </a:rPr>
              <a:t>Establishing </a:t>
            </a:r>
            <a:r>
              <a:rPr lang="en-US" sz="3600" dirty="0" smtClean="0">
                <a:solidFill>
                  <a:schemeClr val="accent6">
                    <a:lumMod val="75000"/>
                  </a:schemeClr>
                </a:solidFill>
              </a:rPr>
              <a:t>Connection</a:t>
            </a:r>
          </a:p>
          <a:p>
            <a:pPr marL="571500" indent="-571500" algn="ctr">
              <a:buFont typeface="Arial" panose="020B0604020202020204" pitchFamily="34" charset="0"/>
              <a:buChar char="•"/>
            </a:pPr>
            <a:r>
              <a:rPr lang="en-US" sz="3600" dirty="0" smtClean="0">
                <a:solidFill>
                  <a:schemeClr val="accent6">
                    <a:lumMod val="75000"/>
                  </a:schemeClr>
                </a:solidFill>
              </a:rPr>
              <a:t>Sending </a:t>
            </a:r>
            <a:r>
              <a:rPr lang="en-US" sz="3600" dirty="0">
                <a:solidFill>
                  <a:schemeClr val="accent6">
                    <a:lumMod val="75000"/>
                  </a:schemeClr>
                </a:solidFill>
              </a:rPr>
              <a:t>and Receiving Messages</a:t>
            </a:r>
          </a:p>
          <a:p>
            <a:pPr marL="571500" indent="-571500" algn="ctr">
              <a:buFont typeface="Arial" panose="020B0604020202020204" pitchFamily="34" charset="0"/>
              <a:buChar char="•"/>
            </a:pPr>
            <a:r>
              <a:rPr lang="en-US" sz="3600" dirty="0">
                <a:solidFill>
                  <a:schemeClr val="accent6">
                    <a:lumMod val="75000"/>
                  </a:schemeClr>
                </a:solidFill>
              </a:rPr>
              <a:t>Handling Data Transmission</a:t>
            </a:r>
          </a:p>
          <a:p>
            <a:pPr marL="571500" indent="-571500" algn="ctr">
              <a:buFont typeface="Arial" panose="020B0604020202020204" pitchFamily="34" charset="0"/>
              <a:buChar char="•"/>
            </a:pPr>
            <a:r>
              <a:rPr lang="en-US" sz="3600" dirty="0">
                <a:solidFill>
                  <a:schemeClr val="accent6">
                    <a:lumMod val="75000"/>
                  </a:schemeClr>
                </a:solidFill>
              </a:rPr>
              <a:t>Enabling Real-time Updates</a:t>
            </a:r>
          </a:p>
        </p:txBody>
      </p:sp>
      <p:sp>
        <p:nvSpPr>
          <p:cNvPr id="7" name="Rectangle 6"/>
          <p:cNvSpPr/>
          <p:nvPr/>
        </p:nvSpPr>
        <p:spPr>
          <a:xfrm>
            <a:off x="11125200" y="6214289"/>
            <a:ext cx="3892412" cy="769441"/>
          </a:xfrm>
          <a:prstGeom prst="rect">
            <a:avLst/>
          </a:prstGeom>
        </p:spPr>
        <p:txBody>
          <a:bodyPr wrap="none">
            <a:spAutoFit/>
          </a:bodyPr>
          <a:lstStyle/>
          <a:p>
            <a:pPr marL="571500" indent="-571500" algn="ctr">
              <a:buFont typeface="Wingdings" panose="05000000000000000000" pitchFamily="2" charset="2"/>
              <a:buChar char="Ø"/>
            </a:pPr>
            <a:r>
              <a:rPr lang="en-US" sz="4400" i="1" dirty="0">
                <a:solidFill>
                  <a:schemeClr val="tx2">
                    <a:lumMod val="50000"/>
                  </a:schemeClr>
                </a:solidFill>
              </a:rPr>
              <a:t>Use in Project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5821539"/>
            <a:ext cx="9065394" cy="3702767"/>
          </a:xfrm>
          <a:prstGeom prst="rect">
            <a:avLst/>
          </a:prstGeom>
        </p:spPr>
      </p:pic>
      <p:sp>
        <p:nvSpPr>
          <p:cNvPr id="8" name="Flowchart: Connector 7"/>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82</a:t>
            </a:r>
            <a:endParaRPr lang="en-US" sz="4400" dirty="0"/>
          </a:p>
        </p:txBody>
      </p:sp>
    </p:spTree>
    <p:extLst>
      <p:ext uri="{BB962C8B-B14F-4D97-AF65-F5344CB8AC3E}">
        <p14:creationId xmlns:p14="http://schemas.microsoft.com/office/powerpoint/2010/main" val="2066724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569197" y="-1344143"/>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9829800" y="670283"/>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2981940" y="-2806414"/>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771703" y="-4093673"/>
            <a:ext cx="5357753" cy="5591583"/>
          </a:xfrm>
          <a:prstGeom prst="rect">
            <a:avLst/>
          </a:prstGeom>
        </p:spPr>
      </p:pic>
      <p:graphicFrame>
        <p:nvGraphicFramePr>
          <p:cNvPr id="6" name="Table 6"/>
          <p:cNvGraphicFramePr>
            <a:graphicFrameLocks noGrp="1"/>
          </p:cNvGraphicFramePr>
          <p:nvPr>
            <p:extLst/>
          </p:nvPr>
        </p:nvGraphicFramePr>
        <p:xfrm>
          <a:off x="1257300" y="1625272"/>
          <a:ext cx="16230600" cy="1219200"/>
        </p:xfrm>
        <a:graphic>
          <a:graphicData uri="http://schemas.openxmlformats.org/drawingml/2006/table">
            <a:tbl>
              <a:tblPr/>
              <a:tblGrid>
                <a:gridCol w="8115300"/>
                <a:gridCol w="8115300"/>
              </a:tblGrid>
              <a:tr h="1138537">
                <a:tc>
                  <a:txBody>
                    <a:bodyPr/>
                    <a:lstStyle/>
                    <a:p>
                      <a:pPr algn="l">
                        <a:lnSpc>
                          <a:spcPts val="6600"/>
                        </a:lnSpc>
                        <a:defRPr/>
                      </a:pPr>
                      <a:r>
                        <a:rPr lang="en-US" sz="4800" dirty="0" smtClean="0">
                          <a:solidFill>
                            <a:srgbClr val="2B4B82"/>
                          </a:solidFill>
                          <a:latin typeface="Clear Sans Bold Bold"/>
                        </a:rPr>
                        <a:t>Hardware Requirements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600"/>
                        </a:lnSpc>
                        <a:defRPr/>
                      </a:pPr>
                      <a:r>
                        <a:rPr lang="en-US" sz="4800" dirty="0" smtClean="0">
                          <a:solidFill>
                            <a:srgbClr val="2B4B82"/>
                          </a:solidFill>
                          <a:latin typeface="Clear Sans Bold Bold"/>
                        </a:rPr>
                        <a:t>Software</a:t>
                      </a:r>
                      <a:r>
                        <a:rPr lang="en-US" sz="4800" baseline="0" dirty="0" smtClean="0">
                          <a:solidFill>
                            <a:srgbClr val="2B4B82"/>
                          </a:solidFill>
                          <a:latin typeface="Clear Sans Bold Bold"/>
                        </a:rPr>
                        <a:t> </a:t>
                      </a:r>
                      <a:r>
                        <a:rPr lang="en-US" sz="4800" dirty="0" smtClean="0">
                          <a:solidFill>
                            <a:srgbClr val="2B4B82"/>
                          </a:solidFill>
                          <a:latin typeface="Clear Sans Bold Bold"/>
                        </a:rPr>
                        <a:t>Requirements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10" name="Rectangle 9"/>
          <p:cNvSpPr/>
          <p:nvPr/>
        </p:nvSpPr>
        <p:spPr>
          <a:xfrm>
            <a:off x="569197" y="2946042"/>
            <a:ext cx="8534400" cy="4339650"/>
          </a:xfrm>
          <a:prstGeom prst="rect">
            <a:avLst/>
          </a:prstGeom>
        </p:spPr>
        <p:txBody>
          <a:bodyPr wrap="square">
            <a:spAutoFit/>
          </a:bodyPr>
          <a:lstStyle/>
          <a:p>
            <a:pPr marL="571500" indent="-571500">
              <a:buFont typeface="Wingdings" panose="05000000000000000000" pitchFamily="2" charset="2"/>
              <a:buChar char="§"/>
            </a:pPr>
            <a:r>
              <a:rPr lang="en-US" sz="3600" b="1" dirty="0">
                <a:solidFill>
                  <a:schemeClr val="accent4">
                    <a:lumMod val="75000"/>
                  </a:schemeClr>
                </a:solidFill>
              </a:rPr>
              <a:t>Processor: </a:t>
            </a:r>
            <a:r>
              <a:rPr lang="en-US" sz="3200" dirty="0"/>
              <a:t>Intel Core i3 or higher</a:t>
            </a:r>
          </a:p>
          <a:p>
            <a:pPr marL="571500" indent="-571500">
              <a:buFont typeface="Wingdings" panose="05000000000000000000" pitchFamily="2" charset="2"/>
              <a:buChar char="§"/>
            </a:pPr>
            <a:r>
              <a:rPr lang="en-US" sz="3600" b="1" dirty="0">
                <a:solidFill>
                  <a:schemeClr val="accent4">
                    <a:lumMod val="75000"/>
                  </a:schemeClr>
                </a:solidFill>
              </a:rPr>
              <a:t>RAM: </a:t>
            </a:r>
            <a:r>
              <a:rPr lang="en-US" sz="3200" dirty="0"/>
              <a:t>4 GB or more</a:t>
            </a:r>
          </a:p>
          <a:p>
            <a:pPr marL="571500" indent="-571500">
              <a:buFont typeface="Wingdings" panose="05000000000000000000" pitchFamily="2" charset="2"/>
              <a:buChar char="§"/>
            </a:pPr>
            <a:r>
              <a:rPr lang="en-US" sz="3600" b="1" dirty="0">
                <a:solidFill>
                  <a:schemeClr val="accent4">
                    <a:lumMod val="75000"/>
                  </a:schemeClr>
                </a:solidFill>
              </a:rPr>
              <a:t>Storage: </a:t>
            </a:r>
            <a:r>
              <a:rPr lang="en-US" sz="3200" dirty="0"/>
              <a:t>500 MB or more</a:t>
            </a:r>
          </a:p>
          <a:p>
            <a:pPr marL="571500" indent="-571500">
              <a:buFont typeface="Wingdings" panose="05000000000000000000" pitchFamily="2" charset="2"/>
              <a:buChar char="§"/>
            </a:pPr>
            <a:r>
              <a:rPr lang="en-US" sz="3600" b="1" dirty="0" smtClean="0">
                <a:solidFill>
                  <a:schemeClr val="accent4">
                    <a:lumMod val="75000"/>
                  </a:schemeClr>
                </a:solidFill>
              </a:rPr>
              <a:t>Monitor</a:t>
            </a:r>
            <a:r>
              <a:rPr lang="en-US" sz="3600" b="1" dirty="0">
                <a:solidFill>
                  <a:schemeClr val="accent4">
                    <a:lumMod val="75000"/>
                  </a:schemeClr>
                </a:solidFill>
              </a:rPr>
              <a:t>: </a:t>
            </a:r>
            <a:r>
              <a:rPr lang="en-US" sz="3200" dirty="0"/>
              <a:t>1280x800 or higher resolution display</a:t>
            </a:r>
          </a:p>
          <a:p>
            <a:pPr marL="571500" indent="-571500">
              <a:buFont typeface="Wingdings" panose="05000000000000000000" pitchFamily="2" charset="2"/>
              <a:buChar char="§"/>
            </a:pPr>
            <a:r>
              <a:rPr lang="en-US" sz="3200" b="1" dirty="0">
                <a:solidFill>
                  <a:schemeClr val="accent4">
                    <a:lumMod val="75000"/>
                  </a:schemeClr>
                </a:solidFill>
              </a:rPr>
              <a:t>I</a:t>
            </a:r>
            <a:r>
              <a:rPr lang="en-US" sz="3600" b="1" dirty="0">
                <a:solidFill>
                  <a:schemeClr val="accent4">
                    <a:lumMod val="75000"/>
                  </a:schemeClr>
                </a:solidFill>
              </a:rPr>
              <a:t>nput devices</a:t>
            </a:r>
            <a:r>
              <a:rPr lang="en-US" sz="3200" dirty="0">
                <a:solidFill>
                  <a:schemeClr val="accent4">
                    <a:lumMod val="75000"/>
                  </a:schemeClr>
                </a:solidFill>
              </a:rPr>
              <a:t>: </a:t>
            </a:r>
            <a:r>
              <a:rPr lang="en-US" sz="3200" dirty="0"/>
              <a:t>Keyboard and mouse or game </a:t>
            </a:r>
            <a:r>
              <a:rPr lang="en-US" sz="3200" dirty="0" smtClean="0"/>
              <a:t>controller</a:t>
            </a:r>
          </a:p>
          <a:p>
            <a:pPr marL="571500" indent="-571500">
              <a:buFont typeface="Wingdings" panose="05000000000000000000" pitchFamily="2" charset="2"/>
              <a:buChar char="§"/>
            </a:pPr>
            <a:r>
              <a:rPr lang="en-US" sz="3200" dirty="0">
                <a:solidFill>
                  <a:schemeClr val="tx2">
                    <a:lumMod val="50000"/>
                  </a:schemeClr>
                </a:solidFill>
              </a:rPr>
              <a:t>Reliable Internet connection</a:t>
            </a:r>
          </a:p>
        </p:txBody>
      </p:sp>
      <p:sp>
        <p:nvSpPr>
          <p:cNvPr id="11" name="Rectangle 10"/>
          <p:cNvSpPr/>
          <p:nvPr/>
        </p:nvSpPr>
        <p:spPr>
          <a:xfrm>
            <a:off x="9372600" y="2946042"/>
            <a:ext cx="8115300" cy="6924973"/>
          </a:xfrm>
          <a:prstGeom prst="rect">
            <a:avLst/>
          </a:prstGeom>
        </p:spPr>
        <p:txBody>
          <a:bodyPr wrap="square">
            <a:spAutoFit/>
          </a:bodyPr>
          <a:lstStyle/>
          <a:p>
            <a:pPr marL="571500" indent="-571500">
              <a:buFont typeface="Wingdings" panose="05000000000000000000" pitchFamily="2" charset="2"/>
              <a:buChar char="§"/>
            </a:pPr>
            <a:r>
              <a:rPr lang="en-US" sz="3600" b="1" dirty="0">
                <a:solidFill>
                  <a:schemeClr val="accent4">
                    <a:lumMod val="75000"/>
                  </a:schemeClr>
                </a:solidFill>
              </a:rPr>
              <a:t>Operating System </a:t>
            </a:r>
            <a:r>
              <a:rPr lang="en-US" sz="3200" dirty="0"/>
              <a:t>(e.g., Windows, macOS, Linux)</a:t>
            </a:r>
          </a:p>
          <a:p>
            <a:pPr marL="571500" indent="-571500">
              <a:buFont typeface="Wingdings" panose="05000000000000000000" pitchFamily="2" charset="2"/>
              <a:buChar char="§"/>
            </a:pPr>
            <a:r>
              <a:rPr lang="en-US" sz="3600" b="1" dirty="0">
                <a:solidFill>
                  <a:schemeClr val="accent4">
                    <a:lumMod val="75000"/>
                  </a:schemeClr>
                </a:solidFill>
              </a:rPr>
              <a:t>Java Development Kit (JDK) </a:t>
            </a:r>
            <a:r>
              <a:rPr lang="en-US" sz="3200" dirty="0"/>
              <a:t>installed</a:t>
            </a:r>
          </a:p>
          <a:p>
            <a:pPr marL="571500" indent="-571500">
              <a:buFont typeface="Wingdings" panose="05000000000000000000" pitchFamily="2" charset="2"/>
              <a:buChar char="§"/>
            </a:pPr>
            <a:r>
              <a:rPr lang="en-US" sz="3600" b="1" dirty="0">
                <a:solidFill>
                  <a:schemeClr val="accent4">
                    <a:lumMod val="75000"/>
                  </a:schemeClr>
                </a:solidFill>
              </a:rPr>
              <a:t>Integrated Development Environment (IDE</a:t>
            </a:r>
            <a:r>
              <a:rPr lang="en-US" sz="3200" dirty="0"/>
              <a:t>) such as Eclipse or IntelliJ IDEA</a:t>
            </a:r>
          </a:p>
          <a:p>
            <a:pPr marL="571500" indent="-571500">
              <a:buFont typeface="Wingdings" panose="05000000000000000000" pitchFamily="2" charset="2"/>
              <a:buChar char="§"/>
            </a:pPr>
            <a:r>
              <a:rPr lang="en-US" sz="3600" b="1" dirty="0">
                <a:solidFill>
                  <a:schemeClr val="accent4">
                    <a:lumMod val="75000"/>
                  </a:schemeClr>
                </a:solidFill>
              </a:rPr>
              <a:t>Swing and AWT </a:t>
            </a:r>
            <a:r>
              <a:rPr lang="en-US" sz="3200" dirty="0"/>
              <a:t>libraries for graphical user interface (GUI) development</a:t>
            </a:r>
          </a:p>
          <a:p>
            <a:pPr marL="571500" indent="-571500">
              <a:buFont typeface="Wingdings" panose="05000000000000000000" pitchFamily="2" charset="2"/>
              <a:buChar char="§"/>
            </a:pPr>
            <a:r>
              <a:rPr lang="en-US" sz="3200" dirty="0"/>
              <a:t>Understanding of </a:t>
            </a:r>
            <a:r>
              <a:rPr lang="en-US" sz="3600" b="1" dirty="0">
                <a:solidFill>
                  <a:schemeClr val="accent4">
                    <a:lumMod val="75000"/>
                  </a:schemeClr>
                </a:solidFill>
              </a:rPr>
              <a:t>socket programming </a:t>
            </a:r>
            <a:r>
              <a:rPr lang="en-US" sz="3200" dirty="0"/>
              <a:t>concepts for establishing network connections and data transmission</a:t>
            </a:r>
          </a:p>
          <a:p>
            <a:pPr marL="571500" indent="-571500">
              <a:buFont typeface="Wingdings" panose="05000000000000000000" pitchFamily="2" charset="2"/>
              <a:buChar char="§"/>
            </a:pPr>
            <a:r>
              <a:rPr lang="en-US" sz="3600" b="1" dirty="0">
                <a:solidFill>
                  <a:schemeClr val="accent4">
                    <a:lumMod val="75000"/>
                  </a:schemeClr>
                </a:solidFill>
              </a:rPr>
              <a:t>Networking libraries </a:t>
            </a:r>
            <a:r>
              <a:rPr lang="en-US" sz="3200" dirty="0"/>
              <a:t>for handling network communication and socket programming</a:t>
            </a:r>
          </a:p>
        </p:txBody>
      </p:sp>
      <p:pic>
        <p:nvPicPr>
          <p:cNvPr id="12" name="Picture 6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3337835" y="7886700"/>
            <a:ext cx="1828800" cy="1456389"/>
          </a:xfrm>
          <a:prstGeom prst="rect">
            <a:avLst/>
          </a:prstGeom>
        </p:spPr>
      </p:pic>
      <p:sp>
        <p:nvSpPr>
          <p:cNvPr id="13" name="Flowchart: Connector 1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83</a:t>
            </a:r>
            <a:endParaRPr lang="en-US" sz="4400" dirty="0"/>
          </a:p>
        </p:txBody>
      </p:sp>
    </p:spTree>
    <p:extLst>
      <p:ext uri="{BB962C8B-B14F-4D97-AF65-F5344CB8AC3E}">
        <p14:creationId xmlns:p14="http://schemas.microsoft.com/office/powerpoint/2010/main" val="3276092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41420" y="4043944"/>
            <a:ext cx="7312717" cy="3035576"/>
            <a:chOff x="0" y="190500"/>
            <a:chExt cx="9750289" cy="4047434"/>
          </a:xfrm>
        </p:grpSpPr>
        <p:sp>
          <p:nvSpPr>
            <p:cNvPr id="3" name="TextBox 3"/>
            <p:cNvSpPr txBox="1"/>
            <p:nvPr/>
          </p:nvSpPr>
          <p:spPr>
            <a:xfrm>
              <a:off x="0" y="190500"/>
              <a:ext cx="9750289" cy="1335494"/>
            </a:xfrm>
            <a:prstGeom prst="rect">
              <a:avLst/>
            </a:prstGeom>
          </p:spPr>
          <p:txBody>
            <a:bodyPr lIns="0" tIns="0" rIns="0" bIns="0" rtlCol="0" anchor="t">
              <a:spAutoFit/>
            </a:bodyPr>
            <a:lstStyle/>
            <a:p>
              <a:pPr>
                <a:lnSpc>
                  <a:spcPts val="7520"/>
                </a:lnSpc>
              </a:pPr>
              <a:r>
                <a:rPr lang="en-US" sz="9600" spc="-88" dirty="0" smtClean="0">
                  <a:solidFill>
                    <a:srgbClr val="2B4B82"/>
                  </a:solidFill>
                  <a:latin typeface="Clear Sans Bold"/>
                </a:rPr>
                <a:t>Execution</a:t>
              </a:r>
              <a:endParaRPr lang="en-US" sz="9600" spc="-88" dirty="0">
                <a:solidFill>
                  <a:srgbClr val="2B4B82"/>
                </a:solidFill>
                <a:latin typeface="Clear Sans Bold"/>
              </a:endParaRPr>
            </a:p>
          </p:txBody>
        </p:sp>
        <p:sp>
          <p:nvSpPr>
            <p:cNvPr id="4" name="TextBox 4"/>
            <p:cNvSpPr txBox="1"/>
            <p:nvPr/>
          </p:nvSpPr>
          <p:spPr>
            <a:xfrm>
              <a:off x="0" y="3490037"/>
              <a:ext cx="9750289" cy="747897"/>
            </a:xfrm>
            <a:prstGeom prst="rect">
              <a:avLst/>
            </a:prstGeom>
          </p:spPr>
          <p:txBody>
            <a:bodyPr lIns="0" tIns="0" rIns="0" bIns="0" rtlCol="0" anchor="t">
              <a:spAutoFit/>
            </a:bodyPr>
            <a:lstStyle/>
            <a:p>
              <a:pPr>
                <a:lnSpc>
                  <a:spcPts val="4759"/>
                </a:lnSpc>
              </a:pPr>
              <a:endParaRPr lang="en-US" sz="3399" dirty="0">
                <a:solidFill>
                  <a:srgbClr val="2B4B82"/>
                </a:solidFill>
                <a:latin typeface="Clear Sans Regula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854137" y="3018272"/>
            <a:ext cx="7411325" cy="463544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8665100" y="8613636"/>
            <a:ext cx="4338720" cy="271367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976014" y="7483497"/>
            <a:ext cx="3289448" cy="20574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320348" y="712171"/>
            <a:ext cx="3289448" cy="2057400"/>
          </a:xfrm>
          <a:prstGeom prst="rect">
            <a:avLst/>
          </a:prstGeom>
        </p:spPr>
      </p:pic>
      <p:pic>
        <p:nvPicPr>
          <p:cNvPr id="9" name="Picture 2"/>
          <p:cNvPicPr>
            <a:picLocks noChangeAspect="1"/>
          </p:cNvPicPr>
          <p:nvPr/>
        </p:nvPicPr>
        <p:blipFill>
          <a:blip r:embed="rId4"/>
          <a:srcRect/>
          <a:stretch>
            <a:fillRect/>
          </a:stretch>
        </p:blipFill>
        <p:spPr>
          <a:xfrm rot="525350">
            <a:off x="4062853" y="6288160"/>
            <a:ext cx="2058781" cy="2181489"/>
          </a:xfrm>
          <a:prstGeom prst="rect">
            <a:avLst/>
          </a:prstGeom>
        </p:spPr>
      </p:pic>
      <p:pic>
        <p:nvPicPr>
          <p:cNvPr id="10" name="Picture 3"/>
          <p:cNvPicPr>
            <a:picLocks noChangeAspect="1"/>
          </p:cNvPicPr>
          <p:nvPr/>
        </p:nvPicPr>
        <p:blipFill>
          <a:blip r:embed="rId5"/>
          <a:srcRect/>
          <a:stretch>
            <a:fillRect/>
          </a:stretch>
        </p:blipFill>
        <p:spPr>
          <a:xfrm>
            <a:off x="-533401" y="-586476"/>
            <a:ext cx="2903299" cy="2910576"/>
          </a:xfrm>
          <a:prstGeom prst="rect">
            <a:avLst/>
          </a:prstGeom>
        </p:spPr>
      </p:pic>
      <p:pic>
        <p:nvPicPr>
          <p:cNvPr id="11" name="Picture 4"/>
          <p:cNvPicPr>
            <a:picLocks noChangeAspect="1"/>
          </p:cNvPicPr>
          <p:nvPr/>
        </p:nvPicPr>
        <p:blipFill>
          <a:blip r:embed="rId6"/>
          <a:srcRect/>
          <a:stretch>
            <a:fillRect/>
          </a:stretch>
        </p:blipFill>
        <p:spPr>
          <a:xfrm>
            <a:off x="400868" y="8898409"/>
            <a:ext cx="2942709" cy="2777181"/>
          </a:xfrm>
          <a:prstGeom prst="rect">
            <a:avLst/>
          </a:prstGeom>
        </p:spPr>
      </p:pic>
      <p:pic>
        <p:nvPicPr>
          <p:cNvPr id="12" name="Picture 5"/>
          <p:cNvPicPr>
            <a:picLocks noChangeAspect="1"/>
          </p:cNvPicPr>
          <p:nvPr/>
        </p:nvPicPr>
        <p:blipFill>
          <a:blip r:embed="rId7"/>
          <a:srcRect/>
          <a:stretch>
            <a:fillRect/>
          </a:stretch>
        </p:blipFill>
        <p:spPr>
          <a:xfrm rot="911808">
            <a:off x="9215058" y="-596166"/>
            <a:ext cx="1815686" cy="1947116"/>
          </a:xfrm>
          <a:prstGeom prst="rect">
            <a:avLst/>
          </a:prstGeom>
        </p:spPr>
      </p:pic>
      <p:sp>
        <p:nvSpPr>
          <p:cNvPr id="13" name="Flowchart: Connector 1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84</a:t>
            </a:r>
            <a:endParaRPr lang="en-US" sz="4400" dirty="0"/>
          </a:p>
        </p:txBody>
      </p:sp>
    </p:spTree>
    <p:extLst>
      <p:ext uri="{BB962C8B-B14F-4D97-AF65-F5344CB8AC3E}">
        <p14:creationId xmlns:p14="http://schemas.microsoft.com/office/powerpoint/2010/main" val="8795813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830" t="22922" r="5612" b="7546"/>
          <a:stretch>
            <a:fillRect/>
          </a:stretch>
        </p:blipFill>
        <p:spPr>
          <a:xfrm>
            <a:off x="533400" y="1238684"/>
            <a:ext cx="9643626" cy="7571792"/>
          </a:xfrm>
          <a:prstGeom prst="rect">
            <a:avLst/>
          </a:prstGeom>
        </p:spPr>
      </p:pic>
      <p:pic>
        <p:nvPicPr>
          <p:cNvPr id="3" name="Picture 3"/>
          <p:cNvPicPr>
            <a:picLocks noChangeAspect="1"/>
          </p:cNvPicPr>
          <p:nvPr/>
        </p:nvPicPr>
        <p:blipFill>
          <a:blip r:embed="rId4"/>
          <a:srcRect l="3361" t="20697" b="4245"/>
          <a:stretch>
            <a:fillRect/>
          </a:stretch>
        </p:blipFill>
        <p:spPr>
          <a:xfrm>
            <a:off x="1492432" y="2547305"/>
            <a:ext cx="5948851" cy="812959"/>
          </a:xfrm>
          <a:prstGeom prst="rect">
            <a:avLst/>
          </a:prstGeom>
        </p:spPr>
      </p:pic>
      <p:pic>
        <p:nvPicPr>
          <p:cNvPr id="4" name="Picture 4"/>
          <p:cNvPicPr>
            <a:picLocks noChangeAspect="1"/>
          </p:cNvPicPr>
          <p:nvPr/>
        </p:nvPicPr>
        <p:blipFill>
          <a:blip r:embed="rId4"/>
          <a:srcRect l="3361" t="20697" b="4245"/>
          <a:stretch>
            <a:fillRect/>
          </a:stretch>
        </p:blipFill>
        <p:spPr>
          <a:xfrm>
            <a:off x="1464950" y="5551348"/>
            <a:ext cx="5948851" cy="812959"/>
          </a:xfrm>
          <a:prstGeom prst="rect">
            <a:avLst/>
          </a:prstGeom>
        </p:spPr>
      </p:pic>
      <p:pic>
        <p:nvPicPr>
          <p:cNvPr id="6" name="Picture 6"/>
          <p:cNvPicPr>
            <a:picLocks noChangeAspect="1"/>
          </p:cNvPicPr>
          <p:nvPr/>
        </p:nvPicPr>
        <p:blipFill>
          <a:blip r:embed="rId4"/>
          <a:srcRect l="3361" t="20697" b="4245"/>
          <a:stretch>
            <a:fillRect/>
          </a:stretch>
        </p:blipFill>
        <p:spPr>
          <a:xfrm>
            <a:off x="1582979" y="8264697"/>
            <a:ext cx="5948851" cy="812959"/>
          </a:xfrm>
          <a:prstGeom prst="rect">
            <a:avLst/>
          </a:prstGeom>
        </p:spPr>
      </p:pic>
      <p:sp>
        <p:nvSpPr>
          <p:cNvPr id="8" name="Freeform 8"/>
          <p:cNvSpPr/>
          <p:nvPr/>
        </p:nvSpPr>
        <p:spPr>
          <a:xfrm>
            <a:off x="714918" y="922030"/>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MainWindow.java</a:t>
            </a:r>
            <a:endParaRPr lang="en-US" sz="4800" dirty="0">
              <a:solidFill>
                <a:schemeClr val="accent6">
                  <a:lumMod val="60000"/>
                  <a:lumOff val="40000"/>
                </a:schemeClr>
              </a:solidFill>
              <a:latin typeface="Arial Rounded MT Bold" panose="020F0704030504030204" pitchFamily="34" charset="0"/>
            </a:endParaRPr>
          </a:p>
        </p:txBody>
      </p:sp>
      <p:sp>
        <p:nvSpPr>
          <p:cNvPr id="21" name="Freeform 21"/>
          <p:cNvSpPr/>
          <p:nvPr/>
        </p:nvSpPr>
        <p:spPr>
          <a:xfrm>
            <a:off x="10683853" y="1071066"/>
            <a:ext cx="5390383" cy="3257865"/>
          </a:xfrm>
          <a:custGeom>
            <a:avLst/>
            <a:gdLst/>
            <a:ahLst/>
            <a:cxnLst/>
            <a:rect l="l" t="t" r="r" b="b"/>
            <a:pathLst>
              <a:path w="2832828" h="1958615">
                <a:moveTo>
                  <a:pt x="20618" y="0"/>
                </a:moveTo>
                <a:lnTo>
                  <a:pt x="2812211" y="0"/>
                </a:lnTo>
                <a:cubicBezTo>
                  <a:pt x="2823598" y="0"/>
                  <a:pt x="2832828" y="9231"/>
                  <a:pt x="2832828" y="20618"/>
                </a:cubicBezTo>
                <a:lnTo>
                  <a:pt x="2832828" y="1937997"/>
                </a:lnTo>
                <a:cubicBezTo>
                  <a:pt x="2832828" y="1949384"/>
                  <a:pt x="2823598" y="1958615"/>
                  <a:pt x="2812211" y="1958615"/>
                </a:cubicBezTo>
                <a:lnTo>
                  <a:pt x="20618" y="1958615"/>
                </a:lnTo>
                <a:cubicBezTo>
                  <a:pt x="9231" y="1958615"/>
                  <a:pt x="0" y="1949384"/>
                  <a:pt x="0" y="1937997"/>
                </a:cubicBezTo>
                <a:lnTo>
                  <a:pt x="0" y="20618"/>
                </a:lnTo>
                <a:cubicBezTo>
                  <a:pt x="0" y="9231"/>
                  <a:pt x="9231" y="0"/>
                  <a:pt x="20618" y="0"/>
                </a:cubicBezTo>
                <a:close/>
              </a:path>
            </a:pathLst>
          </a:custGeom>
          <a:solidFill>
            <a:schemeClr val="accent6">
              <a:lumMod val="60000"/>
              <a:lumOff val="40000"/>
            </a:schemeClr>
          </a:solidFill>
          <a:ln>
            <a:noFill/>
          </a:ln>
        </p:spPr>
        <p:txBody>
          <a:bodyPr/>
          <a:lstStyle/>
          <a:p>
            <a:pPr algn="ctr"/>
            <a:endParaRPr lang="en-US" sz="6000" dirty="0">
              <a:solidFill>
                <a:schemeClr val="accent2">
                  <a:lumMod val="50000"/>
                </a:schemeClr>
              </a:solidFill>
            </a:endParaRPr>
          </a:p>
        </p:txBody>
      </p:sp>
      <p:sp>
        <p:nvSpPr>
          <p:cNvPr id="25" name="TextBox 25"/>
          <p:cNvSpPr txBox="1"/>
          <p:nvPr/>
        </p:nvSpPr>
        <p:spPr>
          <a:xfrm>
            <a:off x="10415037" y="2117502"/>
            <a:ext cx="5790394" cy="1308050"/>
          </a:xfrm>
          <a:prstGeom prst="rect">
            <a:avLst/>
          </a:prstGeom>
        </p:spPr>
        <p:txBody>
          <a:bodyPr lIns="0" tIns="0" rIns="0" bIns="0" rtlCol="0" anchor="t">
            <a:spAutoFit/>
          </a:bodyPr>
          <a:lstStyle/>
          <a:p>
            <a:pPr algn="ctr">
              <a:lnSpc>
                <a:spcPts val="10199"/>
              </a:lnSpc>
            </a:pPr>
            <a:r>
              <a:rPr lang="en-US" sz="8499" dirty="0" smtClean="0">
                <a:solidFill>
                  <a:schemeClr val="tx1">
                    <a:lumMod val="75000"/>
                    <a:lumOff val="25000"/>
                  </a:schemeClr>
                </a:solidFill>
                <a:latin typeface="Nourd Bold Bold"/>
              </a:rPr>
              <a:t>Classes</a:t>
            </a:r>
            <a:endParaRPr lang="en-US" sz="8499" dirty="0">
              <a:solidFill>
                <a:schemeClr val="tx1">
                  <a:lumMod val="75000"/>
                  <a:lumOff val="25000"/>
                </a:schemeClr>
              </a:solidFill>
              <a:latin typeface="Nourd Bold Bold"/>
            </a:endParaRPr>
          </a:p>
        </p:txBody>
      </p:sp>
      <p:sp>
        <p:nvSpPr>
          <p:cNvPr id="18" name="Freeform 8"/>
          <p:cNvSpPr/>
          <p:nvPr/>
        </p:nvSpPr>
        <p:spPr>
          <a:xfrm>
            <a:off x="533400" y="3665806"/>
            <a:ext cx="7034128" cy="1358774"/>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Server.java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sp>
        <p:nvSpPr>
          <p:cNvPr id="20" name="Freeform 8"/>
          <p:cNvSpPr/>
          <p:nvPr/>
        </p:nvSpPr>
        <p:spPr>
          <a:xfrm>
            <a:off x="813297" y="6799718"/>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Client.java</a:t>
            </a:r>
            <a:endParaRPr lang="en-US" sz="4800" dirty="0">
              <a:solidFill>
                <a:schemeClr val="accent6">
                  <a:lumMod val="60000"/>
                  <a:lumOff val="40000"/>
                </a:schemeClr>
              </a:solidFill>
            </a:endParaRPr>
          </a:p>
        </p:txBody>
      </p:sp>
      <p:pic>
        <p:nvPicPr>
          <p:cNvPr id="31" name="Picture 2"/>
          <p:cNvPicPr>
            <a:picLocks noChangeAspect="1"/>
          </p:cNvPicPr>
          <p:nvPr/>
        </p:nvPicPr>
        <p:blipFill>
          <a:blip r:embed="rId5"/>
          <a:srcRect/>
          <a:stretch>
            <a:fillRect/>
          </a:stretch>
        </p:blipFill>
        <p:spPr>
          <a:xfrm rot="5585393">
            <a:off x="8494667" y="7765844"/>
            <a:ext cx="2235962" cy="2369231"/>
          </a:xfrm>
          <a:prstGeom prst="rect">
            <a:avLst/>
          </a:prstGeom>
        </p:spPr>
      </p:pic>
      <p:pic>
        <p:nvPicPr>
          <p:cNvPr id="32" name="Picture 3"/>
          <p:cNvPicPr>
            <a:picLocks noChangeAspect="1"/>
          </p:cNvPicPr>
          <p:nvPr/>
        </p:nvPicPr>
        <p:blipFill>
          <a:blip r:embed="rId6"/>
          <a:srcRect/>
          <a:stretch>
            <a:fillRect/>
          </a:stretch>
        </p:blipFill>
        <p:spPr>
          <a:xfrm>
            <a:off x="16294142" y="7599225"/>
            <a:ext cx="2829496" cy="2836587"/>
          </a:xfrm>
          <a:prstGeom prst="rect">
            <a:avLst/>
          </a:prstGeom>
        </p:spPr>
      </p:pic>
      <p:pic>
        <p:nvPicPr>
          <p:cNvPr id="33" name="Picture 5"/>
          <p:cNvPicPr>
            <a:picLocks noChangeAspect="1"/>
          </p:cNvPicPr>
          <p:nvPr/>
        </p:nvPicPr>
        <p:blipFill>
          <a:blip r:embed="rId7"/>
          <a:srcRect/>
          <a:stretch>
            <a:fillRect/>
          </a:stretch>
        </p:blipFill>
        <p:spPr>
          <a:xfrm>
            <a:off x="8255873" y="-842472"/>
            <a:ext cx="2851895" cy="3058332"/>
          </a:xfrm>
          <a:prstGeom prst="rect">
            <a:avLst/>
          </a:prstGeom>
        </p:spPr>
      </p:pic>
      <p:pic>
        <p:nvPicPr>
          <p:cNvPr id="7" name="Picture 6"/>
          <p:cNvPicPr>
            <a:picLocks noChangeAspect="1"/>
          </p:cNvPicPr>
          <p:nvPr/>
        </p:nvPicPr>
        <p:blipFill>
          <a:blip r:embed="rId8"/>
          <a:stretch>
            <a:fillRect/>
          </a:stretch>
        </p:blipFill>
        <p:spPr>
          <a:xfrm>
            <a:off x="10888465" y="4526760"/>
            <a:ext cx="4973117" cy="47932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Flowchart: Connector 14"/>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85</a:t>
            </a:r>
            <a:endParaRPr lang="en-US" sz="4400" dirty="0"/>
          </a:p>
        </p:txBody>
      </p:sp>
    </p:spTree>
    <p:extLst>
      <p:ext uri="{BB962C8B-B14F-4D97-AF65-F5344CB8AC3E}">
        <p14:creationId xmlns:p14="http://schemas.microsoft.com/office/powerpoint/2010/main" val="21909205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610774" y="1441513"/>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879313" y="5316566"/>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566643" y="-2441088"/>
            <a:ext cx="4317873" cy="5892879"/>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flipH="1">
            <a:off x="1742874" y="3067435"/>
            <a:ext cx="4597438" cy="2842053"/>
          </a:xfrm>
          <a:prstGeom prst="rect">
            <a:avLst/>
          </a:prstGeom>
        </p:spPr>
      </p:pic>
      <p:sp>
        <p:nvSpPr>
          <p:cNvPr id="11" name="Rectangle 10"/>
          <p:cNvSpPr/>
          <p:nvPr/>
        </p:nvSpPr>
        <p:spPr>
          <a:xfrm>
            <a:off x="7831934" y="3716466"/>
            <a:ext cx="9144000" cy="3539430"/>
          </a:xfrm>
          <a:prstGeom prst="rect">
            <a:avLst/>
          </a:prstGeom>
        </p:spPr>
        <p:txBody>
          <a:bodyPr>
            <a:spAutoFit/>
          </a:bodyPr>
          <a:lstStyle/>
          <a:p>
            <a:r>
              <a:rPr lang="en-US" sz="3200" dirty="0" smtClean="0">
                <a:solidFill>
                  <a:schemeClr val="accent3">
                    <a:lumMod val="60000"/>
                    <a:lumOff val="40000"/>
                  </a:schemeClr>
                </a:solidFill>
              </a:rPr>
              <a:t>This </a:t>
            </a:r>
            <a:r>
              <a:rPr lang="en-US" sz="3200" dirty="0">
                <a:solidFill>
                  <a:schemeClr val="accent3">
                    <a:lumMod val="60000"/>
                    <a:lumOff val="40000"/>
                  </a:schemeClr>
                </a:solidFill>
              </a:rPr>
              <a:t>class extends JFrame and implements the Runnable interface. It represents the main window of the </a:t>
            </a:r>
            <a:r>
              <a:rPr lang="en-US" sz="3200" dirty="0" smtClean="0">
                <a:solidFill>
                  <a:schemeClr val="accent3">
                    <a:lumMod val="60000"/>
                    <a:lumOff val="40000"/>
                  </a:schemeClr>
                </a:solidFill>
              </a:rPr>
              <a:t>application. </a:t>
            </a:r>
            <a:r>
              <a:rPr lang="en-US" sz="3200" dirty="0">
                <a:solidFill>
                  <a:schemeClr val="accent3">
                    <a:lumMod val="60000"/>
                    <a:lumOff val="40000"/>
                  </a:schemeClr>
                </a:solidFill>
              </a:rPr>
              <a:t>It creates a window with an image, starts a new thread, and handles the animation for the initial appearance of the window. After a certain time, it makes the window invisible and opens </a:t>
            </a:r>
            <a:r>
              <a:rPr lang="en-US" sz="3200" dirty="0" smtClean="0">
                <a:solidFill>
                  <a:schemeClr val="accent3">
                    <a:lumMod val="60000"/>
                    <a:lumOff val="40000"/>
                  </a:schemeClr>
                </a:solidFill>
              </a:rPr>
              <a:t> </a:t>
            </a:r>
            <a:r>
              <a:rPr lang="en-US" sz="3200" dirty="0">
                <a:solidFill>
                  <a:schemeClr val="accent3">
                    <a:lumMod val="60000"/>
                    <a:lumOff val="40000"/>
                  </a:schemeClr>
                </a:solidFill>
              </a:rPr>
              <a:t>new </a:t>
            </a:r>
            <a:r>
              <a:rPr lang="en-US" sz="3200" dirty="0" smtClean="0">
                <a:solidFill>
                  <a:schemeClr val="accent3">
                    <a:lumMod val="60000"/>
                    <a:lumOff val="40000"/>
                  </a:schemeClr>
                </a:solidFill>
              </a:rPr>
              <a:t>Server &amp; Client </a:t>
            </a:r>
            <a:r>
              <a:rPr lang="en-US" sz="3200" dirty="0">
                <a:solidFill>
                  <a:schemeClr val="accent3">
                    <a:lumMod val="60000"/>
                    <a:lumOff val="40000"/>
                  </a:schemeClr>
                </a:solidFill>
              </a:rPr>
              <a:t>window.</a:t>
            </a:r>
          </a:p>
        </p:txBody>
      </p:sp>
      <p:sp>
        <p:nvSpPr>
          <p:cNvPr id="12" name="Freeform 8"/>
          <p:cNvSpPr/>
          <p:nvPr/>
        </p:nvSpPr>
        <p:spPr>
          <a:xfrm>
            <a:off x="8576756" y="1945698"/>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6000" dirty="0" smtClean="0">
                <a:solidFill>
                  <a:schemeClr val="accent6">
                    <a:lumMod val="60000"/>
                    <a:lumOff val="40000"/>
                  </a:schemeClr>
                </a:solidFill>
                <a:latin typeface="Arial Rounded MT Bold" panose="020F0704030504030204" pitchFamily="34" charset="0"/>
              </a:rPr>
              <a:t>MainWindow.java</a:t>
            </a:r>
            <a:endParaRPr lang="en-US" sz="6000" dirty="0">
              <a:solidFill>
                <a:schemeClr val="accent6">
                  <a:lumMod val="60000"/>
                  <a:lumOff val="40000"/>
                </a:schemeClr>
              </a:solidFill>
              <a:latin typeface="Arial Rounded MT Bold" panose="020F0704030504030204" pitchFamily="34" charset="0"/>
            </a:endParaRPr>
          </a:p>
        </p:txBody>
      </p:sp>
      <p:pic>
        <p:nvPicPr>
          <p:cNvPr id="2" name="Picture 1"/>
          <p:cNvPicPr>
            <a:picLocks noChangeAspect="1"/>
          </p:cNvPicPr>
          <p:nvPr/>
        </p:nvPicPr>
        <p:blipFill>
          <a:blip r:embed="rId14"/>
          <a:stretch>
            <a:fillRect/>
          </a:stretch>
        </p:blipFill>
        <p:spPr>
          <a:xfrm>
            <a:off x="4953000" y="7587831"/>
            <a:ext cx="12892148" cy="741508"/>
          </a:xfrm>
          <a:prstGeom prst="rect">
            <a:avLst/>
          </a:prstGeom>
        </p:spPr>
      </p:pic>
      <p:pic>
        <p:nvPicPr>
          <p:cNvPr id="9" name="Picture 8"/>
          <p:cNvPicPr>
            <a:picLocks noChangeAspect="1"/>
          </p:cNvPicPr>
          <p:nvPr/>
        </p:nvPicPr>
        <p:blipFill>
          <a:blip r:embed="rId15"/>
          <a:stretch>
            <a:fillRect/>
          </a:stretch>
        </p:blipFill>
        <p:spPr>
          <a:xfrm>
            <a:off x="7086123" y="8690387"/>
            <a:ext cx="6640268" cy="1098750"/>
          </a:xfrm>
          <a:prstGeom prst="rect">
            <a:avLst/>
          </a:prstGeom>
        </p:spPr>
      </p:pic>
      <p:sp>
        <p:nvSpPr>
          <p:cNvPr id="13" name="Flowchart: Connector 12"/>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86</a:t>
            </a:r>
            <a:endParaRPr lang="en-US" sz="4400" dirty="0"/>
          </a:p>
        </p:txBody>
      </p:sp>
    </p:spTree>
    <p:extLst>
      <p:ext uri="{BB962C8B-B14F-4D97-AF65-F5344CB8AC3E}">
        <p14:creationId xmlns:p14="http://schemas.microsoft.com/office/powerpoint/2010/main" val="8649490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68400" y="266700"/>
            <a:ext cx="4043608" cy="2903945"/>
          </a:xfrm>
          <a:prstGeom prst="ellipse">
            <a:avLst/>
          </a:prstGeom>
          <a:ln>
            <a:noFill/>
          </a:ln>
          <a:effectLst>
            <a:softEdge rad="112500"/>
          </a:effectLst>
        </p:spPr>
      </p:pic>
      <p:pic>
        <p:nvPicPr>
          <p:cNvPr id="9" name="Picture 8"/>
          <p:cNvPicPr>
            <a:picLocks noChangeAspect="1"/>
          </p:cNvPicPr>
          <p:nvPr/>
        </p:nvPicPr>
        <p:blipFill>
          <a:blip r:embed="rId3"/>
          <a:stretch>
            <a:fillRect/>
          </a:stretch>
        </p:blipFill>
        <p:spPr>
          <a:xfrm>
            <a:off x="14630400" y="7631758"/>
            <a:ext cx="3281608" cy="24350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7"/>
          <p:cNvPicPr>
            <a:picLocks noChangeAspect="1"/>
          </p:cNvPicPr>
          <p:nvPr/>
        </p:nvPicPr>
        <p:blipFill>
          <a:blip r:embed="rId4"/>
          <a:srcRect/>
          <a:stretch>
            <a:fillRect/>
          </a:stretch>
        </p:blipFill>
        <p:spPr>
          <a:xfrm>
            <a:off x="-651721" y="4855742"/>
            <a:ext cx="1913042" cy="1947116"/>
          </a:xfrm>
          <a:prstGeom prst="rect">
            <a:avLst/>
          </a:prstGeom>
        </p:spPr>
      </p:pic>
      <p:pic>
        <p:nvPicPr>
          <p:cNvPr id="17" name="Picture 8"/>
          <p:cNvPicPr>
            <a:picLocks noChangeAspect="1"/>
          </p:cNvPicPr>
          <p:nvPr/>
        </p:nvPicPr>
        <p:blipFill>
          <a:blip r:embed="rId5"/>
          <a:srcRect/>
          <a:stretch>
            <a:fillRect/>
          </a:stretch>
        </p:blipFill>
        <p:spPr>
          <a:xfrm>
            <a:off x="8478119" y="-814387"/>
            <a:ext cx="4985585" cy="2790280"/>
          </a:xfrm>
          <a:prstGeom prst="rect">
            <a:avLst/>
          </a:prstGeom>
        </p:spPr>
      </p:pic>
      <p:pic>
        <p:nvPicPr>
          <p:cNvPr id="18" name="Picture 11"/>
          <p:cNvPicPr>
            <a:picLocks noChangeAspect="1"/>
          </p:cNvPicPr>
          <p:nvPr/>
        </p:nvPicPr>
        <p:blipFill>
          <a:blip r:embed="rId6"/>
          <a:srcRect/>
          <a:stretch>
            <a:fillRect/>
          </a:stretch>
        </p:blipFill>
        <p:spPr>
          <a:xfrm>
            <a:off x="17550085" y="3586769"/>
            <a:ext cx="1586275" cy="1995315"/>
          </a:xfrm>
          <a:prstGeom prst="rect">
            <a:avLst/>
          </a:prstGeom>
        </p:spPr>
      </p:pic>
      <p:sp>
        <p:nvSpPr>
          <p:cNvPr id="11" name="Freeform 8"/>
          <p:cNvSpPr/>
          <p:nvPr/>
        </p:nvSpPr>
        <p:spPr>
          <a:xfrm>
            <a:off x="609600" y="460718"/>
            <a:ext cx="7034128" cy="1358774"/>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Server.java</a:t>
            </a:r>
            <a:endParaRPr lang="en-US" sz="4800" dirty="0">
              <a:solidFill>
                <a:schemeClr val="accent6">
                  <a:lumMod val="60000"/>
                  <a:lumOff val="40000"/>
                </a:schemeClr>
              </a:solidFill>
              <a:latin typeface="Arial Rounded MT Bold" panose="020F0704030504030204" pitchFamily="34" charset="0"/>
            </a:endParaRPr>
          </a:p>
          <a:p>
            <a:endParaRPr lang="en-US" dirty="0"/>
          </a:p>
        </p:txBody>
      </p:sp>
      <p:pic>
        <p:nvPicPr>
          <p:cNvPr id="3" name="Picture 2"/>
          <p:cNvPicPr>
            <a:picLocks noChangeAspect="1"/>
          </p:cNvPicPr>
          <p:nvPr/>
        </p:nvPicPr>
        <p:blipFill>
          <a:blip r:embed="rId7"/>
          <a:stretch>
            <a:fillRect/>
          </a:stretch>
        </p:blipFill>
        <p:spPr>
          <a:xfrm>
            <a:off x="1251161" y="1944350"/>
            <a:ext cx="5229033" cy="8122432"/>
          </a:xfrm>
          <a:prstGeom prst="rect">
            <a:avLst/>
          </a:prstGeom>
        </p:spPr>
      </p:pic>
      <p:sp>
        <p:nvSpPr>
          <p:cNvPr id="4" name="Rectangle 3"/>
          <p:cNvSpPr/>
          <p:nvPr/>
        </p:nvSpPr>
        <p:spPr>
          <a:xfrm>
            <a:off x="6884890" y="3166038"/>
            <a:ext cx="10578107" cy="4832092"/>
          </a:xfrm>
          <a:prstGeom prst="rect">
            <a:avLst/>
          </a:prstGeom>
        </p:spPr>
        <p:txBody>
          <a:bodyPr wrap="square">
            <a:spAutoFit/>
          </a:bodyPr>
          <a:lstStyle/>
          <a:p>
            <a:r>
              <a:rPr lang="en-US" sz="2800" dirty="0">
                <a:solidFill>
                  <a:schemeClr val="accent1">
                    <a:lumMod val="50000"/>
                  </a:schemeClr>
                </a:solidFill>
              </a:rPr>
              <a:t>The execution process </a:t>
            </a:r>
            <a:r>
              <a:rPr lang="en-US" sz="2800" dirty="0" smtClean="0">
                <a:solidFill>
                  <a:schemeClr val="accent1">
                    <a:lumMod val="50000"/>
                  </a:schemeClr>
                </a:solidFill>
              </a:rPr>
              <a:t>starts </a:t>
            </a:r>
            <a:r>
              <a:rPr lang="en-US" sz="2800" dirty="0">
                <a:solidFill>
                  <a:schemeClr val="accent1">
                    <a:lumMod val="50000"/>
                  </a:schemeClr>
                </a:solidFill>
              </a:rPr>
              <a:t>by creating an instance of the </a:t>
            </a:r>
            <a:r>
              <a:rPr lang="en-US" sz="2800" b="1" dirty="0">
                <a:solidFill>
                  <a:schemeClr val="accent1">
                    <a:lumMod val="50000"/>
                  </a:schemeClr>
                </a:solidFill>
              </a:rPr>
              <a:t>Server</a:t>
            </a:r>
            <a:r>
              <a:rPr lang="en-US" sz="2800" dirty="0">
                <a:solidFill>
                  <a:schemeClr val="accent1">
                    <a:lumMod val="50000"/>
                  </a:schemeClr>
                </a:solidFill>
              </a:rPr>
              <a:t> class, which sets up the </a:t>
            </a:r>
            <a:r>
              <a:rPr lang="en-US" sz="2800" b="1" dirty="0">
                <a:solidFill>
                  <a:schemeClr val="accent1">
                    <a:lumMod val="50000"/>
                  </a:schemeClr>
                </a:solidFill>
              </a:rPr>
              <a:t>graphical user interface (GUI) </a:t>
            </a:r>
            <a:r>
              <a:rPr lang="en-US" sz="2800" dirty="0">
                <a:solidFill>
                  <a:schemeClr val="accent1">
                    <a:lumMod val="50000"/>
                  </a:schemeClr>
                </a:solidFill>
              </a:rPr>
              <a:t>for the chat application. The GUI includes components such as text fields, buttons, and panels for displaying messages. The code then establishes a </a:t>
            </a:r>
            <a:r>
              <a:rPr lang="en-US" sz="2800" b="1" dirty="0">
                <a:solidFill>
                  <a:schemeClr val="accent1">
                    <a:lumMod val="50000"/>
                  </a:schemeClr>
                </a:solidFill>
              </a:rPr>
              <a:t>server socket on port 6008 </a:t>
            </a:r>
            <a:r>
              <a:rPr lang="en-US" sz="2800" dirty="0">
                <a:solidFill>
                  <a:schemeClr val="accent1">
                    <a:lumMod val="50000"/>
                  </a:schemeClr>
                </a:solidFill>
              </a:rPr>
              <a:t>to listen for incoming connections. Once a client connects, the server creates input and output streams for communication with the client. The server continuously listens for messages from the client using a loop, and each received message is displayed in the GUI by formatting it into a panel. The process continues indefinitely, allowing for real-time chat communication between the server and connected clients.</a:t>
            </a:r>
          </a:p>
        </p:txBody>
      </p:sp>
      <p:sp>
        <p:nvSpPr>
          <p:cNvPr id="10" name="Flowchart: Connector 9"/>
          <p:cNvSpPr/>
          <p:nvPr/>
        </p:nvSpPr>
        <p:spPr>
          <a:xfrm>
            <a:off x="13220700" y="9076181"/>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87</a:t>
            </a:r>
            <a:endParaRPr lang="en-US" sz="4400" dirty="0"/>
          </a:p>
        </p:txBody>
      </p:sp>
    </p:spTree>
    <p:extLst>
      <p:ext uri="{BB962C8B-B14F-4D97-AF65-F5344CB8AC3E}">
        <p14:creationId xmlns:p14="http://schemas.microsoft.com/office/powerpoint/2010/main" val="20115324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55666" y="-963412"/>
            <a:ext cx="4597438" cy="284205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1207503" y="390596"/>
            <a:ext cx="2076668" cy="127620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794348" y="-2447996"/>
            <a:ext cx="3837986" cy="411480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5649912" y="-3759204"/>
            <a:ext cx="5357753" cy="5591583"/>
          </a:xfrm>
          <a:prstGeom prst="rect">
            <a:avLst/>
          </a:prstGeom>
        </p:spPr>
      </p:pic>
      <p:sp>
        <p:nvSpPr>
          <p:cNvPr id="11" name="Rectangle 10"/>
          <p:cNvSpPr/>
          <p:nvPr/>
        </p:nvSpPr>
        <p:spPr>
          <a:xfrm>
            <a:off x="395644" y="3873329"/>
            <a:ext cx="9714920" cy="5509200"/>
          </a:xfrm>
          <a:prstGeom prst="rect">
            <a:avLst/>
          </a:prstGeom>
        </p:spPr>
        <p:txBody>
          <a:bodyPr wrap="square">
            <a:spAutoFit/>
          </a:bodyPr>
          <a:lstStyle/>
          <a:p>
            <a:r>
              <a:rPr lang="en-US" sz="3200" dirty="0">
                <a:solidFill>
                  <a:schemeClr val="tx1">
                    <a:lumMod val="75000"/>
                    <a:lumOff val="25000"/>
                  </a:schemeClr>
                </a:solidFill>
              </a:rPr>
              <a:t>The </a:t>
            </a:r>
            <a:r>
              <a:rPr lang="en-US" sz="3200" b="1" dirty="0">
                <a:solidFill>
                  <a:schemeClr val="tx1">
                    <a:lumMod val="75000"/>
                    <a:lumOff val="25000"/>
                  </a:schemeClr>
                </a:solidFill>
              </a:rPr>
              <a:t>client interface </a:t>
            </a:r>
            <a:r>
              <a:rPr lang="en-US" sz="3200" dirty="0">
                <a:solidFill>
                  <a:schemeClr val="tx1">
                    <a:lumMod val="75000"/>
                    <a:lumOff val="25000"/>
                  </a:schemeClr>
                </a:solidFill>
              </a:rPr>
              <a:t>consists of a chat window where users can send and receive messages. The program establishes a </a:t>
            </a:r>
            <a:r>
              <a:rPr lang="en-US" sz="3200" b="1" dirty="0">
                <a:solidFill>
                  <a:schemeClr val="tx1">
                    <a:lumMod val="75000"/>
                    <a:lumOff val="25000"/>
                  </a:schemeClr>
                </a:solidFill>
              </a:rPr>
              <a:t>socket connection </a:t>
            </a:r>
            <a:r>
              <a:rPr lang="en-US" sz="3200" dirty="0">
                <a:solidFill>
                  <a:schemeClr val="tx1">
                    <a:lumMod val="75000"/>
                    <a:lumOff val="25000"/>
                  </a:schemeClr>
                </a:solidFill>
              </a:rPr>
              <a:t>with a server running on the local host and listens for incoming messages. Outgoing messages are sent to the server using a </a:t>
            </a:r>
            <a:r>
              <a:rPr lang="en-US" sz="3200" b="1" dirty="0">
                <a:solidFill>
                  <a:schemeClr val="tx1">
                    <a:lumMod val="75000"/>
                    <a:lumOff val="25000"/>
                  </a:schemeClr>
                </a:solidFill>
              </a:rPr>
              <a:t>DataOutputStream</a:t>
            </a:r>
            <a:r>
              <a:rPr lang="en-US" sz="3200" dirty="0">
                <a:solidFill>
                  <a:schemeClr val="tx1">
                    <a:lumMod val="75000"/>
                    <a:lumOff val="25000"/>
                  </a:schemeClr>
                </a:solidFill>
              </a:rPr>
              <a:t>. The GUI features various components such as profile icons, status indicators, and a text input field for sending messages. Messages are displayed in a panel with timestamps, and the panel is updated dynamically as new messages arrive. Overall, the code implements a basic chat client functionality.</a:t>
            </a:r>
          </a:p>
        </p:txBody>
      </p:sp>
      <p:sp>
        <p:nvSpPr>
          <p:cNvPr id="9" name="Freeform 8"/>
          <p:cNvSpPr/>
          <p:nvPr/>
        </p:nvSpPr>
        <p:spPr>
          <a:xfrm>
            <a:off x="645506" y="2324100"/>
            <a:ext cx="7034128" cy="1029568"/>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dirty="0" smtClean="0">
                <a:solidFill>
                  <a:schemeClr val="accent2">
                    <a:lumMod val="20000"/>
                    <a:lumOff val="80000"/>
                  </a:schemeClr>
                </a:solidFill>
                <a:latin typeface="Arial Rounded MT Bold" panose="020F0704030504030204" pitchFamily="34" charset="0"/>
              </a:rPr>
              <a:t>  </a:t>
            </a:r>
            <a:r>
              <a:rPr lang="en-US" sz="4800" dirty="0" smtClean="0">
                <a:solidFill>
                  <a:schemeClr val="accent6">
                    <a:lumMod val="60000"/>
                    <a:lumOff val="40000"/>
                  </a:schemeClr>
                </a:solidFill>
                <a:latin typeface="Arial Rounded MT Bold" panose="020F0704030504030204" pitchFamily="34" charset="0"/>
              </a:rPr>
              <a:t>Client.java</a:t>
            </a:r>
            <a:endParaRPr lang="en-US" sz="4800" dirty="0">
              <a:solidFill>
                <a:schemeClr val="accent6">
                  <a:lumMod val="60000"/>
                  <a:lumOff val="40000"/>
                </a:schemeClr>
              </a:solidFill>
            </a:endParaRPr>
          </a:p>
        </p:txBody>
      </p:sp>
      <p:pic>
        <p:nvPicPr>
          <p:cNvPr id="7" name="Picture 6"/>
          <p:cNvPicPr>
            <a:picLocks noChangeAspect="1"/>
          </p:cNvPicPr>
          <p:nvPr/>
        </p:nvPicPr>
        <p:blipFill>
          <a:blip r:embed="rId10"/>
          <a:stretch>
            <a:fillRect/>
          </a:stretch>
        </p:blipFill>
        <p:spPr>
          <a:xfrm>
            <a:off x="10703080" y="1832379"/>
            <a:ext cx="5162181" cy="8264225"/>
          </a:xfrm>
          <a:prstGeom prst="rect">
            <a:avLst/>
          </a:prstGeom>
        </p:spPr>
      </p:pic>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88</a:t>
            </a:r>
            <a:endParaRPr lang="en-US" sz="4400" dirty="0"/>
          </a:p>
        </p:txBody>
      </p:sp>
    </p:spTree>
    <p:extLst>
      <p:ext uri="{BB962C8B-B14F-4D97-AF65-F5344CB8AC3E}">
        <p14:creationId xmlns:p14="http://schemas.microsoft.com/office/powerpoint/2010/main" val="350088805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358575" y="3217038"/>
            <a:ext cx="10127952" cy="5911828"/>
            <a:chOff x="0" y="1293736"/>
            <a:chExt cx="13503935" cy="7882437"/>
          </a:xfrm>
        </p:grpSpPr>
        <p:sp>
          <p:nvSpPr>
            <p:cNvPr id="3" name="TextBox 3"/>
            <p:cNvSpPr txBox="1"/>
            <p:nvPr/>
          </p:nvSpPr>
          <p:spPr>
            <a:xfrm>
              <a:off x="202064" y="1293736"/>
              <a:ext cx="13301871" cy="5557077"/>
            </a:xfrm>
            <a:prstGeom prst="rect">
              <a:avLst/>
            </a:prstGeom>
          </p:spPr>
          <p:txBody>
            <a:bodyPr lIns="0" tIns="0" rIns="0" bIns="0" rtlCol="0" anchor="t">
              <a:spAutoFit/>
            </a:bodyPr>
            <a:lstStyle/>
            <a:p>
              <a:pPr>
                <a:lnSpc>
                  <a:spcPts val="6480"/>
                </a:lnSpc>
              </a:pPr>
              <a:r>
                <a:rPr lang="en-US" sz="9600" dirty="0" smtClean="0">
                  <a:solidFill>
                    <a:srgbClr val="94DDDE"/>
                  </a:solidFill>
                  <a:latin typeface="Clear Sans Bold"/>
                </a:rPr>
                <a:t>Object-Oriented</a:t>
              </a:r>
            </a:p>
            <a:p>
              <a:pPr>
                <a:lnSpc>
                  <a:spcPts val="6480"/>
                </a:lnSpc>
              </a:pPr>
              <a:endParaRPr lang="en-US" sz="9600" dirty="0" smtClean="0">
                <a:solidFill>
                  <a:srgbClr val="94DDDE"/>
                </a:solidFill>
                <a:latin typeface="Clear Sans Bold"/>
              </a:endParaRPr>
            </a:p>
            <a:p>
              <a:pPr>
                <a:lnSpc>
                  <a:spcPts val="6480"/>
                </a:lnSpc>
              </a:pPr>
              <a:r>
                <a:rPr lang="en-US" sz="9600" dirty="0" smtClean="0">
                  <a:solidFill>
                    <a:srgbClr val="94DDDE"/>
                  </a:solidFill>
                  <a:latin typeface="Clear Sans Bold"/>
                </a:rPr>
                <a:t>Programming</a:t>
              </a:r>
            </a:p>
            <a:p>
              <a:pPr>
                <a:lnSpc>
                  <a:spcPts val="6480"/>
                </a:lnSpc>
              </a:pPr>
              <a:endParaRPr lang="en-US" sz="9600" dirty="0" smtClean="0">
                <a:solidFill>
                  <a:srgbClr val="94DDDE"/>
                </a:solidFill>
                <a:latin typeface="Clear Sans Bold"/>
              </a:endParaRPr>
            </a:p>
            <a:p>
              <a:pPr>
                <a:lnSpc>
                  <a:spcPts val="6480"/>
                </a:lnSpc>
              </a:pPr>
              <a:r>
                <a:rPr lang="en-US" sz="9600" dirty="0" smtClean="0">
                  <a:solidFill>
                    <a:schemeClr val="accent6">
                      <a:lumMod val="60000"/>
                      <a:lumOff val="40000"/>
                    </a:schemeClr>
                  </a:solidFill>
                  <a:latin typeface="Clear Sans Bold"/>
                </a:rPr>
                <a:t>Concepts</a:t>
              </a:r>
              <a:endParaRPr lang="en-US" sz="9600" dirty="0">
                <a:solidFill>
                  <a:schemeClr val="accent6">
                    <a:lumMod val="60000"/>
                    <a:lumOff val="40000"/>
                  </a:schemeClr>
                </a:solidFill>
                <a:latin typeface="Clear Sans Bold"/>
              </a:endParaRPr>
            </a:p>
          </p:txBody>
        </p:sp>
        <p:sp>
          <p:nvSpPr>
            <p:cNvPr id="4" name="TextBox 4"/>
            <p:cNvSpPr txBox="1"/>
            <p:nvPr/>
          </p:nvSpPr>
          <p:spPr>
            <a:xfrm>
              <a:off x="0" y="8553450"/>
              <a:ext cx="13301871" cy="622723"/>
            </a:xfrm>
            <a:prstGeom prst="rect">
              <a:avLst/>
            </a:prstGeom>
          </p:spPr>
          <p:txBody>
            <a:bodyPr lIns="0" tIns="0" rIns="0" bIns="0" rtlCol="0" anchor="t">
              <a:spAutoFit/>
            </a:bodyPr>
            <a:lstStyle/>
            <a:p>
              <a:pPr>
                <a:lnSpc>
                  <a:spcPts val="3919"/>
                </a:lnSpc>
              </a:pPr>
              <a:endParaRPr lang="en-US" sz="2799" spc="279" dirty="0">
                <a:solidFill>
                  <a:srgbClr val="F7B4A7"/>
                </a:solidFill>
                <a:latin typeface="Clear Sans Bold"/>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812653" y="2322150"/>
            <a:ext cx="3662625" cy="5642699"/>
          </a:xfrm>
          <a:prstGeom prst="rect">
            <a:avLst/>
          </a:prstGeom>
        </p:spPr>
      </p:pic>
      <p:pic>
        <p:nvPicPr>
          <p:cNvPr id="6" name="Picture 6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18540" y="8346276"/>
            <a:ext cx="1191260" cy="1145777"/>
          </a:xfrm>
          <a:prstGeom prst="rect">
            <a:avLst/>
          </a:prstGeom>
        </p:spPr>
      </p:pic>
      <p:pic>
        <p:nvPicPr>
          <p:cNvPr id="7" name="Picture 6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820400" y="1409700"/>
            <a:ext cx="1586006" cy="1263037"/>
          </a:xfrm>
          <a:prstGeom prst="rect">
            <a:avLst/>
          </a:prstGeom>
        </p:spPr>
      </p:pic>
      <p:pic>
        <p:nvPicPr>
          <p:cNvPr id="8" name="Picture 7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16393235" y="7260047"/>
            <a:ext cx="1443729" cy="1409604"/>
          </a:xfrm>
          <a:prstGeom prst="rect">
            <a:avLst/>
          </a:prstGeom>
        </p:spPr>
      </p:pic>
      <p:pic>
        <p:nvPicPr>
          <p:cNvPr id="9" name="Picture 3"/>
          <p:cNvPicPr>
            <a:picLocks noChangeAspect="1"/>
          </p:cNvPicPr>
          <p:nvPr/>
        </p:nvPicPr>
        <p:blipFill>
          <a:blip r:embed="rId22"/>
          <a:srcRect/>
          <a:stretch>
            <a:fillRect/>
          </a:stretch>
        </p:blipFill>
        <p:spPr>
          <a:xfrm>
            <a:off x="-533400" y="-318089"/>
            <a:ext cx="2895600" cy="2902857"/>
          </a:xfrm>
          <a:prstGeom prst="rect">
            <a:avLst/>
          </a:prstGeom>
        </p:spPr>
      </p:pic>
      <p:pic>
        <p:nvPicPr>
          <p:cNvPr id="10" name="Picture 9"/>
          <p:cNvPicPr>
            <a:picLocks noChangeAspect="1"/>
          </p:cNvPicPr>
          <p:nvPr/>
        </p:nvPicPr>
        <p:blipFill>
          <a:blip r:embed="rId23"/>
          <a:srcRect/>
          <a:stretch>
            <a:fillRect/>
          </a:stretch>
        </p:blipFill>
        <p:spPr>
          <a:xfrm>
            <a:off x="7376278" y="7767036"/>
            <a:ext cx="4110249" cy="4043728"/>
          </a:xfrm>
          <a:prstGeom prst="rect">
            <a:avLst/>
          </a:prstGeom>
        </p:spPr>
      </p:pic>
      <p:sp>
        <p:nvSpPr>
          <p:cNvPr id="11" name="Flowchart: Connector 10"/>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89</a:t>
            </a:r>
            <a:endParaRPr lang="en-US" sz="4400" dirty="0"/>
          </a:p>
        </p:txBody>
      </p:sp>
    </p:spTree>
    <p:extLst>
      <p:ext uri="{BB962C8B-B14F-4D97-AF65-F5344CB8AC3E}">
        <p14:creationId xmlns:p14="http://schemas.microsoft.com/office/powerpoint/2010/main" val="4224832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6" name="TextBox 6"/>
          <p:cNvSpPr txBox="1"/>
          <p:nvPr/>
        </p:nvSpPr>
        <p:spPr>
          <a:xfrm>
            <a:off x="1187673" y="5657309"/>
            <a:ext cx="3086101" cy="3266926"/>
          </a:xfrm>
          <a:prstGeom prst="rect">
            <a:avLst/>
          </a:prstGeom>
        </p:spPr>
        <p:txBody>
          <a:bodyPr lIns="50800" tIns="50800" rIns="50800" bIns="50800" rtlCol="0" anchor="ctr"/>
          <a:lstStyle/>
          <a:p>
            <a:pPr algn="ctr">
              <a:lnSpc>
                <a:spcPts val="3359"/>
              </a:lnSpc>
            </a:pPr>
            <a:endParaRPr lang="en-US" sz="2400" dirty="0">
              <a:solidFill>
                <a:srgbClr val="FFFF00"/>
              </a:solidFill>
              <a:latin typeface="Hind Guntur Light"/>
            </a:endParaRPr>
          </a:p>
        </p:txBody>
      </p:sp>
      <p:pic>
        <p:nvPicPr>
          <p:cNvPr id="7" name="Picture 7"/>
          <p:cNvPicPr>
            <a:picLocks noChangeAspect="1"/>
          </p:cNvPicPr>
          <p:nvPr/>
        </p:nvPicPr>
        <p:blipFill>
          <a:blip r:embed="rId2"/>
          <a:srcRect/>
          <a:stretch>
            <a:fillRect/>
          </a:stretch>
        </p:blipFill>
        <p:spPr>
          <a:xfrm>
            <a:off x="-840558" y="-1279831"/>
            <a:ext cx="4014152" cy="4014152"/>
          </a:xfrm>
          <a:prstGeom prst="rect">
            <a:avLst/>
          </a:prstGeom>
        </p:spPr>
      </p:pic>
      <p:pic>
        <p:nvPicPr>
          <p:cNvPr id="11" name="Picture 11"/>
          <p:cNvPicPr>
            <a:picLocks noChangeAspect="1"/>
          </p:cNvPicPr>
          <p:nvPr/>
        </p:nvPicPr>
        <p:blipFill>
          <a:blip r:embed="rId3"/>
          <a:srcRect/>
          <a:stretch>
            <a:fillRect/>
          </a:stretch>
        </p:blipFill>
        <p:spPr>
          <a:xfrm rot="15794284" flipV="1">
            <a:off x="14960017" y="7494743"/>
            <a:ext cx="3522588" cy="4696783"/>
          </a:xfrm>
          <a:prstGeom prst="rect">
            <a:avLst/>
          </a:prstGeom>
        </p:spPr>
      </p:pic>
      <p:sp>
        <p:nvSpPr>
          <p:cNvPr id="12" name="TextBox 12"/>
          <p:cNvSpPr txBox="1"/>
          <p:nvPr/>
        </p:nvSpPr>
        <p:spPr>
          <a:xfrm>
            <a:off x="4127768" y="490679"/>
            <a:ext cx="9930594" cy="1285875"/>
          </a:xfrm>
          <a:prstGeom prst="rect">
            <a:avLst/>
          </a:prstGeom>
        </p:spPr>
        <p:txBody>
          <a:bodyPr lIns="0" tIns="0" rIns="0" bIns="0" rtlCol="0" anchor="t">
            <a:spAutoFit/>
          </a:bodyPr>
          <a:lstStyle/>
          <a:p>
            <a:pPr algn="ctr">
              <a:lnSpc>
                <a:spcPts val="10199"/>
              </a:lnSpc>
            </a:pPr>
            <a:r>
              <a:rPr lang="en-US" sz="8499" dirty="0" smtClean="0">
                <a:solidFill>
                  <a:srgbClr val="FFFF00"/>
                </a:solidFill>
                <a:latin typeface="Nourd Bold Bold"/>
              </a:rPr>
              <a:t>Scope</a:t>
            </a:r>
            <a:endParaRPr lang="en-US" sz="8499" dirty="0">
              <a:solidFill>
                <a:srgbClr val="FFFF00"/>
              </a:solidFill>
              <a:latin typeface="Nourd Bold Bold"/>
            </a:endParaRPr>
          </a:p>
        </p:txBody>
      </p:sp>
      <p:pic>
        <p:nvPicPr>
          <p:cNvPr id="14" name="Picture 14"/>
          <p:cNvPicPr>
            <a:picLocks noChangeAspect="1"/>
          </p:cNvPicPr>
          <p:nvPr/>
        </p:nvPicPr>
        <p:blipFill>
          <a:blip r:embed="rId4"/>
          <a:srcRect r="39880" b="38590"/>
          <a:stretch>
            <a:fillRect/>
          </a:stretch>
        </p:blipFill>
        <p:spPr>
          <a:xfrm rot="5013274">
            <a:off x="15622793" y="-2338"/>
            <a:ext cx="3016010" cy="3061439"/>
          </a:xfrm>
          <a:prstGeom prst="rect">
            <a:avLst/>
          </a:prstGeom>
        </p:spPr>
      </p:pic>
      <p:pic>
        <p:nvPicPr>
          <p:cNvPr id="15" name="Picture 15"/>
          <p:cNvPicPr>
            <a:picLocks noChangeAspect="1"/>
          </p:cNvPicPr>
          <p:nvPr/>
        </p:nvPicPr>
        <p:blipFill>
          <a:blip r:embed="rId5"/>
          <a:srcRect/>
          <a:stretch>
            <a:fillRect/>
          </a:stretch>
        </p:blipFill>
        <p:spPr>
          <a:xfrm rot="853644">
            <a:off x="-992587" y="8248463"/>
            <a:ext cx="2528539" cy="2019671"/>
          </a:xfrm>
          <a:prstGeom prst="rect">
            <a:avLst/>
          </a:prstGeom>
        </p:spPr>
      </p:pic>
      <p:grpSp>
        <p:nvGrpSpPr>
          <p:cNvPr id="36" name="Group 4"/>
          <p:cNvGrpSpPr/>
          <p:nvPr/>
        </p:nvGrpSpPr>
        <p:grpSpPr>
          <a:xfrm>
            <a:off x="6778619" y="7840572"/>
            <a:ext cx="4825595" cy="1463853"/>
            <a:chOff x="0" y="-47625"/>
            <a:chExt cx="1119438" cy="860425"/>
          </a:xfrm>
          <a:solidFill>
            <a:schemeClr val="bg2">
              <a:lumMod val="25000"/>
            </a:schemeClr>
          </a:solidFill>
        </p:grpSpPr>
        <p:sp>
          <p:nvSpPr>
            <p:cNvPr id="37"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38"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smtClean="0">
                  <a:solidFill>
                    <a:schemeClr val="accent6">
                      <a:lumMod val="75000"/>
                    </a:schemeClr>
                  </a:solidFill>
                </a:rPr>
                <a:t>Refactoring &amp; Optimization</a:t>
              </a:r>
              <a:endParaRPr lang="en-US" sz="3200" b="1" dirty="0">
                <a:solidFill>
                  <a:schemeClr val="accent6">
                    <a:lumMod val="75000"/>
                  </a:schemeClr>
                </a:solidFill>
                <a:latin typeface="Hind Guntur Light"/>
              </a:endParaRPr>
            </a:p>
          </p:txBody>
        </p:sp>
      </p:grpSp>
      <p:grpSp>
        <p:nvGrpSpPr>
          <p:cNvPr id="45" name="Group 4"/>
          <p:cNvGrpSpPr/>
          <p:nvPr/>
        </p:nvGrpSpPr>
        <p:grpSpPr>
          <a:xfrm>
            <a:off x="94036" y="4635075"/>
            <a:ext cx="4825595" cy="1463853"/>
            <a:chOff x="0" y="-47625"/>
            <a:chExt cx="1119438" cy="860425"/>
          </a:xfrm>
          <a:solidFill>
            <a:schemeClr val="bg2">
              <a:lumMod val="25000"/>
            </a:schemeClr>
          </a:solidFill>
        </p:grpSpPr>
        <p:sp>
          <p:nvSpPr>
            <p:cNvPr id="46"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47"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smtClean="0">
                  <a:solidFill>
                    <a:schemeClr val="accent6">
                      <a:lumMod val="75000"/>
                    </a:schemeClr>
                  </a:solidFill>
                </a:rPr>
                <a:t>Handling Paddle Movement</a:t>
              </a:r>
              <a:endParaRPr lang="en-US" sz="3200" b="1" dirty="0">
                <a:solidFill>
                  <a:schemeClr val="accent6">
                    <a:lumMod val="75000"/>
                  </a:schemeClr>
                </a:solidFill>
                <a:latin typeface="Hind Guntur Light"/>
              </a:endParaRPr>
            </a:p>
          </p:txBody>
        </p:sp>
      </p:grpSp>
      <p:grpSp>
        <p:nvGrpSpPr>
          <p:cNvPr id="48" name="Group 4"/>
          <p:cNvGrpSpPr/>
          <p:nvPr/>
        </p:nvGrpSpPr>
        <p:grpSpPr>
          <a:xfrm>
            <a:off x="1564759" y="2743316"/>
            <a:ext cx="4825595" cy="1463853"/>
            <a:chOff x="0" y="-47625"/>
            <a:chExt cx="1119438" cy="860425"/>
          </a:xfrm>
          <a:solidFill>
            <a:schemeClr val="bg2">
              <a:lumMod val="25000"/>
            </a:schemeClr>
          </a:solidFill>
        </p:grpSpPr>
        <p:sp>
          <p:nvSpPr>
            <p:cNvPr id="49"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0"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smtClean="0">
                  <a:solidFill>
                    <a:schemeClr val="accent6">
                      <a:lumMod val="75000"/>
                    </a:schemeClr>
                  </a:solidFill>
                </a:rPr>
                <a:t>Implementing Multiplayer Mode</a:t>
              </a:r>
              <a:endParaRPr lang="en-US" sz="3200" b="1" dirty="0">
                <a:solidFill>
                  <a:schemeClr val="accent6">
                    <a:lumMod val="75000"/>
                  </a:schemeClr>
                </a:solidFill>
                <a:latin typeface="Hind Guntur Light"/>
              </a:endParaRPr>
            </a:p>
          </p:txBody>
        </p:sp>
      </p:grpSp>
      <p:grpSp>
        <p:nvGrpSpPr>
          <p:cNvPr id="51" name="Group 4"/>
          <p:cNvGrpSpPr/>
          <p:nvPr/>
        </p:nvGrpSpPr>
        <p:grpSpPr>
          <a:xfrm>
            <a:off x="1540655" y="6700190"/>
            <a:ext cx="4825595" cy="1463853"/>
            <a:chOff x="0" y="-47625"/>
            <a:chExt cx="1119438" cy="860425"/>
          </a:xfrm>
          <a:solidFill>
            <a:schemeClr val="bg2">
              <a:lumMod val="25000"/>
            </a:schemeClr>
          </a:solidFill>
        </p:grpSpPr>
        <p:sp>
          <p:nvSpPr>
            <p:cNvPr id="52"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3"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smtClean="0">
                  <a:solidFill>
                    <a:schemeClr val="accent6">
                      <a:lumMod val="75000"/>
                    </a:schemeClr>
                  </a:solidFill>
                </a:rPr>
                <a:t>Handling Game Over</a:t>
              </a:r>
              <a:endParaRPr lang="en-US" sz="3200" b="1" dirty="0">
                <a:solidFill>
                  <a:schemeClr val="accent6">
                    <a:lumMod val="75000"/>
                  </a:schemeClr>
                </a:solidFill>
                <a:latin typeface="Hind Guntur Light"/>
              </a:endParaRPr>
            </a:p>
          </p:txBody>
        </p:sp>
      </p:grpSp>
      <p:grpSp>
        <p:nvGrpSpPr>
          <p:cNvPr id="54" name="Group 4"/>
          <p:cNvGrpSpPr/>
          <p:nvPr/>
        </p:nvGrpSpPr>
        <p:grpSpPr>
          <a:xfrm>
            <a:off x="13230889" y="4752691"/>
            <a:ext cx="4825595" cy="1463853"/>
            <a:chOff x="0" y="-47625"/>
            <a:chExt cx="1119438" cy="860425"/>
          </a:xfrm>
          <a:solidFill>
            <a:schemeClr val="bg2">
              <a:lumMod val="25000"/>
            </a:schemeClr>
          </a:solidFill>
        </p:grpSpPr>
        <p:sp>
          <p:nvSpPr>
            <p:cNvPr id="55"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56"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smtClean="0">
                  <a:solidFill>
                    <a:schemeClr val="accent6">
                      <a:lumMod val="75000"/>
                    </a:schemeClr>
                  </a:solidFill>
                  <a:latin typeface="Hind Guntur Light"/>
                </a:rPr>
                <a:t>Documentation</a:t>
              </a:r>
              <a:endParaRPr lang="en-US" sz="3200" b="1" dirty="0">
                <a:solidFill>
                  <a:schemeClr val="accent6">
                    <a:lumMod val="75000"/>
                  </a:schemeClr>
                </a:solidFill>
                <a:latin typeface="Hind Guntur Light"/>
              </a:endParaRPr>
            </a:p>
          </p:txBody>
        </p:sp>
      </p:grpSp>
      <p:grpSp>
        <p:nvGrpSpPr>
          <p:cNvPr id="60" name="Group 4"/>
          <p:cNvGrpSpPr/>
          <p:nvPr/>
        </p:nvGrpSpPr>
        <p:grpSpPr>
          <a:xfrm>
            <a:off x="6778620" y="2141855"/>
            <a:ext cx="4825595" cy="1463853"/>
            <a:chOff x="0" y="-47625"/>
            <a:chExt cx="1119438" cy="860425"/>
          </a:xfrm>
          <a:solidFill>
            <a:schemeClr val="bg2">
              <a:lumMod val="25000"/>
            </a:schemeClr>
          </a:solidFill>
        </p:grpSpPr>
        <p:sp>
          <p:nvSpPr>
            <p:cNvPr id="61"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2"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smtClean="0">
                  <a:solidFill>
                    <a:schemeClr val="accent6">
                      <a:lumMod val="75000"/>
                    </a:schemeClr>
                  </a:solidFill>
                </a:rPr>
                <a:t>Designing the </a:t>
              </a:r>
              <a:r>
                <a:rPr lang="en-US" sz="3200" b="1" dirty="0">
                  <a:solidFill>
                    <a:schemeClr val="accent6">
                      <a:lumMod val="75000"/>
                    </a:schemeClr>
                  </a:solidFill>
                </a:rPr>
                <a:t>U</a:t>
              </a:r>
              <a:r>
                <a:rPr lang="en-US" sz="3200" b="1" dirty="0" smtClean="0">
                  <a:solidFill>
                    <a:schemeClr val="accent6">
                      <a:lumMod val="75000"/>
                    </a:schemeClr>
                  </a:solidFill>
                </a:rPr>
                <a:t>ser-friendly Interface</a:t>
              </a:r>
              <a:endParaRPr lang="en-US" sz="3200" b="1" dirty="0">
                <a:solidFill>
                  <a:schemeClr val="accent6">
                    <a:lumMod val="75000"/>
                  </a:schemeClr>
                </a:solidFill>
                <a:latin typeface="Hind Guntur Light"/>
              </a:endParaRPr>
            </a:p>
          </p:txBody>
        </p:sp>
      </p:grpSp>
      <p:grpSp>
        <p:nvGrpSpPr>
          <p:cNvPr id="63" name="Group 4"/>
          <p:cNvGrpSpPr/>
          <p:nvPr/>
        </p:nvGrpSpPr>
        <p:grpSpPr>
          <a:xfrm>
            <a:off x="12016583" y="6717295"/>
            <a:ext cx="4825595" cy="1463853"/>
            <a:chOff x="0" y="-47625"/>
            <a:chExt cx="1119438" cy="860425"/>
          </a:xfrm>
          <a:solidFill>
            <a:schemeClr val="bg2">
              <a:lumMod val="25000"/>
            </a:schemeClr>
          </a:solidFill>
        </p:grpSpPr>
        <p:sp>
          <p:nvSpPr>
            <p:cNvPr id="64"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5"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smtClean="0">
                  <a:solidFill>
                    <a:schemeClr val="accent6">
                      <a:lumMod val="75000"/>
                    </a:schemeClr>
                  </a:solidFill>
                </a:rPr>
                <a:t>Creating a Scoring System</a:t>
              </a:r>
              <a:endParaRPr lang="en-US" sz="3200" b="1" dirty="0">
                <a:solidFill>
                  <a:schemeClr val="accent6">
                    <a:lumMod val="75000"/>
                  </a:schemeClr>
                </a:solidFill>
                <a:latin typeface="Hind Guntur Light"/>
              </a:endParaRPr>
            </a:p>
          </p:txBody>
        </p:sp>
      </p:grpSp>
      <p:grpSp>
        <p:nvGrpSpPr>
          <p:cNvPr id="66" name="Group 4"/>
          <p:cNvGrpSpPr/>
          <p:nvPr/>
        </p:nvGrpSpPr>
        <p:grpSpPr>
          <a:xfrm>
            <a:off x="12028041" y="2653296"/>
            <a:ext cx="4825595" cy="1463853"/>
            <a:chOff x="0" y="-47625"/>
            <a:chExt cx="1119438" cy="860425"/>
          </a:xfrm>
          <a:solidFill>
            <a:schemeClr val="bg2">
              <a:lumMod val="25000"/>
            </a:schemeClr>
          </a:solidFill>
        </p:grpSpPr>
        <p:sp>
          <p:nvSpPr>
            <p:cNvPr id="67" name="Freeform 5"/>
            <p:cNvSpPr/>
            <p:nvPr/>
          </p:nvSpPr>
          <p:spPr>
            <a:xfrm>
              <a:off x="0" y="0"/>
              <a:ext cx="1119438" cy="812800"/>
            </a:xfrm>
            <a:custGeom>
              <a:avLst/>
              <a:gdLst/>
              <a:ahLst/>
              <a:cxnLst/>
              <a:rect l="l" t="t" r="r" b="b"/>
              <a:pathLst>
                <a:path w="1119438" h="812800">
                  <a:moveTo>
                    <a:pt x="0" y="0"/>
                  </a:moveTo>
                  <a:lnTo>
                    <a:pt x="1119438" y="0"/>
                  </a:lnTo>
                  <a:lnTo>
                    <a:pt x="1119438" y="812800"/>
                  </a:lnTo>
                  <a:lnTo>
                    <a:pt x="0" y="812800"/>
                  </a:lnTo>
                  <a:close/>
                </a:path>
              </a:pathLst>
            </a:custGeom>
            <a:grpFill/>
            <a:ln w="19050">
              <a:solidFill>
                <a:srgbClr val="FFFFFF"/>
              </a:solidFill>
            </a:ln>
          </p:spPr>
        </p:sp>
        <p:sp>
          <p:nvSpPr>
            <p:cNvPr id="68" name="TextBox 6"/>
            <p:cNvSpPr txBox="1"/>
            <p:nvPr/>
          </p:nvSpPr>
          <p:spPr>
            <a:xfrm>
              <a:off x="180139" y="-47625"/>
              <a:ext cx="812800" cy="860425"/>
            </a:xfrm>
            <a:prstGeom prst="rect">
              <a:avLst/>
            </a:prstGeom>
            <a:grpFill/>
          </p:spPr>
          <p:txBody>
            <a:bodyPr lIns="50800" tIns="50800" rIns="50800" bIns="50800" rtlCol="0" anchor="ctr"/>
            <a:lstStyle/>
            <a:p>
              <a:pPr algn="ctr">
                <a:lnSpc>
                  <a:spcPts val="3359"/>
                </a:lnSpc>
              </a:pPr>
              <a:r>
                <a:rPr lang="en-US" sz="3200" b="1" dirty="0" smtClean="0">
                  <a:solidFill>
                    <a:schemeClr val="accent6">
                      <a:lumMod val="75000"/>
                    </a:schemeClr>
                  </a:solidFill>
                </a:rPr>
                <a:t>Managing Ball Movement</a:t>
              </a:r>
              <a:endParaRPr lang="en-US" sz="3200" b="1" dirty="0">
                <a:solidFill>
                  <a:schemeClr val="accent6">
                    <a:lumMod val="75000"/>
                  </a:schemeClr>
                </a:solidFill>
                <a:latin typeface="Hind Guntur Light"/>
              </a:endParaRPr>
            </a:p>
          </p:txBody>
        </p:sp>
      </p:grpSp>
      <p:pic>
        <p:nvPicPr>
          <p:cNvPr id="70" name="Picture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3784" y="4001838"/>
            <a:ext cx="3055263" cy="3046583"/>
          </a:xfrm>
          <a:prstGeom prst="rect">
            <a:avLst/>
          </a:prstGeom>
        </p:spPr>
      </p:pic>
      <p:pic>
        <p:nvPicPr>
          <p:cNvPr id="33" name="Picture 6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6191797" y="677359"/>
            <a:ext cx="818051" cy="785329"/>
          </a:xfrm>
          <a:prstGeom prst="rect">
            <a:avLst/>
          </a:prstGeom>
        </p:spPr>
      </p:pic>
      <p:sp>
        <p:nvSpPr>
          <p:cNvPr id="34" name="Flowchart: Connector 33"/>
          <p:cNvSpPr/>
          <p:nvPr/>
        </p:nvSpPr>
        <p:spPr>
          <a:xfrm>
            <a:off x="16414136" y="8927990"/>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9</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984743">
            <a:off x="-1489055" y="-1667093"/>
            <a:ext cx="4825772" cy="5175091"/>
          </a:xfrm>
          <a:prstGeom prst="rect">
            <a:avLst/>
          </a:prstGeom>
        </p:spPr>
      </p:pic>
      <p:sp>
        <p:nvSpPr>
          <p:cNvPr id="6" name="Rounded Rectangle 5"/>
          <p:cNvSpPr/>
          <p:nvPr/>
        </p:nvSpPr>
        <p:spPr>
          <a:xfrm>
            <a:off x="685800" y="3771900"/>
            <a:ext cx="5242559" cy="574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8"/>
          <p:cNvSpPr/>
          <p:nvPr/>
        </p:nvSpPr>
        <p:spPr>
          <a:xfrm>
            <a:off x="1108454" y="2335457"/>
            <a:ext cx="4495800"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3600" dirty="0" smtClean="0">
                <a:solidFill>
                  <a:schemeClr val="accent2">
                    <a:lumMod val="20000"/>
                    <a:lumOff val="80000"/>
                  </a:schemeClr>
                </a:solidFill>
                <a:latin typeface="Arial Rounded MT Bold" panose="020F0704030504030204" pitchFamily="34" charset="0"/>
              </a:rPr>
              <a:t>ENCAPSULATION</a:t>
            </a:r>
            <a:endParaRPr lang="en-US" sz="2800" dirty="0">
              <a:solidFill>
                <a:schemeClr val="accent2">
                  <a:lumMod val="20000"/>
                  <a:lumOff val="80000"/>
                </a:schemeClr>
              </a:solidFill>
              <a:latin typeface="Arial Rounded MT Bold" panose="020F0704030504030204" pitchFamily="34" charset="0"/>
            </a:endParaRPr>
          </a:p>
        </p:txBody>
      </p:sp>
      <p:sp>
        <p:nvSpPr>
          <p:cNvPr id="7" name="Rectangle 6"/>
          <p:cNvSpPr/>
          <p:nvPr/>
        </p:nvSpPr>
        <p:spPr>
          <a:xfrm>
            <a:off x="914400" y="4003100"/>
            <a:ext cx="5013959" cy="5509200"/>
          </a:xfrm>
          <a:prstGeom prst="rect">
            <a:avLst/>
          </a:prstGeom>
        </p:spPr>
        <p:txBody>
          <a:bodyPr wrap="square">
            <a:spAutoFit/>
          </a:bodyPr>
          <a:lstStyle/>
          <a:p>
            <a:r>
              <a:rPr lang="en-US" sz="3200" dirty="0">
                <a:solidFill>
                  <a:schemeClr val="bg1"/>
                </a:solidFill>
              </a:rPr>
              <a:t>Encapsulation is a mechanism that binds data and code together, protecting them from external interference and misuse. It is achieved through the use of access modifiers such as public, private, and protected, which control the visibility of data and methods in a class</a:t>
            </a:r>
          </a:p>
        </p:txBody>
      </p:sp>
      <p:sp>
        <p:nvSpPr>
          <p:cNvPr id="19" name="Rounded Rectangle 18"/>
          <p:cNvSpPr/>
          <p:nvPr/>
        </p:nvSpPr>
        <p:spPr>
          <a:xfrm>
            <a:off x="6777152" y="3771900"/>
            <a:ext cx="5242559" cy="574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2573000" y="3759200"/>
            <a:ext cx="5438923" cy="5981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Inheritance is the process by which one class (called the subclass) acquires the properties and behavior of another class (called the superclass). This allows for the creation of hierarchical classifications of objects, where subclasses inherit the characteristics of their </a:t>
            </a:r>
            <a:r>
              <a:rPr lang="en-US" sz="3200" dirty="0" smtClean="0"/>
              <a:t>super classes </a:t>
            </a:r>
            <a:r>
              <a:rPr lang="en-US" sz="3200" dirty="0"/>
              <a:t>and add additional functionality. </a:t>
            </a:r>
          </a:p>
        </p:txBody>
      </p:sp>
      <p:sp>
        <p:nvSpPr>
          <p:cNvPr id="21" name="Freeform 8"/>
          <p:cNvSpPr/>
          <p:nvPr/>
        </p:nvSpPr>
        <p:spPr>
          <a:xfrm>
            <a:off x="6938909" y="2335457"/>
            <a:ext cx="4495800"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smtClean="0">
                <a:solidFill>
                  <a:schemeClr val="accent2">
                    <a:lumMod val="20000"/>
                    <a:lumOff val="80000"/>
                  </a:schemeClr>
                </a:solidFill>
                <a:latin typeface="Arial Rounded MT Bold" panose="020F0704030504030204" pitchFamily="34" charset="0"/>
              </a:rPr>
              <a:t>  </a:t>
            </a:r>
            <a:r>
              <a:rPr lang="en-US" sz="3600" dirty="0" smtClean="0">
                <a:solidFill>
                  <a:schemeClr val="accent2">
                    <a:lumMod val="20000"/>
                    <a:lumOff val="80000"/>
                  </a:schemeClr>
                </a:solidFill>
                <a:latin typeface="Arial Rounded MT Bold" panose="020F0704030504030204" pitchFamily="34" charset="0"/>
              </a:rPr>
              <a:t>POLYMORPHISM</a:t>
            </a:r>
            <a:endParaRPr lang="en-US" sz="2800" dirty="0">
              <a:solidFill>
                <a:schemeClr val="accent2">
                  <a:lumMod val="20000"/>
                  <a:lumOff val="80000"/>
                </a:schemeClr>
              </a:solidFill>
              <a:latin typeface="Arial Rounded MT Bold" panose="020F0704030504030204" pitchFamily="34" charset="0"/>
            </a:endParaRPr>
          </a:p>
        </p:txBody>
      </p:sp>
      <p:sp>
        <p:nvSpPr>
          <p:cNvPr id="22" name="Freeform 8"/>
          <p:cNvSpPr/>
          <p:nvPr/>
        </p:nvSpPr>
        <p:spPr>
          <a:xfrm>
            <a:off x="12769364" y="2351894"/>
            <a:ext cx="4819314" cy="880562"/>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rgbClr val="002060"/>
          </a:solidFill>
        </p:spPr>
        <p:txBody>
          <a:bodyPr/>
          <a:lstStyle/>
          <a:p>
            <a:r>
              <a:rPr lang="en-US" sz="4800" dirty="0" smtClean="0">
                <a:solidFill>
                  <a:schemeClr val="accent2">
                    <a:lumMod val="20000"/>
                    <a:lumOff val="80000"/>
                  </a:schemeClr>
                </a:solidFill>
                <a:latin typeface="Arial Rounded MT Bold" panose="020F0704030504030204" pitchFamily="34" charset="0"/>
              </a:rPr>
              <a:t>  INHERITANCE</a:t>
            </a:r>
            <a:endParaRPr lang="en-US" sz="2800" dirty="0">
              <a:solidFill>
                <a:schemeClr val="accent2">
                  <a:lumMod val="20000"/>
                  <a:lumOff val="80000"/>
                </a:schemeClr>
              </a:solidFill>
              <a:latin typeface="Arial Rounded MT Bold" panose="020F0704030504030204" pitchFamily="34" charset="0"/>
            </a:endParaRPr>
          </a:p>
        </p:txBody>
      </p:sp>
      <p:sp>
        <p:nvSpPr>
          <p:cNvPr id="10" name="Rectangle 9"/>
          <p:cNvSpPr/>
          <p:nvPr/>
        </p:nvSpPr>
        <p:spPr>
          <a:xfrm>
            <a:off x="6967004" y="3995480"/>
            <a:ext cx="5329352" cy="5262979"/>
          </a:xfrm>
          <a:prstGeom prst="rect">
            <a:avLst/>
          </a:prstGeom>
        </p:spPr>
        <p:txBody>
          <a:bodyPr wrap="square">
            <a:spAutoFit/>
          </a:bodyPr>
          <a:lstStyle/>
          <a:p>
            <a:r>
              <a:rPr lang="en-US" sz="2800" dirty="0">
                <a:solidFill>
                  <a:schemeClr val="bg1"/>
                </a:solidFill>
              </a:rPr>
              <a:t>Polymorphism is a feature that allows objects of different classes to be treated as if they belong to a common class. This means that a single interface or method can be used to perform operations on objects of different types. This is achieved through the use of method overloading and overriding, as well as through the implementation of interfaces and abstract classes. </a:t>
            </a:r>
          </a:p>
        </p:txBody>
      </p:sp>
      <p:pic>
        <p:nvPicPr>
          <p:cNvPr id="23" name="Picture 22"/>
          <p:cNvPicPr>
            <a:picLocks noChangeAspect="1"/>
          </p:cNvPicPr>
          <p:nvPr/>
        </p:nvPicPr>
        <p:blipFill>
          <a:blip r:embed="rId3"/>
          <a:stretch>
            <a:fillRect/>
          </a:stretch>
        </p:blipFill>
        <p:spPr>
          <a:xfrm>
            <a:off x="15292461" y="-765891"/>
            <a:ext cx="3752431" cy="3101348"/>
          </a:xfrm>
          <a:prstGeom prst="ellipse">
            <a:avLst/>
          </a:prstGeom>
          <a:ln>
            <a:noFill/>
          </a:ln>
          <a:effectLst>
            <a:softEdge rad="112500"/>
          </a:effectLst>
        </p:spPr>
      </p:pic>
      <p:pic>
        <p:nvPicPr>
          <p:cNvPr id="2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604570" y="147004"/>
            <a:ext cx="1936860" cy="1951049"/>
          </a:xfrm>
          <a:prstGeom prst="rect">
            <a:avLst/>
          </a:prstGeom>
        </p:spPr>
      </p:pic>
      <p:pic>
        <p:nvPicPr>
          <p:cNvPr id="26"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5877440" y="0"/>
            <a:ext cx="1061469" cy="2298458"/>
          </a:xfrm>
          <a:prstGeom prst="rect">
            <a:avLst/>
          </a:prstGeom>
        </p:spPr>
      </p:pic>
      <p:sp>
        <p:nvSpPr>
          <p:cNvPr id="14" name="Flowchart: Connector 13"/>
          <p:cNvSpPr/>
          <p:nvPr/>
        </p:nvSpPr>
        <p:spPr>
          <a:xfrm>
            <a:off x="11786978" y="9143921"/>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90</a:t>
            </a:r>
            <a:endParaRPr lang="en-US" sz="4400" dirty="0"/>
          </a:p>
        </p:txBody>
      </p:sp>
    </p:spTree>
    <p:extLst>
      <p:ext uri="{BB962C8B-B14F-4D97-AF65-F5344CB8AC3E}">
        <p14:creationId xmlns:p14="http://schemas.microsoft.com/office/powerpoint/2010/main" val="180777739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694581" y="1224786"/>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204514" y="4639178"/>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566643" y="-2441088"/>
            <a:ext cx="4317873" cy="5892879"/>
          </a:xfrm>
          <a:prstGeom prst="rect">
            <a:avLst/>
          </a:prstGeom>
        </p:spPr>
      </p:pic>
      <p:sp>
        <p:nvSpPr>
          <p:cNvPr id="12" name="Freeform 8"/>
          <p:cNvSpPr/>
          <p:nvPr/>
        </p:nvSpPr>
        <p:spPr>
          <a:xfrm>
            <a:off x="9448800" y="1573528"/>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smtClean="0">
                <a:solidFill>
                  <a:schemeClr val="accent2">
                    <a:lumMod val="20000"/>
                    <a:lumOff val="80000"/>
                  </a:schemeClr>
                </a:solidFill>
                <a:latin typeface="Arial Rounded MT Bold" panose="020F0704030504030204" pitchFamily="34" charset="0"/>
              </a:rPr>
              <a:t>  </a:t>
            </a:r>
            <a:r>
              <a:rPr lang="en-US" sz="6000" smtClean="0">
                <a:solidFill>
                  <a:schemeClr val="accent6">
                    <a:lumMod val="60000"/>
                    <a:lumOff val="40000"/>
                  </a:schemeClr>
                </a:solidFill>
                <a:latin typeface="Arial Rounded MT Bold" panose="020F0704030504030204" pitchFamily="34" charset="0"/>
              </a:rPr>
              <a:t>OOP Concept</a:t>
            </a:r>
            <a:endParaRPr lang="en-US" sz="6000" dirty="0">
              <a:solidFill>
                <a:schemeClr val="accent6">
                  <a:lumMod val="60000"/>
                  <a:lumOff val="40000"/>
                </a:schemeClr>
              </a:solidFill>
              <a:latin typeface="Arial Rounded MT Bold" panose="020F0704030504030204" pitchFamily="34" charset="0"/>
            </a:endParaRPr>
          </a:p>
        </p:txBody>
      </p:sp>
      <p:sp>
        <p:nvSpPr>
          <p:cNvPr id="2" name="Rectangle 1"/>
          <p:cNvSpPr/>
          <p:nvPr/>
        </p:nvSpPr>
        <p:spPr>
          <a:xfrm>
            <a:off x="2533792" y="3146656"/>
            <a:ext cx="15733888" cy="7048083"/>
          </a:xfrm>
          <a:prstGeom prst="rect">
            <a:avLst/>
          </a:prstGeom>
        </p:spPr>
        <p:txBody>
          <a:bodyPr wrap="square">
            <a:spAutoFit/>
          </a:bodyPr>
          <a:lstStyle/>
          <a:p>
            <a:pPr marL="457200" indent="-457200">
              <a:buFont typeface="Wingdings" panose="05000000000000000000" pitchFamily="2" charset="2"/>
              <a:buChar char="Ø"/>
            </a:pPr>
            <a:r>
              <a:rPr lang="en-US" sz="3600" b="1" dirty="0">
                <a:solidFill>
                  <a:schemeClr val="accent6">
                    <a:lumMod val="40000"/>
                    <a:lumOff val="60000"/>
                  </a:schemeClr>
                </a:solidFill>
              </a:rPr>
              <a:t>Classes and Objects</a:t>
            </a:r>
            <a:r>
              <a:rPr lang="en-US" sz="2800" dirty="0">
                <a:solidFill>
                  <a:schemeClr val="accent6">
                    <a:lumMod val="40000"/>
                    <a:lumOff val="60000"/>
                  </a:schemeClr>
                </a:solidFill>
              </a:rPr>
              <a:t>: The code defines a class called Client which represents the client application for a chat program. Objects of this class are created in the main method to run the chat client.</a:t>
            </a:r>
          </a:p>
          <a:p>
            <a:endParaRPr lang="en-US" sz="2800" dirty="0">
              <a:solidFill>
                <a:schemeClr val="accent6">
                  <a:lumMod val="40000"/>
                  <a:lumOff val="60000"/>
                </a:schemeClr>
              </a:solidFill>
            </a:endParaRPr>
          </a:p>
          <a:p>
            <a:pPr marL="457200" indent="-457200">
              <a:buFont typeface="Wingdings" panose="05000000000000000000" pitchFamily="2" charset="2"/>
              <a:buChar char="Ø"/>
            </a:pPr>
            <a:r>
              <a:rPr lang="en-US" sz="3600" b="1" dirty="0">
                <a:solidFill>
                  <a:schemeClr val="accent6">
                    <a:lumMod val="40000"/>
                    <a:lumOff val="60000"/>
                  </a:schemeClr>
                </a:solidFill>
              </a:rPr>
              <a:t>Encapsulation: </a:t>
            </a:r>
            <a:r>
              <a:rPr lang="en-US" sz="2800" dirty="0">
                <a:solidFill>
                  <a:schemeClr val="accent6">
                    <a:lumMod val="40000"/>
                    <a:lumOff val="60000"/>
                  </a:schemeClr>
                </a:solidFill>
              </a:rPr>
              <a:t>The class Client encapsulates the implementation details of the chat client, including the GUI components, event handling, and network communication. The instance variables and methods are appropriately encapsulated to control access and ensure data integrity.</a:t>
            </a:r>
          </a:p>
          <a:p>
            <a:endParaRPr lang="en-US" sz="2800" dirty="0">
              <a:solidFill>
                <a:schemeClr val="accent6">
                  <a:lumMod val="40000"/>
                  <a:lumOff val="60000"/>
                </a:schemeClr>
              </a:solidFill>
            </a:endParaRPr>
          </a:p>
          <a:p>
            <a:pPr marL="457200" indent="-457200">
              <a:buFont typeface="Wingdings" panose="05000000000000000000" pitchFamily="2" charset="2"/>
              <a:buChar char="Ø"/>
            </a:pPr>
            <a:r>
              <a:rPr lang="en-US" sz="3600" b="1" dirty="0">
                <a:solidFill>
                  <a:schemeClr val="accent6">
                    <a:lumMod val="40000"/>
                    <a:lumOff val="60000"/>
                  </a:schemeClr>
                </a:solidFill>
              </a:rPr>
              <a:t>Inheritance: </a:t>
            </a:r>
            <a:r>
              <a:rPr lang="en-US" sz="2800" dirty="0">
                <a:solidFill>
                  <a:schemeClr val="accent6">
                    <a:lumMod val="40000"/>
                    <a:lumOff val="60000"/>
                  </a:schemeClr>
                </a:solidFill>
              </a:rPr>
              <a:t>The code does not explicitly demonstrate inheritance, as the Client class does not extend any other class. However, inheritance could be used if the Client class were to inherit from a more generic </a:t>
            </a:r>
            <a:r>
              <a:rPr lang="en-US" sz="2800" dirty="0" smtClean="0">
                <a:solidFill>
                  <a:schemeClr val="accent6">
                    <a:lumMod val="40000"/>
                    <a:lumOff val="60000"/>
                  </a:schemeClr>
                </a:solidFill>
              </a:rPr>
              <a:t>ChatClient </a:t>
            </a:r>
            <a:r>
              <a:rPr lang="en-US" sz="2800" dirty="0">
                <a:solidFill>
                  <a:schemeClr val="accent6">
                    <a:lumMod val="40000"/>
                    <a:lumOff val="60000"/>
                  </a:schemeClr>
                </a:solidFill>
              </a:rPr>
              <a:t>class, which could provide common functionalities to multiple types of chat clients.</a:t>
            </a:r>
          </a:p>
          <a:p>
            <a:endParaRPr lang="en-US" sz="2800" dirty="0">
              <a:solidFill>
                <a:schemeClr val="accent6">
                  <a:lumMod val="40000"/>
                  <a:lumOff val="60000"/>
                </a:schemeClr>
              </a:solidFill>
            </a:endParaRPr>
          </a:p>
          <a:p>
            <a:pPr marL="457200" indent="-457200">
              <a:buFont typeface="Wingdings" panose="05000000000000000000" pitchFamily="2" charset="2"/>
              <a:buChar char="Ø"/>
            </a:pPr>
            <a:r>
              <a:rPr lang="en-US" sz="3600" b="1" dirty="0">
                <a:solidFill>
                  <a:schemeClr val="accent6">
                    <a:lumMod val="40000"/>
                    <a:lumOff val="60000"/>
                  </a:schemeClr>
                </a:solidFill>
              </a:rPr>
              <a:t>Abstraction: </a:t>
            </a:r>
            <a:r>
              <a:rPr lang="en-US" sz="2800" dirty="0">
                <a:solidFill>
                  <a:schemeClr val="accent6">
                    <a:lumMod val="40000"/>
                    <a:lumOff val="60000"/>
                  </a:schemeClr>
                </a:solidFill>
              </a:rPr>
              <a:t>The Client class abstracts the complexities of the chat client implementation by providing high-level methods and GUI components. The underlying details, such as network communication, are hidden from the user.</a:t>
            </a:r>
          </a:p>
        </p:txBody>
      </p:sp>
      <p:sp>
        <p:nvSpPr>
          <p:cNvPr id="9" name="Flowchart: Connector 8"/>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91</a:t>
            </a:r>
            <a:endParaRPr lang="en-US" sz="4400" dirty="0"/>
          </a:p>
        </p:txBody>
      </p:sp>
    </p:spTree>
    <p:extLst>
      <p:ext uri="{BB962C8B-B14F-4D97-AF65-F5344CB8AC3E}">
        <p14:creationId xmlns:p14="http://schemas.microsoft.com/office/powerpoint/2010/main" val="17203303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610774" y="1441513"/>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204514" y="4639178"/>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566643" y="-2441088"/>
            <a:ext cx="4317873" cy="5892879"/>
          </a:xfrm>
          <a:prstGeom prst="rect">
            <a:avLst/>
          </a:prstGeom>
        </p:spPr>
      </p:pic>
      <p:sp>
        <p:nvSpPr>
          <p:cNvPr id="12" name="Freeform 8"/>
          <p:cNvSpPr/>
          <p:nvPr/>
        </p:nvSpPr>
        <p:spPr>
          <a:xfrm>
            <a:off x="9448800" y="1573528"/>
            <a:ext cx="7034128" cy="1361891"/>
          </a:xfrm>
          <a:custGeom>
            <a:avLst/>
            <a:gdLst/>
            <a:ahLst/>
            <a:cxnLst/>
            <a:rect l="l" t="t" r="r" b="b"/>
            <a:pathLst>
              <a:path w="2078001" h="309730">
                <a:moveTo>
                  <a:pt x="49062" y="0"/>
                </a:moveTo>
                <a:lnTo>
                  <a:pt x="2028939" y="0"/>
                </a:lnTo>
                <a:cubicBezTo>
                  <a:pt x="2056035" y="0"/>
                  <a:pt x="2078001" y="21966"/>
                  <a:pt x="2078001" y="49062"/>
                </a:cubicBezTo>
                <a:lnTo>
                  <a:pt x="2078001" y="260668"/>
                </a:lnTo>
                <a:cubicBezTo>
                  <a:pt x="2078001" y="287764"/>
                  <a:pt x="2056035" y="309730"/>
                  <a:pt x="2028939" y="309730"/>
                </a:cubicBezTo>
                <a:lnTo>
                  <a:pt x="49062" y="309730"/>
                </a:lnTo>
                <a:cubicBezTo>
                  <a:pt x="21966" y="309730"/>
                  <a:pt x="0" y="287764"/>
                  <a:pt x="0" y="260668"/>
                </a:cubicBezTo>
                <a:lnTo>
                  <a:pt x="0" y="49062"/>
                </a:lnTo>
                <a:cubicBezTo>
                  <a:pt x="0" y="21966"/>
                  <a:pt x="21966" y="0"/>
                  <a:pt x="49062" y="0"/>
                </a:cubicBezTo>
                <a:close/>
              </a:path>
            </a:pathLst>
          </a:custGeom>
          <a:solidFill>
            <a:schemeClr val="tx2">
              <a:lumMod val="75000"/>
            </a:schemeClr>
          </a:solidFill>
        </p:spPr>
        <p:txBody>
          <a:bodyPr/>
          <a:lstStyle/>
          <a:p>
            <a:pPr algn="ctr"/>
            <a:r>
              <a:rPr lang="en-US" sz="4800" smtClean="0">
                <a:solidFill>
                  <a:schemeClr val="accent2">
                    <a:lumMod val="20000"/>
                    <a:lumOff val="80000"/>
                  </a:schemeClr>
                </a:solidFill>
                <a:latin typeface="Arial Rounded MT Bold" panose="020F0704030504030204" pitchFamily="34" charset="0"/>
              </a:rPr>
              <a:t>  </a:t>
            </a:r>
            <a:r>
              <a:rPr lang="en-US" sz="6000" smtClean="0">
                <a:solidFill>
                  <a:schemeClr val="accent6">
                    <a:lumMod val="60000"/>
                    <a:lumOff val="40000"/>
                  </a:schemeClr>
                </a:solidFill>
                <a:latin typeface="Arial Rounded MT Bold" panose="020F0704030504030204" pitchFamily="34" charset="0"/>
              </a:rPr>
              <a:t>OOP Concept</a:t>
            </a:r>
            <a:endParaRPr lang="en-US" sz="6000" dirty="0">
              <a:solidFill>
                <a:schemeClr val="accent6">
                  <a:lumMod val="60000"/>
                  <a:lumOff val="40000"/>
                </a:schemeClr>
              </a:solidFill>
              <a:latin typeface="Arial Rounded MT Bold" panose="020F0704030504030204" pitchFamily="34" charset="0"/>
            </a:endParaRPr>
          </a:p>
        </p:txBody>
      </p:sp>
      <p:sp>
        <p:nvSpPr>
          <p:cNvPr id="8" name="Rectangle 7"/>
          <p:cNvSpPr/>
          <p:nvPr/>
        </p:nvSpPr>
        <p:spPr>
          <a:xfrm>
            <a:off x="2971800" y="3451791"/>
            <a:ext cx="15087600" cy="5201424"/>
          </a:xfrm>
          <a:prstGeom prst="rect">
            <a:avLst/>
          </a:prstGeom>
        </p:spPr>
        <p:txBody>
          <a:bodyPr wrap="square">
            <a:spAutoFit/>
          </a:bodyPr>
          <a:lstStyle/>
          <a:p>
            <a:pPr marL="571500" indent="-571500">
              <a:buFont typeface="Wingdings" panose="05000000000000000000" pitchFamily="2" charset="2"/>
              <a:buChar char="Ø"/>
            </a:pPr>
            <a:r>
              <a:rPr lang="en-US" sz="3600" b="1" dirty="0">
                <a:solidFill>
                  <a:schemeClr val="accent6">
                    <a:lumMod val="60000"/>
                    <a:lumOff val="40000"/>
                  </a:schemeClr>
                </a:solidFill>
              </a:rPr>
              <a:t>Polymorphism: </a:t>
            </a:r>
            <a:r>
              <a:rPr lang="en-US" sz="2800" dirty="0">
                <a:solidFill>
                  <a:schemeClr val="accent6">
                    <a:lumMod val="60000"/>
                    <a:lumOff val="40000"/>
                  </a:schemeClr>
                </a:solidFill>
              </a:rPr>
              <a:t>Polymorphism is not explicitly demonstrated in the provided code. However, it could be utilized if there were multiple types of clients, each implementing a common interface or extending an abstract class, but with different implementations of certain methods.</a:t>
            </a:r>
          </a:p>
          <a:p>
            <a:endParaRPr lang="en-US" sz="2800" dirty="0">
              <a:solidFill>
                <a:schemeClr val="accent6">
                  <a:lumMod val="60000"/>
                  <a:lumOff val="40000"/>
                </a:schemeClr>
              </a:solidFill>
            </a:endParaRPr>
          </a:p>
          <a:p>
            <a:pPr marL="571500" indent="-571500">
              <a:buFont typeface="Wingdings" panose="05000000000000000000" pitchFamily="2" charset="2"/>
              <a:buChar char="Ø"/>
            </a:pPr>
            <a:r>
              <a:rPr lang="en-US" sz="3600" b="1" dirty="0">
                <a:solidFill>
                  <a:schemeClr val="accent6">
                    <a:lumMod val="60000"/>
                    <a:lumOff val="40000"/>
                  </a:schemeClr>
                </a:solidFill>
              </a:rPr>
              <a:t>Method Overriding: </a:t>
            </a:r>
            <a:r>
              <a:rPr lang="en-US" sz="2800" dirty="0">
                <a:solidFill>
                  <a:schemeClr val="accent6">
                    <a:lumMod val="60000"/>
                    <a:lumOff val="40000"/>
                  </a:schemeClr>
                </a:solidFill>
              </a:rPr>
              <a:t>The actionPerformed method in the Client class overrides the corresponding method defined in the ActionListener interface. This allows the custom implementation of the method to handle button click events.</a:t>
            </a:r>
          </a:p>
          <a:p>
            <a:endParaRPr lang="en-US" sz="2800" dirty="0">
              <a:solidFill>
                <a:schemeClr val="accent6">
                  <a:lumMod val="60000"/>
                  <a:lumOff val="40000"/>
                </a:schemeClr>
              </a:solidFill>
            </a:endParaRPr>
          </a:p>
          <a:p>
            <a:pPr marL="571500" indent="-571500">
              <a:buFont typeface="Wingdings" panose="05000000000000000000" pitchFamily="2" charset="2"/>
              <a:buChar char="Ø"/>
            </a:pPr>
            <a:r>
              <a:rPr lang="en-US" sz="3600" b="1" dirty="0">
                <a:solidFill>
                  <a:schemeClr val="accent6">
                    <a:lumMod val="60000"/>
                    <a:lumOff val="40000"/>
                  </a:schemeClr>
                </a:solidFill>
              </a:rPr>
              <a:t>Method Overloading: </a:t>
            </a:r>
            <a:r>
              <a:rPr lang="en-US" sz="2800" dirty="0">
                <a:solidFill>
                  <a:schemeClr val="accent6">
                    <a:lumMod val="60000"/>
                    <a:lumOff val="40000"/>
                  </a:schemeClr>
                </a:solidFill>
              </a:rPr>
              <a:t>Method overloading is not demonstrated in the provided code. It allows defining multiple methods with the same name but different parameter lists, enabling flexibility in method invocation.</a:t>
            </a:r>
          </a:p>
        </p:txBody>
      </p:sp>
      <p:sp>
        <p:nvSpPr>
          <p:cNvPr id="9" name="Rectangle 8"/>
          <p:cNvSpPr/>
          <p:nvPr/>
        </p:nvSpPr>
        <p:spPr>
          <a:xfrm>
            <a:off x="2756318" y="8653215"/>
            <a:ext cx="14160082" cy="1261884"/>
          </a:xfrm>
          <a:prstGeom prst="rect">
            <a:avLst/>
          </a:prstGeom>
        </p:spPr>
        <p:txBody>
          <a:bodyPr wrap="square">
            <a:spAutoFit/>
          </a:bodyPr>
          <a:lstStyle/>
          <a:p>
            <a:pPr algn="ctr"/>
            <a:r>
              <a:rPr lang="en-US" sz="3200" dirty="0">
                <a:solidFill>
                  <a:srgbClr val="FFC000"/>
                </a:solidFill>
              </a:rPr>
              <a:t>By utilizing these </a:t>
            </a:r>
            <a:r>
              <a:rPr lang="en-US" sz="3200" dirty="0" smtClean="0">
                <a:solidFill>
                  <a:srgbClr val="FFC000"/>
                </a:solidFill>
              </a:rPr>
              <a:t>OOP principles &amp; concepts, </a:t>
            </a:r>
            <a:r>
              <a:rPr lang="en-US" sz="3200" dirty="0">
                <a:solidFill>
                  <a:srgbClr val="FFC000"/>
                </a:solidFill>
              </a:rPr>
              <a:t>this project will create a well-structured and maintainable codebase for the </a:t>
            </a:r>
            <a:r>
              <a:rPr lang="en-US" sz="3200" dirty="0" smtClean="0">
                <a:solidFill>
                  <a:srgbClr val="FFC000"/>
                </a:solidFill>
              </a:rPr>
              <a:t>chatting application: </a:t>
            </a:r>
            <a:r>
              <a:rPr lang="en-US" sz="4400" dirty="0" smtClean="0">
                <a:solidFill>
                  <a:srgbClr val="FFFF99"/>
                </a:solidFill>
              </a:rPr>
              <a:t>TalkBuddy</a:t>
            </a:r>
            <a:endParaRPr lang="en-US" sz="3200" dirty="0">
              <a:solidFill>
                <a:srgbClr val="FFFF99"/>
              </a:solidFill>
            </a:endParaRPr>
          </a:p>
        </p:txBody>
      </p:sp>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92</a:t>
            </a:r>
            <a:endParaRPr lang="en-US" sz="4400" dirty="0"/>
          </a:p>
        </p:txBody>
      </p:sp>
    </p:spTree>
    <p:extLst>
      <p:ext uri="{BB962C8B-B14F-4D97-AF65-F5344CB8AC3E}">
        <p14:creationId xmlns:p14="http://schemas.microsoft.com/office/powerpoint/2010/main" val="5416118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812653" y="2322150"/>
            <a:ext cx="3662625" cy="5642699"/>
          </a:xfrm>
          <a:prstGeom prst="rect">
            <a:avLst/>
          </a:prstGeom>
        </p:spPr>
      </p:pic>
      <p:sp>
        <p:nvSpPr>
          <p:cNvPr id="6" name="Rectangle 5"/>
          <p:cNvSpPr/>
          <p:nvPr/>
        </p:nvSpPr>
        <p:spPr>
          <a:xfrm>
            <a:off x="883082" y="2076226"/>
            <a:ext cx="12877800" cy="8094524"/>
          </a:xfrm>
          <a:prstGeom prst="rect">
            <a:avLst/>
          </a:prstGeom>
        </p:spPr>
        <p:txBody>
          <a:bodyPr wrap="square">
            <a:spAutoFit/>
          </a:bodyPr>
          <a:lstStyle/>
          <a:p>
            <a:pPr marL="571500" indent="-571500">
              <a:buFont typeface="Arial" panose="020B0604020202020204" pitchFamily="34" charset="0"/>
              <a:buChar char="•"/>
            </a:pPr>
            <a:r>
              <a:rPr lang="en-US" sz="4000" b="1" dirty="0">
                <a:solidFill>
                  <a:schemeClr val="accent5">
                    <a:lumMod val="20000"/>
                    <a:lumOff val="80000"/>
                  </a:schemeClr>
                </a:solidFill>
              </a:rPr>
              <a:t>Multi-User </a:t>
            </a:r>
            <a:r>
              <a:rPr lang="en-US" sz="4000" b="1" dirty="0" smtClean="0">
                <a:solidFill>
                  <a:schemeClr val="accent5">
                    <a:lumMod val="20000"/>
                    <a:lumOff val="80000"/>
                  </a:schemeClr>
                </a:solidFill>
              </a:rPr>
              <a:t>Support</a:t>
            </a:r>
          </a:p>
          <a:p>
            <a:pPr marL="571500" indent="-571500">
              <a:buFont typeface="Arial" panose="020B0604020202020204" pitchFamily="34" charset="0"/>
              <a:buChar char="•"/>
            </a:pPr>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Audio and Video </a:t>
            </a:r>
            <a:r>
              <a:rPr lang="en-US" sz="4000" b="1" dirty="0" smtClean="0">
                <a:solidFill>
                  <a:schemeClr val="accent5">
                    <a:lumMod val="20000"/>
                    <a:lumOff val="80000"/>
                  </a:schemeClr>
                </a:solidFill>
              </a:rPr>
              <a:t>Calls</a:t>
            </a:r>
          </a:p>
          <a:p>
            <a:pPr marL="571500" indent="-571500">
              <a:buFont typeface="Arial" panose="020B0604020202020204" pitchFamily="34" charset="0"/>
              <a:buChar char="•"/>
            </a:pPr>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Artificial Intelligence-based </a:t>
            </a:r>
            <a:r>
              <a:rPr lang="en-US" sz="4000" b="1" dirty="0" smtClean="0">
                <a:solidFill>
                  <a:schemeClr val="accent5">
                    <a:lumMod val="20000"/>
                    <a:lumOff val="80000"/>
                  </a:schemeClr>
                </a:solidFill>
              </a:rPr>
              <a:t>Features</a:t>
            </a:r>
          </a:p>
          <a:p>
            <a:pPr marL="571500" indent="-571500">
              <a:buFont typeface="Arial" panose="020B0604020202020204" pitchFamily="34" charset="0"/>
              <a:buChar char="•"/>
            </a:pPr>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Voice </a:t>
            </a:r>
            <a:r>
              <a:rPr lang="en-US" sz="4000" b="1" dirty="0" smtClean="0">
                <a:solidFill>
                  <a:schemeClr val="accent5">
                    <a:lumMod val="20000"/>
                    <a:lumOff val="80000"/>
                  </a:schemeClr>
                </a:solidFill>
              </a:rPr>
              <a:t>Messaging</a:t>
            </a:r>
          </a:p>
          <a:p>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File </a:t>
            </a:r>
            <a:r>
              <a:rPr lang="en-US" sz="4000" b="1" dirty="0" smtClean="0">
                <a:solidFill>
                  <a:schemeClr val="accent5">
                    <a:lumMod val="20000"/>
                    <a:lumOff val="80000"/>
                  </a:schemeClr>
                </a:solidFill>
              </a:rPr>
              <a:t>Transfer</a:t>
            </a:r>
          </a:p>
          <a:p>
            <a:pPr marL="571500" indent="-571500">
              <a:buFont typeface="Arial" panose="020B0604020202020204" pitchFamily="34" charset="0"/>
              <a:buChar char="•"/>
            </a:pPr>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Emoticons and Rich </a:t>
            </a:r>
            <a:r>
              <a:rPr lang="en-US" sz="4000" b="1" dirty="0" smtClean="0">
                <a:solidFill>
                  <a:schemeClr val="accent5">
                    <a:lumMod val="20000"/>
                    <a:lumOff val="80000"/>
                  </a:schemeClr>
                </a:solidFill>
              </a:rPr>
              <a:t>Text</a:t>
            </a:r>
          </a:p>
          <a:p>
            <a:pPr marL="571500" indent="-571500">
              <a:buFont typeface="Arial" panose="020B0604020202020204" pitchFamily="34" charset="0"/>
              <a:buChar char="•"/>
            </a:pPr>
            <a:endParaRPr lang="en-US" sz="4000" b="1" dirty="0">
              <a:solidFill>
                <a:schemeClr val="accent5">
                  <a:lumMod val="20000"/>
                  <a:lumOff val="80000"/>
                </a:schemeClr>
              </a:solidFill>
            </a:endParaRPr>
          </a:p>
          <a:p>
            <a:pPr marL="571500" indent="-571500">
              <a:buFont typeface="Arial" panose="020B0604020202020204" pitchFamily="34" charset="0"/>
              <a:buChar char="•"/>
            </a:pPr>
            <a:r>
              <a:rPr lang="en-US" sz="4000" b="1" dirty="0">
                <a:solidFill>
                  <a:schemeClr val="accent5">
                    <a:lumMod val="20000"/>
                    <a:lumOff val="80000"/>
                  </a:schemeClr>
                </a:solidFill>
              </a:rPr>
              <a:t>User Authentication and Authorization</a:t>
            </a:r>
            <a:endParaRPr lang="en-US" sz="3200" dirty="0">
              <a:solidFill>
                <a:schemeClr val="accent5">
                  <a:lumMod val="20000"/>
                  <a:lumOff val="80000"/>
                </a:schemeClr>
              </a:solidFill>
            </a:endParaRPr>
          </a:p>
        </p:txBody>
      </p:sp>
      <p:sp>
        <p:nvSpPr>
          <p:cNvPr id="8" name="TextBox 25"/>
          <p:cNvSpPr txBox="1"/>
          <p:nvPr/>
        </p:nvSpPr>
        <p:spPr>
          <a:xfrm>
            <a:off x="0" y="472021"/>
            <a:ext cx="16992600" cy="1147237"/>
          </a:xfrm>
          <a:prstGeom prst="rect">
            <a:avLst/>
          </a:prstGeom>
        </p:spPr>
        <p:txBody>
          <a:bodyPr wrap="square" lIns="0" tIns="0" rIns="0" bIns="0" rtlCol="0" anchor="t">
            <a:spAutoFit/>
          </a:bodyPr>
          <a:lstStyle/>
          <a:p>
            <a:pPr algn="ctr">
              <a:lnSpc>
                <a:spcPts val="10199"/>
              </a:lnSpc>
            </a:pPr>
            <a:r>
              <a:rPr lang="en-US" sz="5400" dirty="0" smtClean="0">
                <a:solidFill>
                  <a:schemeClr val="bg1"/>
                </a:solidFill>
                <a:latin typeface="Nourd Bold Bold"/>
              </a:rPr>
              <a:t>Future Enhancements &amp; Works</a:t>
            </a:r>
            <a:endParaRPr lang="en-US" sz="5400" dirty="0">
              <a:solidFill>
                <a:schemeClr val="bg1"/>
              </a:solidFill>
              <a:latin typeface="Nourd Bold Bold"/>
            </a:endParaRPr>
          </a:p>
        </p:txBody>
      </p:sp>
      <p:pic>
        <p:nvPicPr>
          <p:cNvPr id="9" name="Picture 6"/>
          <p:cNvPicPr>
            <a:picLocks noChangeAspect="1"/>
          </p:cNvPicPr>
          <p:nvPr/>
        </p:nvPicPr>
        <p:blipFill>
          <a:blip r:embed="rId4"/>
          <a:srcRect/>
          <a:stretch>
            <a:fillRect/>
          </a:stretch>
        </p:blipFill>
        <p:spPr>
          <a:xfrm>
            <a:off x="15080047" y="8877300"/>
            <a:ext cx="3825105" cy="1947116"/>
          </a:xfrm>
          <a:prstGeom prst="rect">
            <a:avLst/>
          </a:prstGeom>
        </p:spPr>
      </p:pic>
      <p:pic>
        <p:nvPicPr>
          <p:cNvPr id="11" name="Picture 8"/>
          <p:cNvPicPr>
            <a:picLocks noChangeAspect="1"/>
          </p:cNvPicPr>
          <p:nvPr/>
        </p:nvPicPr>
        <p:blipFill>
          <a:blip r:embed="rId5"/>
          <a:srcRect/>
          <a:stretch>
            <a:fillRect/>
          </a:stretch>
        </p:blipFill>
        <p:spPr>
          <a:xfrm>
            <a:off x="14643964" y="375034"/>
            <a:ext cx="3232965" cy="2634866"/>
          </a:xfrm>
          <a:prstGeom prst="rect">
            <a:avLst/>
          </a:prstGeom>
        </p:spPr>
      </p:pic>
      <p:pic>
        <p:nvPicPr>
          <p:cNvPr id="12" name="Picture 6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931925" y="6090256"/>
            <a:ext cx="818051" cy="786817"/>
          </a:xfrm>
          <a:prstGeom prst="rect">
            <a:avLst/>
          </a:prstGeom>
        </p:spPr>
      </p:pic>
      <p:pic>
        <p:nvPicPr>
          <p:cNvPr id="13" name="Picture 6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1198717" y="7964849"/>
            <a:ext cx="818051" cy="798715"/>
          </a:xfrm>
          <a:prstGeom prst="rect">
            <a:avLst/>
          </a:prstGeom>
        </p:spPr>
      </p:pic>
      <p:pic>
        <p:nvPicPr>
          <p:cNvPr id="14" name="Picture 7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838200" y="472825"/>
            <a:ext cx="1137589" cy="1110700"/>
          </a:xfrm>
          <a:prstGeom prst="rect">
            <a:avLst/>
          </a:prstGeom>
        </p:spPr>
      </p:pic>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93</a:t>
            </a:r>
            <a:endParaRPr lang="en-US" sz="4400" dirty="0"/>
          </a:p>
        </p:txBody>
      </p:sp>
    </p:spTree>
    <p:extLst>
      <p:ext uri="{BB962C8B-B14F-4D97-AF65-F5344CB8AC3E}">
        <p14:creationId xmlns:p14="http://schemas.microsoft.com/office/powerpoint/2010/main" val="33792224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grpSp>
        <p:nvGrpSpPr>
          <p:cNvPr id="63" name="Group 63"/>
          <p:cNvGrpSpPr/>
          <p:nvPr/>
        </p:nvGrpSpPr>
        <p:grpSpPr>
          <a:xfrm>
            <a:off x="2756477" y="8174636"/>
            <a:ext cx="1583400" cy="1394606"/>
            <a:chOff x="1813" y="0"/>
            <a:chExt cx="809173" cy="820413"/>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65"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u="none" spc="160" dirty="0">
                  <a:solidFill>
                    <a:srgbClr val="3EDAD8"/>
                  </a:solidFill>
                  <a:latin typeface="Aileron Regular Bold"/>
                </a:rPr>
                <a:t>1</a:t>
              </a:r>
            </a:p>
          </p:txBody>
        </p:sp>
      </p:gr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sp>
        <p:nvSpPr>
          <p:cNvPr id="30" name="Rectangle 29"/>
          <p:cNvSpPr/>
          <p:nvPr/>
        </p:nvSpPr>
        <p:spPr>
          <a:xfrm>
            <a:off x="4182779" y="867570"/>
            <a:ext cx="9695580" cy="1400383"/>
          </a:xfrm>
          <a:prstGeom prst="rect">
            <a:avLst/>
          </a:prstGeom>
        </p:spPr>
        <p:txBody>
          <a:bodyPr wrap="square">
            <a:spAutoFit/>
          </a:bodyPr>
          <a:lstStyle/>
          <a:p>
            <a:pPr algn="ctr">
              <a:lnSpc>
                <a:spcPts val="10199"/>
              </a:lnSpc>
            </a:pPr>
            <a:r>
              <a:rPr lang="en-US" sz="6600" dirty="0" smtClean="0">
                <a:solidFill>
                  <a:schemeClr val="bg1"/>
                </a:solidFill>
                <a:latin typeface="Nourd Bold Bold"/>
              </a:rPr>
              <a:t>Potential Questions</a:t>
            </a:r>
          </a:p>
        </p:txBody>
      </p:sp>
      <p:sp>
        <p:nvSpPr>
          <p:cNvPr id="2" name="Rounded Rectangle 1"/>
          <p:cNvSpPr/>
          <p:nvPr/>
        </p:nvSpPr>
        <p:spPr>
          <a:xfrm>
            <a:off x="924158" y="2819859"/>
            <a:ext cx="5248041" cy="5073127"/>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How can the group chat feature be developed to improve collaboration and communication among participants?</a:t>
            </a:r>
          </a:p>
        </p:txBody>
      </p:sp>
      <p:sp>
        <p:nvSpPr>
          <p:cNvPr id="69" name="Rounded Rectangle 68"/>
          <p:cNvSpPr/>
          <p:nvPr/>
        </p:nvSpPr>
        <p:spPr>
          <a:xfrm>
            <a:off x="6755551" y="2949176"/>
            <a:ext cx="5248041" cy="5073127"/>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How can artificial intelligence and natural language processing techniques be leveraged to improve the chat client's functionality, such as providing automated suggestions, intelligent message filtering, or sentiment </a:t>
            </a:r>
            <a:r>
              <a:rPr lang="en-US" sz="3200" dirty="0" smtClean="0">
                <a:solidFill>
                  <a:schemeClr val="tx1"/>
                </a:solidFill>
              </a:rPr>
              <a:t>analysis?</a:t>
            </a:r>
            <a:endParaRPr lang="en-US" sz="3200" dirty="0">
              <a:solidFill>
                <a:schemeClr val="tx1"/>
              </a:solidFill>
            </a:endParaRPr>
          </a:p>
        </p:txBody>
      </p:sp>
      <p:sp>
        <p:nvSpPr>
          <p:cNvPr id="71" name="Rounded Rectangle 70"/>
          <p:cNvSpPr/>
          <p:nvPr/>
        </p:nvSpPr>
        <p:spPr>
          <a:xfrm>
            <a:off x="12521775" y="2949518"/>
            <a:ext cx="5248041" cy="5073127"/>
          </a:xfrm>
          <a:prstGeom prst="roundRect">
            <a:avLst/>
          </a:prstGeom>
          <a:blipFill>
            <a:blip r:embed="rId3"/>
            <a:tile tx="0" ty="0" sx="100000" sy="100000" flip="none" algn="tl"/>
          </a:bli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How can the chat client's security be further strengthened to protect user privacy and prevent unauthorized access or data breaches?</a:t>
            </a:r>
          </a:p>
        </p:txBody>
      </p:sp>
      <p:grpSp>
        <p:nvGrpSpPr>
          <p:cNvPr id="72" name="Group 63"/>
          <p:cNvGrpSpPr/>
          <p:nvPr/>
        </p:nvGrpSpPr>
        <p:grpSpPr>
          <a:xfrm>
            <a:off x="8587871" y="8286350"/>
            <a:ext cx="1583400" cy="1394606"/>
            <a:chOff x="1813" y="0"/>
            <a:chExt cx="809173" cy="820413"/>
          </a:xfrm>
        </p:grpSpPr>
        <p:sp>
          <p:nvSpPr>
            <p:cNvPr id="73"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74"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spc="160" dirty="0">
                  <a:solidFill>
                    <a:srgbClr val="3EDAD8"/>
                  </a:solidFill>
                  <a:latin typeface="Aileron Regular Bold"/>
                </a:rPr>
                <a:t>2</a:t>
              </a:r>
              <a:endParaRPr lang="en-US" sz="6000" u="none" spc="160" dirty="0">
                <a:solidFill>
                  <a:srgbClr val="3EDAD8"/>
                </a:solidFill>
                <a:latin typeface="Aileron Regular Bold"/>
              </a:endParaRPr>
            </a:p>
          </p:txBody>
        </p:sp>
      </p:grpSp>
      <p:grpSp>
        <p:nvGrpSpPr>
          <p:cNvPr id="75" name="Group 63"/>
          <p:cNvGrpSpPr/>
          <p:nvPr/>
        </p:nvGrpSpPr>
        <p:grpSpPr>
          <a:xfrm>
            <a:off x="14419265" y="8228738"/>
            <a:ext cx="1583400" cy="1394606"/>
            <a:chOff x="1813" y="0"/>
            <a:chExt cx="809173" cy="820413"/>
          </a:xfrm>
        </p:grpSpPr>
        <p:sp>
          <p:nvSpPr>
            <p:cNvPr id="76"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77" name="TextBox 65"/>
            <p:cNvSpPr txBox="1"/>
            <p:nvPr/>
          </p:nvSpPr>
          <p:spPr>
            <a:xfrm>
              <a:off x="76199" y="131438"/>
              <a:ext cx="660400" cy="688975"/>
            </a:xfrm>
            <a:prstGeom prst="rect">
              <a:avLst/>
            </a:prstGeom>
          </p:spPr>
          <p:txBody>
            <a:bodyPr lIns="50800" tIns="50800" rIns="50800" bIns="50800" rtlCol="0" anchor="ctr"/>
            <a:lstStyle/>
            <a:p>
              <a:pPr marL="0" lvl="0" indent="0" algn="ctr">
                <a:lnSpc>
                  <a:spcPts val="4160"/>
                </a:lnSpc>
                <a:spcBef>
                  <a:spcPct val="0"/>
                </a:spcBef>
              </a:pPr>
              <a:r>
                <a:rPr lang="en-US" sz="6000" spc="160" dirty="0">
                  <a:solidFill>
                    <a:srgbClr val="3EDAD8"/>
                  </a:solidFill>
                  <a:latin typeface="Aileron Regular Bold"/>
                </a:rPr>
                <a:t>3</a:t>
              </a:r>
              <a:endParaRPr lang="en-US" sz="6000" u="none" spc="160" dirty="0">
                <a:solidFill>
                  <a:srgbClr val="3EDAD8"/>
                </a:solidFill>
                <a:latin typeface="Aileron Regular Bold"/>
              </a:endParaRPr>
            </a:p>
          </p:txBody>
        </p:sp>
      </p:grpSp>
      <p:sp>
        <p:nvSpPr>
          <p:cNvPr id="20" name="Flowchart: Connector 1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94</a:t>
            </a:r>
            <a:endParaRPr lang="en-US" sz="4400" dirty="0"/>
          </a:p>
        </p:txBody>
      </p:sp>
    </p:spTree>
    <p:extLst>
      <p:ext uri="{BB962C8B-B14F-4D97-AF65-F5344CB8AC3E}">
        <p14:creationId xmlns:p14="http://schemas.microsoft.com/office/powerpoint/2010/main" val="11423568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 name="Rectangle 2"/>
          <p:cNvSpPr/>
          <p:nvPr/>
        </p:nvSpPr>
        <p:spPr>
          <a:xfrm>
            <a:off x="6138078" y="342900"/>
            <a:ext cx="6399509" cy="970266"/>
          </a:xfrm>
          <a:prstGeom prst="rect">
            <a:avLst/>
          </a:prstGeom>
        </p:spPr>
        <p:txBody>
          <a:bodyPr wrap="none">
            <a:spAutoFit/>
          </a:bodyPr>
          <a:lstStyle/>
          <a:p>
            <a:pPr algn="ctr">
              <a:lnSpc>
                <a:spcPts val="6719"/>
              </a:lnSpc>
            </a:pPr>
            <a:r>
              <a:rPr lang="en-US" sz="8000" dirty="0" smtClean="0">
                <a:solidFill>
                  <a:schemeClr val="accent6">
                    <a:lumMod val="60000"/>
                    <a:lumOff val="40000"/>
                  </a:schemeClr>
                </a:solidFill>
                <a:latin typeface="Clear Sans Bold Bold"/>
              </a:rPr>
              <a:t>Project Demo</a:t>
            </a:r>
            <a:endParaRPr lang="en-US" sz="8000" dirty="0">
              <a:solidFill>
                <a:schemeClr val="accent6">
                  <a:lumMod val="60000"/>
                  <a:lumOff val="40000"/>
                </a:schemeClr>
              </a:solidFill>
              <a:latin typeface="Clear Sans Bold Bold"/>
            </a:endParaRPr>
          </a:p>
        </p:txBody>
      </p:sp>
      <p:pic>
        <p:nvPicPr>
          <p:cNvPr id="4" name="Picture 6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32765" y="3771900"/>
            <a:ext cx="1190063" cy="1144625"/>
          </a:xfrm>
          <a:prstGeom prst="rect">
            <a:avLst/>
          </a:prstGeom>
        </p:spPr>
      </p:pic>
      <p:pic>
        <p:nvPicPr>
          <p:cNvPr id="5" name="Picture 6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432765" y="8146673"/>
            <a:ext cx="1248715" cy="1219200"/>
          </a:xfrm>
          <a:prstGeom prst="rect">
            <a:avLst/>
          </a:prstGeom>
        </p:spPr>
      </p:pic>
      <p:pic>
        <p:nvPicPr>
          <p:cNvPr id="6" name="Picture 6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a:off x="16682720" y="5971940"/>
            <a:ext cx="1377917" cy="1312780"/>
          </a:xfrm>
          <a:prstGeom prst="rect">
            <a:avLst/>
          </a:prstGeom>
        </p:spPr>
      </p:pic>
      <p:pic>
        <p:nvPicPr>
          <p:cNvPr id="7" name="Picture 7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16687800" y="320040"/>
            <a:ext cx="1046651" cy="1021912"/>
          </a:xfrm>
          <a:prstGeom prst="rect">
            <a:avLst/>
          </a:prstGeom>
        </p:spPr>
      </p:pic>
      <p:pic>
        <p:nvPicPr>
          <p:cNvPr id="8" name="Picture 9"/>
          <p:cNvPicPr>
            <a:picLocks noChangeAspect="1"/>
          </p:cNvPicPr>
          <p:nvPr/>
        </p:nvPicPr>
        <p:blipFill>
          <a:blip r:embed="rId22"/>
          <a:srcRect/>
          <a:stretch>
            <a:fillRect/>
          </a:stretch>
        </p:blipFill>
        <p:spPr>
          <a:xfrm>
            <a:off x="77441" y="38100"/>
            <a:ext cx="1959362" cy="1947116"/>
          </a:xfrm>
          <a:prstGeom prst="rect">
            <a:avLst/>
          </a:prstGeom>
        </p:spPr>
      </p:pic>
      <p:pic>
        <p:nvPicPr>
          <p:cNvPr id="9" name="talk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2743200" y="1485900"/>
            <a:ext cx="13417748" cy="7543800"/>
          </a:xfrm>
          <a:prstGeom prst="rect">
            <a:avLst/>
          </a:prstGeom>
        </p:spPr>
      </p:pic>
      <p:sp>
        <p:nvSpPr>
          <p:cNvPr id="10" name="Flowchart: Connector 9"/>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95</a:t>
            </a:r>
            <a:endParaRPr lang="en-US" sz="4400" dirty="0"/>
          </a:p>
        </p:txBody>
      </p:sp>
    </p:spTree>
    <p:extLst>
      <p:ext uri="{BB962C8B-B14F-4D97-AF65-F5344CB8AC3E}">
        <p14:creationId xmlns:p14="http://schemas.microsoft.com/office/powerpoint/2010/main" val="33830217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934319" y="10078509"/>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35" name="TextBox 35"/>
          <p:cNvSpPr txBox="1"/>
          <p:nvPr/>
        </p:nvSpPr>
        <p:spPr>
          <a:xfrm>
            <a:off x="3048847" y="1827848"/>
            <a:ext cx="12246346" cy="381579"/>
          </a:xfrm>
          <a:prstGeom prst="rect">
            <a:avLst/>
          </a:prstGeom>
        </p:spPr>
        <p:txBody>
          <a:bodyPr lIns="0" tIns="0" rIns="0" bIns="0" rtlCol="0" anchor="t">
            <a:spAutoFit/>
          </a:bodyPr>
          <a:lstStyle/>
          <a:p>
            <a:pPr algn="ctr">
              <a:lnSpc>
                <a:spcPts val="3299"/>
              </a:lnSpc>
            </a:pPr>
            <a:endParaRPr lang="en-US" sz="2199" spc="65" dirty="0">
              <a:solidFill>
                <a:srgbClr val="FFFFFF"/>
              </a:solidFill>
              <a:latin typeface="Aileron Regular"/>
            </a:endParaRPr>
          </a:p>
        </p:txBody>
      </p:sp>
      <p:pic>
        <p:nvPicPr>
          <p:cNvPr id="29" name="Picture 28"/>
          <p:cNvPicPr>
            <a:picLocks noChangeAspect="1"/>
          </p:cNvPicPr>
          <p:nvPr/>
        </p:nvPicPr>
        <p:blipFill>
          <a:blip r:embed="rId2"/>
          <a:stretch>
            <a:fillRect/>
          </a:stretch>
        </p:blipFill>
        <p:spPr>
          <a:xfrm>
            <a:off x="-4099" y="-11186"/>
            <a:ext cx="18292099" cy="4203508"/>
          </a:xfrm>
          <a:prstGeom prst="rect">
            <a:avLst/>
          </a:prstGeom>
        </p:spPr>
      </p:pic>
      <p:grpSp>
        <p:nvGrpSpPr>
          <p:cNvPr id="56" name="Group 56"/>
          <p:cNvGrpSpPr/>
          <p:nvPr/>
        </p:nvGrpSpPr>
        <p:grpSpPr>
          <a:xfrm>
            <a:off x="760767" y="539405"/>
            <a:ext cx="1479232" cy="1479232"/>
            <a:chOff x="0" y="0"/>
            <a:chExt cx="1972310" cy="1972310"/>
          </a:xfrm>
        </p:grpSpPr>
        <p:grpSp>
          <p:nvGrpSpPr>
            <p:cNvPr id="57" name="Group 57"/>
            <p:cNvGrpSpPr/>
            <p:nvPr/>
          </p:nvGrpSpPr>
          <p:grpSpPr>
            <a:xfrm>
              <a:off x="0" y="0"/>
              <a:ext cx="1972310" cy="1972310"/>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60" name="Picture 6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386865" y="558813"/>
              <a:ext cx="1198581" cy="916914"/>
            </a:xfrm>
            <a:prstGeom prst="rect">
              <a:avLst/>
            </a:prstGeom>
          </p:spPr>
        </p:pic>
      </p:grpSp>
      <p:grpSp>
        <p:nvGrpSpPr>
          <p:cNvPr id="9" name="Group 9"/>
          <p:cNvGrpSpPr/>
          <p:nvPr/>
        </p:nvGrpSpPr>
        <p:grpSpPr>
          <a:xfrm>
            <a:off x="4771470" y="4677444"/>
            <a:ext cx="972349" cy="809947"/>
            <a:chOff x="0" y="0"/>
            <a:chExt cx="1972310" cy="1972310"/>
          </a:xfrm>
        </p:grpSpPr>
        <p:grpSp>
          <p:nvGrpSpPr>
            <p:cNvPr id="10" name="Group 10"/>
            <p:cNvGrpSpPr/>
            <p:nvPr/>
          </p:nvGrpSpPr>
          <p:grpSpPr>
            <a:xfrm>
              <a:off x="0" y="0"/>
              <a:ext cx="1972310" cy="197231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3"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14" name="Group 14"/>
          <p:cNvGrpSpPr/>
          <p:nvPr/>
        </p:nvGrpSpPr>
        <p:grpSpPr>
          <a:xfrm>
            <a:off x="16339299" y="331151"/>
            <a:ext cx="1479232" cy="1479232"/>
            <a:chOff x="0" y="0"/>
            <a:chExt cx="1972310" cy="1972310"/>
          </a:xfrm>
        </p:grpSpPr>
        <p:grpSp>
          <p:nvGrpSpPr>
            <p:cNvPr id="15" name="Group 15"/>
            <p:cNvGrpSpPr/>
            <p:nvPr/>
          </p:nvGrpSpPr>
          <p:grpSpPr>
            <a:xfrm>
              <a:off x="0" y="0"/>
              <a:ext cx="1972310" cy="19723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423853" y="525256"/>
              <a:ext cx="1124605" cy="984029"/>
            </a:xfrm>
            <a:prstGeom prst="rect">
              <a:avLst/>
            </a:prstGeom>
          </p:spPr>
        </p:pic>
      </p:grpSp>
      <p:grpSp>
        <p:nvGrpSpPr>
          <p:cNvPr id="19" name="Group 19"/>
          <p:cNvGrpSpPr/>
          <p:nvPr/>
        </p:nvGrpSpPr>
        <p:grpSpPr>
          <a:xfrm>
            <a:off x="16483296" y="8150377"/>
            <a:ext cx="1479232" cy="1479232"/>
            <a:chOff x="0" y="0"/>
            <a:chExt cx="1972310" cy="1972310"/>
          </a:xfrm>
        </p:grpSpPr>
        <p:grpSp>
          <p:nvGrpSpPr>
            <p:cNvPr id="20" name="Group 20"/>
            <p:cNvGrpSpPr/>
            <p:nvPr/>
          </p:nvGrpSpPr>
          <p:grpSpPr>
            <a:xfrm>
              <a:off x="0" y="0"/>
              <a:ext cx="1972310" cy="197231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3" name="Picture 23"/>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435398" y="466513"/>
              <a:ext cx="1101513" cy="1101513"/>
            </a:xfrm>
            <a:prstGeom prst="rect">
              <a:avLst/>
            </a:prstGeom>
          </p:spPr>
        </p:pic>
      </p:grpSp>
      <p:grpSp>
        <p:nvGrpSpPr>
          <p:cNvPr id="24" name="Group 24"/>
          <p:cNvGrpSpPr/>
          <p:nvPr/>
        </p:nvGrpSpPr>
        <p:grpSpPr>
          <a:xfrm>
            <a:off x="311300" y="8382285"/>
            <a:ext cx="1479232" cy="1479232"/>
            <a:chOff x="0" y="0"/>
            <a:chExt cx="1972310" cy="1972310"/>
          </a:xfrm>
        </p:grpSpPr>
        <p:grpSp>
          <p:nvGrpSpPr>
            <p:cNvPr id="25" name="Group 25"/>
            <p:cNvGrpSpPr/>
            <p:nvPr/>
          </p:nvGrpSpPr>
          <p:grpSpPr>
            <a:xfrm>
              <a:off x="0" y="0"/>
              <a:ext cx="1972310" cy="197231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28" name="Picture 28"/>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51756" y="394301"/>
              <a:ext cx="1268798" cy="1268798"/>
            </a:xfrm>
            <a:prstGeom prst="rect">
              <a:avLst/>
            </a:prstGeom>
          </p:spPr>
        </p:pic>
      </p:grpSp>
      <p:sp>
        <p:nvSpPr>
          <p:cNvPr id="30" name="Rectangle 29"/>
          <p:cNvSpPr/>
          <p:nvPr/>
        </p:nvSpPr>
        <p:spPr>
          <a:xfrm>
            <a:off x="5002797" y="1552707"/>
            <a:ext cx="8599698" cy="1400383"/>
          </a:xfrm>
          <a:prstGeom prst="rect">
            <a:avLst/>
          </a:prstGeom>
        </p:spPr>
        <p:txBody>
          <a:bodyPr wrap="square">
            <a:spAutoFit/>
          </a:bodyPr>
          <a:lstStyle/>
          <a:p>
            <a:pPr algn="ctr">
              <a:lnSpc>
                <a:spcPts val="10199"/>
              </a:lnSpc>
            </a:pPr>
            <a:r>
              <a:rPr lang="en-US" sz="6000" dirty="0" smtClean="0">
                <a:solidFill>
                  <a:schemeClr val="bg1"/>
                </a:solidFill>
                <a:latin typeface="Nourd Bold Bold"/>
              </a:rPr>
              <a:t>Reference Citations</a:t>
            </a:r>
          </a:p>
        </p:txBody>
      </p:sp>
      <p:sp>
        <p:nvSpPr>
          <p:cNvPr id="2" name="Rectangle 1"/>
          <p:cNvSpPr/>
          <p:nvPr/>
        </p:nvSpPr>
        <p:spPr>
          <a:xfrm>
            <a:off x="5938520" y="4750343"/>
            <a:ext cx="6860532" cy="769441"/>
          </a:xfrm>
          <a:prstGeom prst="rect">
            <a:avLst/>
          </a:prstGeom>
        </p:spPr>
        <p:txBody>
          <a:bodyPr wrap="none">
            <a:spAutoFit/>
          </a:bodyPr>
          <a:lstStyle/>
          <a:p>
            <a:r>
              <a:rPr lang="en-US" sz="4400" dirty="0">
                <a:solidFill>
                  <a:srgbClr val="FFFF99"/>
                </a:solidFill>
              </a:rPr>
              <a:t>https://www.w3schools.com</a:t>
            </a:r>
            <a:r>
              <a:rPr lang="en-US" dirty="0"/>
              <a:t>/</a:t>
            </a:r>
          </a:p>
        </p:txBody>
      </p:sp>
      <p:sp>
        <p:nvSpPr>
          <p:cNvPr id="69" name="Rectangle 68"/>
          <p:cNvSpPr/>
          <p:nvPr/>
        </p:nvSpPr>
        <p:spPr>
          <a:xfrm>
            <a:off x="5949750" y="5956190"/>
            <a:ext cx="8276946" cy="769441"/>
          </a:xfrm>
          <a:prstGeom prst="rect">
            <a:avLst/>
          </a:prstGeom>
        </p:spPr>
        <p:txBody>
          <a:bodyPr wrap="none">
            <a:spAutoFit/>
          </a:bodyPr>
          <a:lstStyle/>
          <a:p>
            <a:r>
              <a:rPr lang="en-US" sz="4400" dirty="0">
                <a:solidFill>
                  <a:srgbClr val="FFFF99"/>
                </a:solidFill>
              </a:rPr>
              <a:t>https://stackify.com/java-tutorials/</a:t>
            </a:r>
            <a:r>
              <a:rPr lang="en-US" dirty="0" smtClean="0"/>
              <a:t>/</a:t>
            </a:r>
            <a:endParaRPr lang="en-US" dirty="0"/>
          </a:p>
        </p:txBody>
      </p:sp>
      <p:sp>
        <p:nvSpPr>
          <p:cNvPr id="71" name="Rectangle 70"/>
          <p:cNvSpPr/>
          <p:nvPr/>
        </p:nvSpPr>
        <p:spPr>
          <a:xfrm>
            <a:off x="5913120" y="7096868"/>
            <a:ext cx="11118300" cy="769441"/>
          </a:xfrm>
          <a:prstGeom prst="rect">
            <a:avLst/>
          </a:prstGeom>
        </p:spPr>
        <p:txBody>
          <a:bodyPr wrap="none">
            <a:spAutoFit/>
          </a:bodyPr>
          <a:lstStyle/>
          <a:p>
            <a:r>
              <a:rPr lang="en-US" sz="4400" dirty="0">
                <a:solidFill>
                  <a:srgbClr val="FFFF99"/>
                </a:solidFill>
              </a:rPr>
              <a:t>https://www.codecademy.com/learn/learn-java</a:t>
            </a:r>
            <a:endParaRPr lang="en-US" dirty="0"/>
          </a:p>
        </p:txBody>
      </p:sp>
      <p:sp>
        <p:nvSpPr>
          <p:cNvPr id="72" name="Rectangle 71"/>
          <p:cNvSpPr/>
          <p:nvPr/>
        </p:nvSpPr>
        <p:spPr>
          <a:xfrm>
            <a:off x="5913120" y="8187104"/>
            <a:ext cx="7925503" cy="769441"/>
          </a:xfrm>
          <a:prstGeom prst="rect">
            <a:avLst/>
          </a:prstGeom>
        </p:spPr>
        <p:txBody>
          <a:bodyPr wrap="none">
            <a:spAutoFit/>
          </a:bodyPr>
          <a:lstStyle/>
          <a:p>
            <a:r>
              <a:rPr lang="en-US" sz="4400" dirty="0">
                <a:solidFill>
                  <a:srgbClr val="FFFF99"/>
                </a:solidFill>
              </a:rPr>
              <a:t>https://www.learnjavaonline.org/</a:t>
            </a:r>
            <a:endParaRPr lang="en-US" dirty="0"/>
          </a:p>
        </p:txBody>
      </p:sp>
      <p:sp>
        <p:nvSpPr>
          <p:cNvPr id="76" name="TextBox 12"/>
          <p:cNvSpPr txBox="1"/>
          <p:nvPr/>
        </p:nvSpPr>
        <p:spPr>
          <a:xfrm>
            <a:off x="4610100" y="5135064"/>
            <a:ext cx="990600" cy="1030534"/>
          </a:xfrm>
          <a:prstGeom prst="rect">
            <a:avLst/>
          </a:prstGeom>
        </p:spPr>
        <p:txBody>
          <a:bodyPr lIns="50800" tIns="50800" rIns="50800" bIns="50800" rtlCol="0" anchor="ctr"/>
          <a:lstStyle/>
          <a:p>
            <a:pPr algn="ctr">
              <a:lnSpc>
                <a:spcPts val="3299"/>
              </a:lnSpc>
            </a:pPr>
            <a:endParaRPr dirty="0"/>
          </a:p>
        </p:txBody>
      </p:sp>
      <p:grpSp>
        <p:nvGrpSpPr>
          <p:cNvPr id="92" name="Group 9"/>
          <p:cNvGrpSpPr/>
          <p:nvPr/>
        </p:nvGrpSpPr>
        <p:grpSpPr>
          <a:xfrm>
            <a:off x="4782700" y="5866696"/>
            <a:ext cx="972349" cy="809947"/>
            <a:chOff x="0" y="0"/>
            <a:chExt cx="1972310" cy="1972310"/>
          </a:xfrm>
        </p:grpSpPr>
        <p:grpSp>
          <p:nvGrpSpPr>
            <p:cNvPr id="93" name="Group 10"/>
            <p:cNvGrpSpPr/>
            <p:nvPr/>
          </p:nvGrpSpPr>
          <p:grpSpPr>
            <a:xfrm>
              <a:off x="0" y="0"/>
              <a:ext cx="1972310" cy="1972310"/>
              <a:chOff x="0" y="0"/>
              <a:chExt cx="812800" cy="812800"/>
            </a:xfrm>
          </p:grpSpPr>
          <p:sp>
            <p:nvSpPr>
              <p:cNvPr id="95"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96"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94"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97" name="Group 9"/>
          <p:cNvGrpSpPr/>
          <p:nvPr/>
        </p:nvGrpSpPr>
        <p:grpSpPr>
          <a:xfrm>
            <a:off x="4769300" y="6997741"/>
            <a:ext cx="972349" cy="809947"/>
            <a:chOff x="0" y="0"/>
            <a:chExt cx="1972310" cy="1972310"/>
          </a:xfrm>
        </p:grpSpPr>
        <p:grpSp>
          <p:nvGrpSpPr>
            <p:cNvPr id="98" name="Group 10"/>
            <p:cNvGrpSpPr/>
            <p:nvPr/>
          </p:nvGrpSpPr>
          <p:grpSpPr>
            <a:xfrm>
              <a:off x="0" y="0"/>
              <a:ext cx="1972310" cy="1972310"/>
              <a:chOff x="0" y="0"/>
              <a:chExt cx="812800" cy="812800"/>
            </a:xfrm>
          </p:grpSpPr>
          <p:sp>
            <p:nvSpPr>
              <p:cNvPr id="100"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01"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99"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grpSp>
        <p:nvGrpSpPr>
          <p:cNvPr id="102" name="Group 9"/>
          <p:cNvGrpSpPr/>
          <p:nvPr/>
        </p:nvGrpSpPr>
        <p:grpSpPr>
          <a:xfrm>
            <a:off x="4761149" y="8157260"/>
            <a:ext cx="972349" cy="809947"/>
            <a:chOff x="0" y="0"/>
            <a:chExt cx="1972310" cy="1972310"/>
          </a:xfrm>
        </p:grpSpPr>
        <p:grpSp>
          <p:nvGrpSpPr>
            <p:cNvPr id="103" name="Group 10"/>
            <p:cNvGrpSpPr/>
            <p:nvPr/>
          </p:nvGrpSpPr>
          <p:grpSpPr>
            <a:xfrm>
              <a:off x="0" y="0"/>
              <a:ext cx="1972310" cy="1972310"/>
              <a:chOff x="0" y="0"/>
              <a:chExt cx="812800" cy="812800"/>
            </a:xfrm>
          </p:grpSpPr>
          <p:sp>
            <p:nvSpPr>
              <p:cNvPr id="105"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DAD8"/>
              </a:solidFill>
            </p:spPr>
          </p:sp>
          <p:sp>
            <p:nvSpPr>
              <p:cNvPr id="106" name="TextBox 1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pic>
          <p:nvPicPr>
            <p:cNvPr id="104"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84238" y="399415"/>
              <a:ext cx="803834" cy="1173480"/>
            </a:xfrm>
            <a:prstGeom prst="rect">
              <a:avLst/>
            </a:prstGeom>
          </p:spPr>
        </p:pic>
      </p:grpSp>
      <p:pic>
        <p:nvPicPr>
          <p:cNvPr id="107" name="Picture 10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5597" y="4205386"/>
            <a:ext cx="3055263" cy="3046583"/>
          </a:xfrm>
          <a:prstGeom prst="rect">
            <a:avLst/>
          </a:prstGeom>
        </p:spPr>
      </p:pic>
      <p:pic>
        <p:nvPicPr>
          <p:cNvPr id="8" name="Picture 7"/>
          <p:cNvPicPr>
            <a:picLocks noChangeAspect="1"/>
          </p:cNvPicPr>
          <p:nvPr/>
        </p:nvPicPr>
        <p:blipFill rotWithShape="1">
          <a:blip r:embed="rId18">
            <a:extLst>
              <a:ext uri="{28A0092B-C50C-407E-A947-70E740481C1C}">
                <a14:useLocalDpi xmlns:a14="http://schemas.microsoft.com/office/drawing/2010/main" val="0"/>
              </a:ext>
            </a:extLst>
          </a:blip>
          <a:srcRect t="18726"/>
          <a:stretch/>
        </p:blipFill>
        <p:spPr>
          <a:xfrm rot="19979130">
            <a:off x="14777914" y="4751271"/>
            <a:ext cx="3142857" cy="1439713"/>
          </a:xfrm>
          <a:prstGeom prst="rect">
            <a:avLst/>
          </a:prstGeom>
        </p:spPr>
      </p:pic>
      <p:sp>
        <p:nvSpPr>
          <p:cNvPr id="55" name="Flowchart: Connector 54"/>
          <p:cNvSpPr/>
          <p:nvPr/>
        </p:nvSpPr>
        <p:spPr>
          <a:xfrm>
            <a:off x="14930680" y="8732828"/>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96</a:t>
            </a:r>
            <a:endParaRPr lang="en-US" sz="4400" dirty="0"/>
          </a:p>
        </p:txBody>
      </p:sp>
    </p:spTree>
    <p:extLst>
      <p:ext uri="{BB962C8B-B14F-4D97-AF65-F5344CB8AC3E}">
        <p14:creationId xmlns:p14="http://schemas.microsoft.com/office/powerpoint/2010/main" val="21624270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schemeClr val="accent1">
                <a:shade val="45000"/>
                <a:satMod val="135000"/>
              </a:schemeClr>
              <a:prstClr val="white"/>
            </a:duotone>
          </a:blip>
          <a:srcRect/>
          <a:stretch>
            <a:fillRect/>
          </a:stretch>
        </p:blipFill>
        <p:spPr>
          <a:xfrm>
            <a:off x="1302043" y="1515937"/>
            <a:ext cx="12456415" cy="7782812"/>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10700">
            <a:off x="15873695" y="6145451"/>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4162021" y="-655690"/>
            <a:ext cx="4650025" cy="3789770"/>
          </a:xfrm>
          <a:prstGeom prst="rect">
            <a:avLst/>
          </a:prstGeom>
        </p:spPr>
      </p:pic>
      <p:pic>
        <p:nvPicPr>
          <p:cNvPr id="12" name="Picture 12"/>
          <p:cNvPicPr>
            <a:picLocks noChangeAspect="1"/>
          </p:cNvPicPr>
          <p:nvPr/>
        </p:nvPicPr>
        <p:blipFill>
          <a:blip r:embed="rId6"/>
          <a:srcRect/>
          <a:stretch>
            <a:fillRect/>
          </a:stretch>
        </p:blipFill>
        <p:spPr>
          <a:xfrm>
            <a:off x="-559925" y="7100995"/>
            <a:ext cx="3896420" cy="3906186"/>
          </a:xfrm>
          <a:prstGeom prst="rect">
            <a:avLst/>
          </a:prstGeom>
        </p:spPr>
      </p:pic>
      <p:pic>
        <p:nvPicPr>
          <p:cNvPr id="20" name="Picture 20"/>
          <p:cNvPicPr>
            <a:picLocks noChangeAspect="1"/>
          </p:cNvPicPr>
          <p:nvPr/>
        </p:nvPicPr>
        <p:blipFill>
          <a:blip r:embed="rId7"/>
          <a:srcRect/>
          <a:stretch>
            <a:fillRect/>
          </a:stretch>
        </p:blipFill>
        <p:spPr>
          <a:xfrm>
            <a:off x="5242893" y="8090297"/>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640492" flipH="1">
            <a:off x="30916" y="1745638"/>
            <a:ext cx="2765123" cy="1061360"/>
          </a:xfrm>
          <a:prstGeom prst="rect">
            <a:avLst/>
          </a:prstGeom>
        </p:spPr>
      </p:pic>
      <p:pic>
        <p:nvPicPr>
          <p:cNvPr id="40" name="Picture 7"/>
          <p:cNvPicPr>
            <a:picLocks noChangeAspect="1"/>
          </p:cNvPicPr>
          <p:nvPr/>
        </p:nvPicPr>
        <p:blipFill>
          <a:blip r:embed="rId8"/>
          <a:srcRect/>
          <a:stretch>
            <a:fillRect/>
          </a:stretch>
        </p:blipFill>
        <p:spPr>
          <a:xfrm rot="2212509">
            <a:off x="1364294" y="316595"/>
            <a:ext cx="1255090" cy="1255090"/>
          </a:xfrm>
          <a:prstGeom prst="rect">
            <a:avLst/>
          </a:prstGeom>
        </p:spPr>
      </p:pic>
      <p:pic>
        <p:nvPicPr>
          <p:cNvPr id="22" name="Picture 5"/>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l="24451"/>
          <a:stretch/>
        </p:blipFill>
        <p:spPr>
          <a:xfrm>
            <a:off x="12039600" y="3435560"/>
            <a:ext cx="5599161" cy="4635447"/>
          </a:xfrm>
          <a:prstGeom prst="rect">
            <a:avLst/>
          </a:prstGeom>
        </p:spPr>
      </p:pic>
      <p:pic>
        <p:nvPicPr>
          <p:cNvPr id="23"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0019946" y="8068278"/>
            <a:ext cx="4338720" cy="2713672"/>
          </a:xfrm>
          <a:prstGeom prst="rect">
            <a:avLst/>
          </a:prstGeom>
        </p:spPr>
      </p:pic>
      <p:pic>
        <p:nvPicPr>
          <p:cNvPr id="24"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4953656" y="7185730"/>
            <a:ext cx="3289448" cy="2057400"/>
          </a:xfrm>
          <a:prstGeom prst="rect">
            <a:avLst/>
          </a:prstGeom>
        </p:spPr>
      </p:pic>
      <p:pic>
        <p:nvPicPr>
          <p:cNvPr id="26"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4161176" y="892585"/>
            <a:ext cx="3289448" cy="2057400"/>
          </a:xfrm>
          <a:prstGeom prst="rect">
            <a:avLst/>
          </a:prstGeom>
        </p:spPr>
      </p:pic>
      <p:pic>
        <p:nvPicPr>
          <p:cNvPr id="32" name="Picture 19"/>
          <p:cNvPicPr>
            <a:picLocks noChangeAspect="1"/>
          </p:cNvPicPr>
          <p:nvPr/>
        </p:nvPicPr>
        <p:blipFill>
          <a:blip r:embed="rId11"/>
          <a:srcRect r="39880" b="38590"/>
          <a:stretch>
            <a:fillRect/>
          </a:stretch>
        </p:blipFill>
        <p:spPr>
          <a:xfrm rot="4711549">
            <a:off x="11405483" y="1412111"/>
            <a:ext cx="2145209" cy="2177521"/>
          </a:xfrm>
          <a:prstGeom prst="rect">
            <a:avLst/>
          </a:prstGeom>
        </p:spPr>
      </p:pic>
      <p:sp>
        <p:nvSpPr>
          <p:cNvPr id="4" name="Rectangle 3"/>
          <p:cNvSpPr/>
          <p:nvPr/>
        </p:nvSpPr>
        <p:spPr>
          <a:xfrm>
            <a:off x="3268052" y="2569284"/>
            <a:ext cx="7966537" cy="2708434"/>
          </a:xfrm>
          <a:prstGeom prst="rect">
            <a:avLst/>
          </a:prstGeom>
        </p:spPr>
        <p:txBody>
          <a:bodyPr wrap="square">
            <a:spAutoFit/>
          </a:bodyPr>
          <a:lstStyle/>
          <a:p>
            <a:pPr algn="ctr">
              <a:lnSpc>
                <a:spcPts val="10199"/>
              </a:lnSpc>
            </a:pPr>
            <a:r>
              <a:rPr lang="en-US" sz="8800" dirty="0" smtClean="0">
                <a:solidFill>
                  <a:schemeClr val="bg1"/>
                </a:solidFill>
                <a:effectLst>
                  <a:glow rad="266700">
                    <a:schemeClr val="accent1">
                      <a:lumMod val="50000"/>
                      <a:alpha val="99000"/>
                    </a:schemeClr>
                  </a:glow>
                </a:effectLst>
                <a:latin typeface="Nourd Bold Bold"/>
              </a:rPr>
              <a:t>Any Questions?</a:t>
            </a:r>
            <a:endParaRPr lang="en-US" sz="8800" dirty="0">
              <a:solidFill>
                <a:schemeClr val="bg1"/>
              </a:solidFill>
              <a:effectLst>
                <a:glow rad="266700">
                  <a:schemeClr val="accent1">
                    <a:lumMod val="50000"/>
                    <a:alpha val="99000"/>
                  </a:schemeClr>
                </a:glow>
              </a:effectLst>
              <a:latin typeface="Nourd Bold Bold"/>
            </a:endParaRPr>
          </a:p>
        </p:txBody>
      </p:sp>
      <p:sp>
        <p:nvSpPr>
          <p:cNvPr id="5" name="Rectangle 4"/>
          <p:cNvSpPr/>
          <p:nvPr/>
        </p:nvSpPr>
        <p:spPr>
          <a:xfrm>
            <a:off x="1684296" y="5591900"/>
            <a:ext cx="11407584" cy="2308324"/>
          </a:xfrm>
          <a:prstGeom prst="rect">
            <a:avLst/>
          </a:prstGeom>
        </p:spPr>
        <p:txBody>
          <a:bodyPr wrap="square">
            <a:spAutoFit/>
          </a:bodyPr>
          <a:lstStyle/>
          <a:p>
            <a:pPr algn="ctr"/>
            <a:r>
              <a:rPr lang="en-US" sz="3600" dirty="0">
                <a:effectLst>
                  <a:glow rad="393700">
                    <a:schemeClr val="accent4">
                      <a:satMod val="175000"/>
                      <a:alpha val="40000"/>
                    </a:schemeClr>
                  </a:glow>
                </a:effectLst>
                <a:latin typeface="Söhne"/>
              </a:rPr>
              <a:t>Thank you all for your attention! Before we conclude</a:t>
            </a:r>
            <a:r>
              <a:rPr lang="en-US" sz="3600" dirty="0" smtClean="0">
                <a:effectLst>
                  <a:glow rad="393700">
                    <a:schemeClr val="accent4">
                      <a:satMod val="175000"/>
                      <a:alpha val="40000"/>
                    </a:schemeClr>
                  </a:glow>
                </a:effectLst>
                <a:latin typeface="Söhne"/>
              </a:rPr>
              <a:t>,</a:t>
            </a:r>
          </a:p>
          <a:p>
            <a:pPr algn="ctr"/>
            <a:r>
              <a:rPr lang="en-US" sz="3600" dirty="0" smtClean="0">
                <a:effectLst>
                  <a:glow rad="393700">
                    <a:schemeClr val="accent4">
                      <a:satMod val="175000"/>
                      <a:alpha val="40000"/>
                    </a:schemeClr>
                  </a:glow>
                </a:effectLst>
                <a:latin typeface="Söhne"/>
              </a:rPr>
              <a:t> </a:t>
            </a:r>
            <a:r>
              <a:rPr lang="en-US" sz="3600" dirty="0">
                <a:effectLst>
                  <a:glow rad="393700">
                    <a:schemeClr val="accent4">
                      <a:satMod val="175000"/>
                      <a:alpha val="40000"/>
                    </a:schemeClr>
                  </a:glow>
                </a:effectLst>
                <a:latin typeface="Söhne"/>
              </a:rPr>
              <a:t>I would like to open the floor for questions. Please </a:t>
            </a:r>
            <a:endParaRPr lang="en-US" sz="3600" dirty="0" smtClean="0">
              <a:effectLst>
                <a:glow rad="393700">
                  <a:schemeClr val="accent4">
                    <a:satMod val="175000"/>
                    <a:alpha val="40000"/>
                  </a:schemeClr>
                </a:glow>
              </a:effectLst>
              <a:latin typeface="Söhne"/>
            </a:endParaRPr>
          </a:p>
          <a:p>
            <a:pPr algn="ctr"/>
            <a:r>
              <a:rPr lang="en-US" sz="3600" dirty="0" smtClean="0">
                <a:effectLst>
                  <a:glow rad="393700">
                    <a:schemeClr val="accent4">
                      <a:satMod val="175000"/>
                      <a:alpha val="40000"/>
                    </a:schemeClr>
                  </a:glow>
                </a:effectLst>
                <a:latin typeface="Söhne"/>
              </a:rPr>
              <a:t>feel </a:t>
            </a:r>
            <a:r>
              <a:rPr lang="en-US" sz="3600" dirty="0">
                <a:effectLst>
                  <a:glow rad="393700">
                    <a:schemeClr val="accent4">
                      <a:satMod val="175000"/>
                      <a:alpha val="40000"/>
                    </a:schemeClr>
                  </a:glow>
                </a:effectLst>
                <a:latin typeface="Söhne"/>
              </a:rPr>
              <a:t>free to ask anything related to the presentation </a:t>
            </a:r>
            <a:endParaRPr lang="en-US" sz="3600" dirty="0" smtClean="0">
              <a:effectLst>
                <a:glow rad="393700">
                  <a:schemeClr val="accent4">
                    <a:satMod val="175000"/>
                    <a:alpha val="40000"/>
                  </a:schemeClr>
                </a:glow>
              </a:effectLst>
              <a:latin typeface="Söhne"/>
            </a:endParaRPr>
          </a:p>
          <a:p>
            <a:pPr algn="ctr"/>
            <a:r>
              <a:rPr lang="en-US" sz="3600" dirty="0" smtClean="0">
                <a:effectLst>
                  <a:glow rad="393700">
                    <a:schemeClr val="accent4">
                      <a:satMod val="175000"/>
                      <a:alpha val="40000"/>
                    </a:schemeClr>
                  </a:glow>
                </a:effectLst>
                <a:latin typeface="Söhne"/>
              </a:rPr>
              <a:t>or </a:t>
            </a:r>
            <a:r>
              <a:rPr lang="en-US" sz="3600" dirty="0">
                <a:effectLst>
                  <a:glow rad="393700">
                    <a:schemeClr val="accent4">
                      <a:satMod val="175000"/>
                      <a:alpha val="40000"/>
                    </a:schemeClr>
                  </a:glow>
                </a:effectLst>
                <a:latin typeface="Söhne"/>
              </a:rPr>
              <a:t>any additional points you'd like to discuss.</a:t>
            </a:r>
            <a:endParaRPr lang="en-US" sz="3600" dirty="0">
              <a:effectLst>
                <a:glow rad="393700">
                  <a:schemeClr val="accent4">
                    <a:satMod val="175000"/>
                    <a:alpha val="40000"/>
                  </a:schemeClr>
                </a:glow>
              </a:effectLst>
            </a:endParaRPr>
          </a:p>
        </p:txBody>
      </p:sp>
      <p:sp>
        <p:nvSpPr>
          <p:cNvPr id="17" name="Flowchart: Connector 16"/>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97</a:t>
            </a:r>
            <a:endParaRPr lang="en-US" sz="4400" dirty="0"/>
          </a:p>
        </p:txBody>
      </p:sp>
    </p:spTree>
    <p:extLst>
      <p:ext uri="{BB962C8B-B14F-4D97-AF65-F5344CB8AC3E}">
        <p14:creationId xmlns:p14="http://schemas.microsoft.com/office/powerpoint/2010/main" val="170458583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prstClr val="black"/>
              <a:schemeClr val="tx2">
                <a:tint val="45000"/>
                <a:satMod val="400000"/>
              </a:schemeClr>
            </a:duotone>
          </a:blip>
          <a:srcRect/>
          <a:stretch>
            <a:fillRect/>
          </a:stretch>
        </p:blipFill>
        <p:spPr>
          <a:xfrm>
            <a:off x="2514600" y="1553518"/>
            <a:ext cx="12456415" cy="7782812"/>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10700">
            <a:off x="15873695" y="6145451"/>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9025019" y="8186212"/>
            <a:ext cx="4650025" cy="3789770"/>
          </a:xfrm>
          <a:prstGeom prst="rect">
            <a:avLst/>
          </a:prstGeom>
        </p:spPr>
      </p:pic>
      <p:pic>
        <p:nvPicPr>
          <p:cNvPr id="12" name="Picture 12"/>
          <p:cNvPicPr>
            <a:picLocks noChangeAspect="1"/>
          </p:cNvPicPr>
          <p:nvPr/>
        </p:nvPicPr>
        <p:blipFill>
          <a:blip r:embed="rId6"/>
          <a:srcRect/>
          <a:stretch>
            <a:fillRect/>
          </a:stretch>
        </p:blipFill>
        <p:spPr>
          <a:xfrm>
            <a:off x="-559925" y="7100995"/>
            <a:ext cx="3896420" cy="3906186"/>
          </a:xfrm>
          <a:prstGeom prst="rect">
            <a:avLst/>
          </a:prstGeom>
        </p:spPr>
      </p:pic>
      <p:pic>
        <p:nvPicPr>
          <p:cNvPr id="20" name="Picture 20"/>
          <p:cNvPicPr>
            <a:picLocks noChangeAspect="1"/>
          </p:cNvPicPr>
          <p:nvPr/>
        </p:nvPicPr>
        <p:blipFill>
          <a:blip r:embed="rId7"/>
          <a:srcRect/>
          <a:stretch>
            <a:fillRect/>
          </a:stretch>
        </p:blipFill>
        <p:spPr>
          <a:xfrm>
            <a:off x="6411020" y="8115300"/>
            <a:ext cx="4728879" cy="248266"/>
          </a:xfrm>
          <a:prstGeom prst="rect">
            <a:avLst/>
          </a:prstGeom>
        </p:spPr>
      </p:pic>
      <p:sp>
        <p:nvSpPr>
          <p:cNvPr id="21" name="TextBox 21"/>
          <p:cNvSpPr txBox="1"/>
          <p:nvPr/>
        </p:nvSpPr>
        <p:spPr>
          <a:xfrm>
            <a:off x="3924852" y="2949985"/>
            <a:ext cx="12099300" cy="3385542"/>
          </a:xfrm>
          <a:prstGeom prst="rect">
            <a:avLst/>
          </a:prstGeom>
        </p:spPr>
        <p:txBody>
          <a:bodyPr wrap="square" lIns="0" tIns="0" rIns="0" bIns="0" rtlCol="0" anchor="t">
            <a:spAutoFit/>
          </a:bodyPr>
          <a:lstStyle/>
          <a:p>
            <a:pPr algn="ctr">
              <a:lnSpc>
                <a:spcPts val="8800"/>
              </a:lnSpc>
            </a:pPr>
            <a:endParaRPr lang="en-US" sz="4800" dirty="0">
              <a:solidFill>
                <a:schemeClr val="accent3">
                  <a:lumMod val="60000"/>
                  <a:lumOff val="40000"/>
                </a:schemeClr>
              </a:solidFill>
              <a:latin typeface="Nourd Bold Bold"/>
            </a:endParaRPr>
          </a:p>
          <a:p>
            <a:pPr algn="ctr">
              <a:lnSpc>
                <a:spcPts val="8800"/>
              </a:lnSpc>
            </a:pPr>
            <a:endParaRPr lang="en-US" sz="4800" dirty="0">
              <a:solidFill>
                <a:schemeClr val="accent6">
                  <a:lumMod val="40000"/>
                  <a:lumOff val="60000"/>
                </a:schemeClr>
              </a:solidFill>
              <a:latin typeface="Nourd Bold Bold"/>
            </a:endParaRPr>
          </a:p>
          <a:p>
            <a:pPr algn="ctr">
              <a:lnSpc>
                <a:spcPts val="8800"/>
              </a:lnSpc>
            </a:pPr>
            <a:endParaRPr lang="en-US" sz="4800" dirty="0">
              <a:solidFill>
                <a:schemeClr val="accent3">
                  <a:lumMod val="60000"/>
                  <a:lumOff val="40000"/>
                </a:schemeClr>
              </a:solidFill>
              <a:latin typeface="Nourd Bold Bold"/>
            </a:endParaRPr>
          </a:p>
        </p:txBody>
      </p:sp>
      <p:pic>
        <p:nvPicPr>
          <p:cNvPr id="2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640492" flipH="1">
            <a:off x="42272" y="3159013"/>
            <a:ext cx="2340819" cy="898496"/>
          </a:xfrm>
          <a:prstGeom prst="rect">
            <a:avLst/>
          </a:prstGeom>
        </p:spPr>
      </p:pic>
      <p:pic>
        <p:nvPicPr>
          <p:cNvPr id="40" name="Picture 7"/>
          <p:cNvPicPr>
            <a:picLocks noChangeAspect="1"/>
          </p:cNvPicPr>
          <p:nvPr/>
        </p:nvPicPr>
        <p:blipFill>
          <a:blip r:embed="rId8"/>
          <a:srcRect/>
          <a:stretch>
            <a:fillRect/>
          </a:stretch>
        </p:blipFill>
        <p:spPr>
          <a:xfrm rot="2212509">
            <a:off x="14428225" y="231667"/>
            <a:ext cx="3374085" cy="3374085"/>
          </a:xfrm>
          <a:prstGeom prst="rect">
            <a:avLst/>
          </a:prstGeom>
        </p:spPr>
      </p:pic>
      <p:sp>
        <p:nvSpPr>
          <p:cNvPr id="4" name="Rectangle 3"/>
          <p:cNvSpPr/>
          <p:nvPr/>
        </p:nvSpPr>
        <p:spPr>
          <a:xfrm>
            <a:off x="3910849" y="3188370"/>
            <a:ext cx="9390071" cy="4016484"/>
          </a:xfrm>
          <a:prstGeom prst="rect">
            <a:avLst/>
          </a:prstGeom>
        </p:spPr>
        <p:txBody>
          <a:bodyPr wrap="square">
            <a:spAutoFit/>
          </a:bodyPr>
          <a:lstStyle/>
          <a:p>
            <a:pPr algn="ctr">
              <a:lnSpc>
                <a:spcPts val="10199"/>
              </a:lnSpc>
            </a:pPr>
            <a:r>
              <a:rPr lang="en-US" sz="9600" dirty="0" smtClean="0">
                <a:solidFill>
                  <a:schemeClr val="bg1"/>
                </a:solidFill>
                <a:effectLst>
                  <a:glow rad="266700">
                    <a:schemeClr val="accent6">
                      <a:lumMod val="60000"/>
                      <a:lumOff val="40000"/>
                      <a:alpha val="99000"/>
                    </a:schemeClr>
                  </a:glow>
                </a:effectLst>
                <a:latin typeface="Nourd Bold Bold"/>
              </a:rPr>
              <a:t>THANK YOU</a:t>
            </a:r>
          </a:p>
          <a:p>
            <a:pPr algn="ctr">
              <a:lnSpc>
                <a:spcPts val="10199"/>
              </a:lnSpc>
            </a:pPr>
            <a:r>
              <a:rPr lang="en-US" sz="5400" dirty="0" smtClean="0">
                <a:solidFill>
                  <a:schemeClr val="bg1"/>
                </a:solidFill>
                <a:effectLst>
                  <a:glow rad="266700">
                    <a:schemeClr val="accent6">
                      <a:lumMod val="60000"/>
                      <a:lumOff val="40000"/>
                      <a:alpha val="99000"/>
                    </a:schemeClr>
                  </a:glow>
                </a:effectLst>
                <a:latin typeface="Nourd Bold Bold"/>
              </a:rPr>
              <a:t>Sincerely for your kind attention</a:t>
            </a:r>
            <a:endParaRPr lang="en-US" sz="5400" dirty="0">
              <a:solidFill>
                <a:schemeClr val="bg1"/>
              </a:solidFill>
              <a:effectLst>
                <a:glow rad="266700">
                  <a:schemeClr val="accent6">
                    <a:lumMod val="60000"/>
                    <a:lumOff val="40000"/>
                    <a:alpha val="99000"/>
                  </a:schemeClr>
                </a:glow>
              </a:effectLst>
              <a:latin typeface="Nourd Bold Bold"/>
            </a:endParaRPr>
          </a:p>
        </p:txBody>
      </p:sp>
      <p:pic>
        <p:nvPicPr>
          <p:cNvPr id="17" name="Picture 19"/>
          <p:cNvPicPr>
            <a:picLocks noChangeAspect="1"/>
          </p:cNvPicPr>
          <p:nvPr/>
        </p:nvPicPr>
        <p:blipFill>
          <a:blip r:embed="rId9"/>
          <a:srcRect r="39880" b="38590"/>
          <a:stretch>
            <a:fillRect/>
          </a:stretch>
        </p:blipFill>
        <p:spPr>
          <a:xfrm rot="461474">
            <a:off x="15488934" y="7595809"/>
            <a:ext cx="2664533" cy="2704667"/>
          </a:xfrm>
          <a:prstGeom prst="rect">
            <a:avLst/>
          </a:prstGeom>
        </p:spPr>
      </p:pic>
      <p:pic>
        <p:nvPicPr>
          <p:cNvPr id="18" name="Picture 5"/>
          <p:cNvPicPr>
            <a:picLocks noChangeAspect="1"/>
          </p:cNvPicPr>
          <p:nvPr/>
        </p:nvPicPr>
        <p:blipFill>
          <a:blip r:embed="rId10"/>
          <a:srcRect/>
          <a:stretch>
            <a:fillRect/>
          </a:stretch>
        </p:blipFill>
        <p:spPr>
          <a:xfrm rot="1130084">
            <a:off x="1238616" y="-244569"/>
            <a:ext cx="2551968" cy="2736694"/>
          </a:xfrm>
          <a:prstGeom prst="rect">
            <a:avLst/>
          </a:prstGeom>
        </p:spPr>
      </p:pic>
      <p:pic>
        <p:nvPicPr>
          <p:cNvPr id="19" name="Picture 6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6233069" y="9459959"/>
            <a:ext cx="818051" cy="786817"/>
          </a:xfrm>
          <a:prstGeom prst="rect">
            <a:avLst/>
          </a:prstGeom>
        </p:spPr>
      </p:pic>
      <p:pic>
        <p:nvPicPr>
          <p:cNvPr id="25" name="Picture 64"/>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15937484" y="4479733"/>
            <a:ext cx="1298792" cy="1034311"/>
          </a:xfrm>
          <a:prstGeom prst="rect">
            <a:avLst/>
          </a:prstGeom>
        </p:spPr>
      </p:pic>
      <p:pic>
        <p:nvPicPr>
          <p:cNvPr id="27" name="Picture 65"/>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a:off x="10730873" y="6195371"/>
            <a:ext cx="818051" cy="731784"/>
          </a:xfrm>
          <a:prstGeom prst="rect">
            <a:avLst/>
          </a:prstGeom>
        </p:spPr>
      </p:pic>
      <p:pic>
        <p:nvPicPr>
          <p:cNvPr id="28" name="Picture 68"/>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a:off x="12600412" y="6147775"/>
            <a:ext cx="818051" cy="779380"/>
          </a:xfrm>
          <a:prstGeom prst="rect">
            <a:avLst/>
          </a:prstGeom>
        </p:spPr>
      </p:pic>
      <p:pic>
        <p:nvPicPr>
          <p:cNvPr id="30" name="Picture 69"/>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0"/>
              </a:ext>
            </a:extLst>
          </a:blip>
          <a:srcRect/>
          <a:stretch>
            <a:fillRect/>
          </a:stretch>
        </p:blipFill>
        <p:spPr>
          <a:xfrm>
            <a:off x="11654269" y="6168675"/>
            <a:ext cx="818051" cy="786817"/>
          </a:xfrm>
          <a:prstGeom prst="rect">
            <a:avLst/>
          </a:prstGeom>
        </p:spPr>
      </p:pic>
      <p:pic>
        <p:nvPicPr>
          <p:cNvPr id="31" name="Picture 70"/>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rcRect/>
          <a:stretch>
            <a:fillRect/>
          </a:stretch>
        </p:blipFill>
        <p:spPr>
          <a:xfrm>
            <a:off x="159286" y="1519351"/>
            <a:ext cx="818051" cy="798715"/>
          </a:xfrm>
          <a:prstGeom prst="rect">
            <a:avLst/>
          </a:prstGeom>
        </p:spPr>
      </p:pic>
      <p:sp>
        <p:nvSpPr>
          <p:cNvPr id="22" name="Flowchart: Connector 21"/>
          <p:cNvSpPr/>
          <p:nvPr/>
        </p:nvSpPr>
        <p:spPr>
          <a:xfrm>
            <a:off x="16716547" y="9040713"/>
            <a:ext cx="1295400" cy="990600"/>
          </a:xfrm>
          <a:prstGeom prst="flowChartConnector">
            <a:avLst/>
          </a:prstGeom>
          <a:solidFill>
            <a:schemeClr val="tx1">
              <a:lumMod val="85000"/>
              <a:lumOff val="15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98</a:t>
            </a:r>
            <a:endParaRPr lang="en-US" sz="4400" dirty="0"/>
          </a:p>
        </p:txBody>
      </p:sp>
    </p:spTree>
    <p:extLst>
      <p:ext uri="{BB962C8B-B14F-4D97-AF65-F5344CB8AC3E}">
        <p14:creationId xmlns:p14="http://schemas.microsoft.com/office/powerpoint/2010/main" val="7643215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TotalTime>
  <Words>5763</Words>
  <Application>Microsoft Office PowerPoint</Application>
  <PresentationFormat>Custom</PresentationFormat>
  <Paragraphs>797</Paragraphs>
  <Slides>98</Slides>
  <Notes>1</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98</vt:i4>
      </vt:variant>
    </vt:vector>
  </HeadingPairs>
  <TitlesOfParts>
    <vt:vector size="113" baseType="lpstr">
      <vt:lpstr>Aileron Regular</vt:lpstr>
      <vt:lpstr>Clear Sans Bold</vt:lpstr>
      <vt:lpstr>Clear Sans Regular</vt:lpstr>
      <vt:lpstr>Wingdings</vt:lpstr>
      <vt:lpstr>Nourd Bold</vt:lpstr>
      <vt:lpstr>Arial Rounded MT Bold</vt:lpstr>
      <vt:lpstr>Nourd Bold Bold</vt:lpstr>
      <vt:lpstr>Clear Sans Bold Bold</vt:lpstr>
      <vt:lpstr>Monotype Corsiva</vt:lpstr>
      <vt:lpstr>Calibri</vt:lpstr>
      <vt:lpstr>Söhne</vt:lpstr>
      <vt:lpstr>Arial</vt:lpstr>
      <vt:lpstr>Aileron Regular Bold</vt:lpstr>
      <vt:lpstr>Hind Guntur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Pink Purple Team Planning Brainstorm 3D Whiteboard Presentation</dc:title>
  <cp:lastModifiedBy>Microsoft account</cp:lastModifiedBy>
  <cp:revision>206</cp:revision>
  <dcterms:created xsi:type="dcterms:W3CDTF">2006-08-16T00:00:00Z</dcterms:created>
  <dcterms:modified xsi:type="dcterms:W3CDTF">2023-05-28T21:44:14Z</dcterms:modified>
  <dc:identifier>DAFkGhysguM</dc:identifier>
</cp:coreProperties>
</file>